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3"/>
  </p:notesMasterIdLst>
  <p:handoutMasterIdLst>
    <p:handoutMasterId r:id="rId44"/>
  </p:handoutMasterIdLst>
  <p:sldIdLst>
    <p:sldId id="474" r:id="rId3"/>
    <p:sldId id="401" r:id="rId4"/>
    <p:sldId id="428" r:id="rId5"/>
    <p:sldId id="464" r:id="rId6"/>
    <p:sldId id="468" r:id="rId7"/>
    <p:sldId id="469" r:id="rId8"/>
    <p:sldId id="440" r:id="rId9"/>
    <p:sldId id="306" r:id="rId10"/>
    <p:sldId id="337" r:id="rId11"/>
    <p:sldId id="338" r:id="rId12"/>
    <p:sldId id="340" r:id="rId13"/>
    <p:sldId id="339" r:id="rId14"/>
    <p:sldId id="336" r:id="rId15"/>
    <p:sldId id="441" r:id="rId16"/>
    <p:sldId id="442" r:id="rId17"/>
    <p:sldId id="375" r:id="rId18"/>
    <p:sldId id="436" r:id="rId19"/>
    <p:sldId id="443" r:id="rId20"/>
    <p:sldId id="444" r:id="rId21"/>
    <p:sldId id="445" r:id="rId22"/>
    <p:sldId id="446" r:id="rId23"/>
    <p:sldId id="432" r:id="rId24"/>
    <p:sldId id="365" r:id="rId25"/>
    <p:sldId id="456" r:id="rId26"/>
    <p:sldId id="470" r:id="rId27"/>
    <p:sldId id="367" r:id="rId28"/>
    <p:sldId id="370" r:id="rId29"/>
    <p:sldId id="449" r:id="rId30"/>
    <p:sldId id="473" r:id="rId31"/>
    <p:sldId id="462" r:id="rId32"/>
    <p:sldId id="371" r:id="rId33"/>
    <p:sldId id="377" r:id="rId34"/>
    <p:sldId id="389" r:id="rId35"/>
    <p:sldId id="368" r:id="rId36"/>
    <p:sldId id="454" r:id="rId37"/>
    <p:sldId id="369" r:id="rId38"/>
    <p:sldId id="458" r:id="rId39"/>
    <p:sldId id="459" r:id="rId40"/>
    <p:sldId id="460" r:id="rId41"/>
    <p:sldId id="461" r:id="rId4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000" autoAdjust="0"/>
    <p:restoredTop sz="94660"/>
  </p:normalViewPr>
  <p:slideViewPr>
    <p:cSldViewPr snapToGrid="0" showGuides="1">
      <p:cViewPr varScale="1">
        <p:scale>
          <a:sx n="79" d="100"/>
          <a:sy n="79" d="100"/>
        </p:scale>
        <p:origin x="86" y="211"/>
      </p:cViewPr>
      <p:guideLst>
        <p:guide orient="horz" pos="2228"/>
        <p:guide pos="3817"/>
      </p:guideLst>
    </p:cSldViewPr>
  </p:slideViewPr>
  <p:notesTextViewPr>
    <p:cViewPr>
      <p:scale>
        <a:sx n="1" d="1"/>
        <a:sy n="1" d="1"/>
      </p:scale>
      <p:origin x="0" y="0"/>
    </p:cViewPr>
  </p:notesTextViewPr>
  <p:sorterViewPr>
    <p:cViewPr>
      <p:scale>
        <a:sx n="100" d="100"/>
        <a:sy n="100" d="100"/>
      </p:scale>
      <p:origin x="0" y="-1563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er\AppData\Local\Temp\_AZTMP0_\CPS_MDCR_ENROLL_AB_1.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User\Documents\Value_Based_P4P\MIPS_measure_weight.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er\Documents\&#49900;&#54217;&#50896;%20&#54217;&#44032;%20&#44288;&#47144;\&#54217;&#44032;&#50500;&#52852;&#45936;&#48120;\&#54217;&#44032;&#49892;&#50669;&#47049;&#44053;&#54868;&#48169;&#50504;\CMS_Fast_Facts\CMSFastFactJan2019.xls"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ser\Documents\&#49900;&#54217;&#50896;%20&#54217;&#44032;%20&#44288;&#47144;\&#54217;&#44032;&#50500;&#52852;&#45936;&#48120;\&#54217;&#44032;&#49892;&#50669;&#47049;&#44053;&#54868;&#48169;&#50504;\&#48120;&#44397;&#51032;&#47308;&#48708;&#51473;&#51032;&#47308;&#48372;&#54744;&#44396;&#49457;&#48708;.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User\Desktop\Table%2022%20Health%20Insurance%20Enrollment%20and%20Uninsured.xls"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User\Desktop\Table%2022%20Health%20Insurance%20Enrollment%20and%20Uninsured.xls"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User\Desktop\Table%2003%20National%20Health%20Expenditures,%20by%20Source%20of%20Funds%20(&#48373;&#44396;&#46120;).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User\Desktop\Table%2003%20National%20Health%20Expenditures,%20by%20Source%20of%20Funds%20(&#48373;&#44396;&#46120;).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User\Documents\&#49900;&#54217;&#50896;%20&#54217;&#44032;%20&#44288;&#47144;\&#54217;&#44032;&#50500;&#52852;&#45936;&#48120;\&#48120;&#44397;&#44284;%20&#50864;&#47532;&#45208;&#46972;%20&#44397;&#48124;&#51032;&#47308;&#48708;%20&#51613;&#44032;.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User\Documents\&#49900;&#54217;&#50896;%20&#54217;&#44032;%20&#44288;&#47144;\&#54217;&#44032;&#50500;&#52852;&#45936;&#48120;\&#54217;&#44032;&#49892;&#50669;&#47049;&#44053;&#54868;&#48169;&#50504;\&#48120;&#44397;MCO&#49884;&#51109;&#51216;&#50976;&#50984;.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ko-KR" altLang="en-US"/>
              <a:t>메디케어 대상자 수와 </a:t>
            </a:r>
            <a:r>
              <a:rPr lang="en-US" altLang="ko-KR"/>
              <a:t>MA</a:t>
            </a:r>
            <a:r>
              <a:rPr lang="en-US" altLang="ko-KR" baseline="0"/>
              <a:t> </a:t>
            </a:r>
            <a:r>
              <a:rPr lang="ko-KR" altLang="en-US" baseline="0"/>
              <a:t>구성비</a:t>
            </a:r>
            <a:endParaRPr lang="ko-KR"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barChart>
        <c:barDir val="col"/>
        <c:grouping val="stacked"/>
        <c:varyColors val="0"/>
        <c:ser>
          <c:idx val="0"/>
          <c:order val="0"/>
          <c:tx>
            <c:strRef>
              <c:f>Sheet1!$L$2</c:f>
              <c:strCache>
                <c:ptCount val="1"/>
                <c:pt idx="0">
                  <c:v>Original Medicare</c:v>
                </c:pt>
              </c:strCache>
            </c:strRef>
          </c:tx>
          <c:spPr>
            <a:solidFill>
              <a:schemeClr val="accent1"/>
            </a:solidFill>
            <a:ln>
              <a:noFill/>
            </a:ln>
            <a:effectLst/>
          </c:spPr>
          <c:invertIfNegative val="0"/>
          <c:dLbls>
            <c:dLbl>
              <c:idx val="0"/>
              <c:tx>
                <c:rich>
                  <a:bodyPr/>
                  <a:lstStyle/>
                  <a:p>
                    <a:fld id="{01A6F3AF-DA1F-4387-AFB3-1A3A8A4758DC}" type="CELLRANGE">
                      <a:rPr lang="en-US" altLang="ko-KR"/>
                      <a:pPr/>
                      <a:t>[CELLRANGE]</a:t>
                    </a:fld>
                    <a:endParaRPr lang="ko-KR" alt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Lst>
            </c:dLbl>
            <c:dLbl>
              <c:idx val="1"/>
              <c:tx>
                <c:rich>
                  <a:bodyPr/>
                  <a:lstStyle/>
                  <a:p>
                    <a:fld id="{A2416718-6687-4A5E-99FE-DC47AC4CCD7C}" type="CELLRANGE">
                      <a:rPr lang="ko-KR" altLang="en-US"/>
                      <a:pPr/>
                      <a:t>[CELLRANGE]</a:t>
                    </a:fld>
                    <a:endParaRPr lang="ko-KR" alt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dLbl>
              <c:idx val="2"/>
              <c:tx>
                <c:rich>
                  <a:bodyPr/>
                  <a:lstStyle/>
                  <a:p>
                    <a:fld id="{799D20B2-5526-4260-93D4-0B08D2E384D0}" type="CELLRANGE">
                      <a:rPr lang="ko-KR" altLang="en-US"/>
                      <a:pPr/>
                      <a:t>[CELLRANGE]</a:t>
                    </a:fld>
                    <a:endParaRPr lang="ko-KR" alt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dLbl>
              <c:idx val="3"/>
              <c:tx>
                <c:rich>
                  <a:bodyPr/>
                  <a:lstStyle/>
                  <a:p>
                    <a:fld id="{991FB620-F48F-4688-9C61-345BFE29B475}" type="CELLRANGE">
                      <a:rPr lang="ko-KR" altLang="en-US"/>
                      <a:pPr/>
                      <a:t>[CELLRANGE]</a:t>
                    </a:fld>
                    <a:endParaRPr lang="ko-KR" alt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dLbl>
              <c:idx val="4"/>
              <c:tx>
                <c:rich>
                  <a:bodyPr/>
                  <a:lstStyle/>
                  <a:p>
                    <a:fld id="{4EE13838-9E18-4267-9B90-F0011BDC3735}" type="CELLRANGE">
                      <a:rPr lang="ko-KR" altLang="en-US"/>
                      <a:pPr/>
                      <a:t>[CELLRANGE]</a:t>
                    </a:fld>
                    <a:endParaRPr lang="ko-KR" alt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dLbl>
              <c:idx val="5"/>
              <c:tx>
                <c:rich>
                  <a:bodyPr/>
                  <a:lstStyle/>
                  <a:p>
                    <a:fld id="{C2D31430-A674-4E39-BD6D-22D7DF672617}" type="CELLRANGE">
                      <a:rPr lang="ko-KR" altLang="en-US"/>
                      <a:pPr/>
                      <a:t>[CELLRANGE]</a:t>
                    </a:fld>
                    <a:endParaRPr lang="ko-KR" alt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ko-KR"/>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numRef>
              <c:f>Sheet1!$K$3:$K$8</c:f>
              <c:numCache>
                <c:formatCode>0_);[Red]\(0\)</c:formatCode>
                <c:ptCount val="6"/>
                <c:pt idx="0">
                  <c:v>2012</c:v>
                </c:pt>
                <c:pt idx="1">
                  <c:v>2013</c:v>
                </c:pt>
                <c:pt idx="2">
                  <c:v>2014</c:v>
                </c:pt>
                <c:pt idx="3">
                  <c:v>2015</c:v>
                </c:pt>
                <c:pt idx="4">
                  <c:v>2016</c:v>
                </c:pt>
                <c:pt idx="5">
                  <c:v>2017</c:v>
                </c:pt>
              </c:numCache>
            </c:numRef>
          </c:cat>
          <c:val>
            <c:numRef>
              <c:f>Sheet1!$L$3:$L$8</c:f>
              <c:numCache>
                <c:formatCode>#,##0</c:formatCode>
                <c:ptCount val="6"/>
                <c:pt idx="0">
                  <c:v>37213622</c:v>
                </c:pt>
                <c:pt idx="1">
                  <c:v>37613096</c:v>
                </c:pt>
                <c:pt idx="2">
                  <c:v>37790373</c:v>
                </c:pt>
                <c:pt idx="3">
                  <c:v>38025274</c:v>
                </c:pt>
                <c:pt idx="4">
                  <c:v>38610384</c:v>
                </c:pt>
                <c:pt idx="5">
                  <c:v>38667830</c:v>
                </c:pt>
              </c:numCache>
            </c:numRef>
          </c:val>
          <c:extLst>
            <c:ext xmlns:c15="http://schemas.microsoft.com/office/drawing/2012/chart" uri="{02D57815-91ED-43cb-92C2-25804820EDAC}">
              <c15:datalabelsRange>
                <c15:f>Sheet1!$O$3:$O$8</c15:f>
                <c15:dlblRangeCache>
                  <c:ptCount val="6"/>
                  <c:pt idx="0">
                    <c:v>73.3%</c:v>
                  </c:pt>
                  <c:pt idx="1">
                    <c:v>71.7%</c:v>
                  </c:pt>
                  <c:pt idx="2">
                    <c:v>70.0%</c:v>
                  </c:pt>
                  <c:pt idx="3">
                    <c:v>68.5%</c:v>
                  </c:pt>
                  <c:pt idx="4">
                    <c:v>67.8%</c:v>
                  </c:pt>
                  <c:pt idx="5">
                    <c:v>66.1%</c:v>
                  </c:pt>
                </c15:dlblRangeCache>
              </c15:datalabelsRange>
            </c:ext>
          </c:extLst>
        </c:ser>
        <c:ser>
          <c:idx val="1"/>
          <c:order val="1"/>
          <c:tx>
            <c:strRef>
              <c:f>Sheet1!$M$2</c:f>
              <c:strCache>
                <c:ptCount val="1"/>
                <c:pt idx="0">
                  <c:v>Medicare Advantage</c:v>
                </c:pt>
              </c:strCache>
            </c:strRef>
          </c:tx>
          <c:spPr>
            <a:solidFill>
              <a:schemeClr val="accent2"/>
            </a:solidFill>
            <a:ln>
              <a:noFill/>
            </a:ln>
            <a:effectLst/>
          </c:spPr>
          <c:invertIfNegative val="0"/>
          <c:dLbls>
            <c:dLbl>
              <c:idx val="0"/>
              <c:tx>
                <c:rich>
                  <a:bodyPr/>
                  <a:lstStyle/>
                  <a:p>
                    <a:fld id="{53181D4B-7F0F-432D-A0D3-81E1EECBADF0}" type="CELLRANGE">
                      <a:rPr lang="en-US" altLang="ko-KR"/>
                      <a:pPr/>
                      <a:t>[CELLRANGE]</a:t>
                    </a:fld>
                    <a:endParaRPr lang="ko-KR" alt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Lst>
            </c:dLbl>
            <c:dLbl>
              <c:idx val="1"/>
              <c:tx>
                <c:rich>
                  <a:bodyPr/>
                  <a:lstStyle/>
                  <a:p>
                    <a:fld id="{5F9E70D8-0E47-44D2-9840-D52729E37662}" type="CELLRANGE">
                      <a:rPr lang="ko-KR" altLang="en-US"/>
                      <a:pPr/>
                      <a:t>[CELLRANGE]</a:t>
                    </a:fld>
                    <a:endParaRPr lang="ko-KR" alt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dLbl>
              <c:idx val="2"/>
              <c:tx>
                <c:rich>
                  <a:bodyPr/>
                  <a:lstStyle/>
                  <a:p>
                    <a:fld id="{4D4267D9-10D7-43B3-B846-FBF9E158DC75}" type="CELLRANGE">
                      <a:rPr lang="ko-KR" altLang="en-US"/>
                      <a:pPr/>
                      <a:t>[CELLRANGE]</a:t>
                    </a:fld>
                    <a:endParaRPr lang="ko-KR" alt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dLbl>
              <c:idx val="3"/>
              <c:tx>
                <c:rich>
                  <a:bodyPr/>
                  <a:lstStyle/>
                  <a:p>
                    <a:fld id="{2B19A9A2-0806-4489-AB89-0C4DF21037D0}" type="CELLRANGE">
                      <a:rPr lang="ko-KR" altLang="en-US"/>
                      <a:pPr/>
                      <a:t>[CELLRANGE]</a:t>
                    </a:fld>
                    <a:endParaRPr lang="ko-KR" alt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dLbl>
              <c:idx val="4"/>
              <c:tx>
                <c:rich>
                  <a:bodyPr/>
                  <a:lstStyle/>
                  <a:p>
                    <a:fld id="{2662B76E-4D03-4EBF-B980-0ED42DC4E552}" type="CELLRANGE">
                      <a:rPr lang="ko-KR" altLang="en-US"/>
                      <a:pPr/>
                      <a:t>[CELLRANGE]</a:t>
                    </a:fld>
                    <a:endParaRPr lang="ko-KR" alt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dLbl>
              <c:idx val="5"/>
              <c:tx>
                <c:rich>
                  <a:bodyPr/>
                  <a:lstStyle/>
                  <a:p>
                    <a:fld id="{77FC0B3A-2898-4EA1-829D-6C2D0524CECC}" type="CELLRANGE">
                      <a:rPr lang="ko-KR" altLang="en-US"/>
                      <a:pPr/>
                      <a:t>[CELLRANGE]</a:t>
                    </a:fld>
                    <a:endParaRPr lang="ko-KR" alt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ko-KR"/>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numRef>
              <c:f>Sheet1!$K$3:$K$8</c:f>
              <c:numCache>
                <c:formatCode>0_);[Red]\(0\)</c:formatCode>
                <c:ptCount val="6"/>
                <c:pt idx="0">
                  <c:v>2012</c:v>
                </c:pt>
                <c:pt idx="1">
                  <c:v>2013</c:v>
                </c:pt>
                <c:pt idx="2">
                  <c:v>2014</c:v>
                </c:pt>
                <c:pt idx="3">
                  <c:v>2015</c:v>
                </c:pt>
                <c:pt idx="4">
                  <c:v>2016</c:v>
                </c:pt>
                <c:pt idx="5">
                  <c:v>2017</c:v>
                </c:pt>
              </c:numCache>
            </c:numRef>
          </c:cat>
          <c:val>
            <c:numRef>
              <c:f>Sheet1!$M$3:$M$8</c:f>
              <c:numCache>
                <c:formatCode>#,##0</c:formatCode>
                <c:ptCount val="6"/>
                <c:pt idx="0">
                  <c:v>13555092</c:v>
                </c:pt>
                <c:pt idx="1">
                  <c:v>14812563</c:v>
                </c:pt>
                <c:pt idx="2">
                  <c:v>16222665</c:v>
                </c:pt>
                <c:pt idx="3">
                  <c:v>17470948</c:v>
                </c:pt>
                <c:pt idx="4">
                  <c:v>18370800</c:v>
                </c:pt>
                <c:pt idx="5">
                  <c:v>19789414</c:v>
                </c:pt>
              </c:numCache>
            </c:numRef>
          </c:val>
          <c:extLst>
            <c:ext xmlns:c15="http://schemas.microsoft.com/office/drawing/2012/chart" uri="{02D57815-91ED-43cb-92C2-25804820EDAC}">
              <c15:datalabelsRange>
                <c15:f>Sheet1!$P$3:$P$8</c15:f>
                <c15:dlblRangeCache>
                  <c:ptCount val="6"/>
                  <c:pt idx="0">
                    <c:v>26.7%</c:v>
                  </c:pt>
                  <c:pt idx="1">
                    <c:v>28.3%</c:v>
                  </c:pt>
                  <c:pt idx="2">
                    <c:v>30.0%</c:v>
                  </c:pt>
                  <c:pt idx="3">
                    <c:v>31.5%</c:v>
                  </c:pt>
                  <c:pt idx="4">
                    <c:v>32.2%</c:v>
                  </c:pt>
                  <c:pt idx="5">
                    <c:v>33.9%</c:v>
                  </c:pt>
                </c15:dlblRangeCache>
              </c15:datalabelsRange>
            </c:ext>
          </c:extLst>
        </c:ser>
        <c:dLbls>
          <c:showLegendKey val="0"/>
          <c:showVal val="0"/>
          <c:showCatName val="0"/>
          <c:showSerName val="0"/>
          <c:showPercent val="0"/>
          <c:showBubbleSize val="0"/>
        </c:dLbls>
        <c:gapWidth val="150"/>
        <c:overlap val="100"/>
        <c:axId val="493190264"/>
        <c:axId val="493187128"/>
      </c:barChart>
      <c:catAx>
        <c:axId val="493190264"/>
        <c:scaling>
          <c:orientation val="minMax"/>
        </c:scaling>
        <c:delete val="0"/>
        <c:axPos val="b"/>
        <c:numFmt formatCode="0_);[Red]\(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493187128"/>
        <c:crosses val="autoZero"/>
        <c:auto val="1"/>
        <c:lblAlgn val="ctr"/>
        <c:lblOffset val="100"/>
        <c:noMultiLvlLbl val="0"/>
      </c:catAx>
      <c:valAx>
        <c:axId val="493187128"/>
        <c:scaling>
          <c:orientation val="minMax"/>
        </c:scaling>
        <c:delete val="0"/>
        <c:axPos val="l"/>
        <c:majorGridlines>
          <c:spPr>
            <a:ln w="9525" cap="flat" cmpd="sng" algn="ctr">
              <a:solidFill>
                <a:schemeClr val="tx1">
                  <a:lumMod val="15000"/>
                  <a:lumOff val="85000"/>
                </a:schemeClr>
              </a:solidFill>
              <a:round/>
            </a:ln>
            <a:effectLst/>
          </c:spPr>
        </c:majorGridlines>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493190264"/>
        <c:crosses val="autoZero"/>
        <c:crossBetween val="between"/>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ko-KR"/>
              </a:p>
            </c:txPr>
          </c:dispUnitsLbl>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legend>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a:noFill/>
              </a:ln>
              <a:effectLst>
                <a:outerShdw blurRad="317500" algn="ctr" rotWithShape="0">
                  <a:prstClr val="black">
                    <a:alpha val="25000"/>
                  </a:prstClr>
                </a:outerShdw>
              </a:effectLst>
            </c:spPr>
          </c:dPt>
          <c:dPt>
            <c:idx val="1"/>
            <c:bubble3D val="0"/>
            <c:spPr>
              <a:solidFill>
                <a:schemeClr val="accent2"/>
              </a:solidFill>
              <a:ln>
                <a:noFill/>
              </a:ln>
              <a:effectLst>
                <a:outerShdw blurRad="317500" algn="ctr" rotWithShape="0">
                  <a:prstClr val="black">
                    <a:alpha val="25000"/>
                  </a:prstClr>
                </a:outerShdw>
              </a:effectLst>
            </c:spPr>
          </c:dPt>
          <c:dPt>
            <c:idx val="2"/>
            <c:bubble3D val="0"/>
            <c:spPr>
              <a:solidFill>
                <a:schemeClr val="accent3"/>
              </a:solidFill>
              <a:ln>
                <a:noFill/>
              </a:ln>
              <a:effectLst>
                <a:outerShdw blurRad="317500" algn="ctr" rotWithShape="0">
                  <a:prstClr val="black">
                    <a:alpha val="25000"/>
                  </a:prstClr>
                </a:outerShdw>
              </a:effectLst>
            </c:spPr>
          </c:dPt>
          <c:dPt>
            <c:idx val="3"/>
            <c:bubble3D val="0"/>
            <c:spPr>
              <a:solidFill>
                <a:schemeClr val="accent4"/>
              </a:solidFill>
              <a:ln>
                <a:noFill/>
              </a:ln>
              <a:effectLst>
                <a:outerShdw blurRad="317500" algn="ctr" rotWithShape="0">
                  <a:prstClr val="black">
                    <a:alpha val="25000"/>
                  </a:prstClr>
                </a:outerShdw>
              </a:effectLst>
            </c:spPr>
          </c:dPt>
          <c:dLbls>
            <c:dLbl>
              <c:idx val="0"/>
              <c:layout>
                <c:manualLayout>
                  <c:x val="-0.25477776452185907"/>
                  <c:y val="0"/>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1"/>
              <c:layout>
                <c:manualLayout>
                  <c:x val="0.19749395204602985"/>
                  <c:y val="-0.13737645697513623"/>
                </c:manualLayout>
              </c:layout>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tx1"/>
                      </a:solidFill>
                      <a:latin typeface="+mn-lt"/>
                      <a:ea typeface="+mn-ea"/>
                      <a:cs typeface="+mn-cs"/>
                    </a:defRPr>
                  </a:pPr>
                  <a:endParaRPr lang="ko-KR"/>
                </a:p>
              </c:txPr>
              <c:dLblPos val="bestFit"/>
              <c:showLegendKey val="0"/>
              <c:showVal val="0"/>
              <c:showCatName val="1"/>
              <c:showSerName val="0"/>
              <c:showPercent val="1"/>
              <c:showBubbleSize val="0"/>
              <c:extLst>
                <c:ext xmlns:c15="http://schemas.microsoft.com/office/drawing/2012/chart" uri="{CE6537A1-D6FC-4f65-9D91-7224C49458BB}">
                  <c15:layout>
                    <c:manualLayout>
                      <c:w val="0.29101400136370853"/>
                      <c:h val="0.32551971326164875"/>
                    </c:manualLayout>
                  </c15:layout>
                </c:ext>
              </c:extLst>
            </c:dLbl>
            <c:dLbl>
              <c:idx val="2"/>
              <c:layout>
                <c:manualLayout>
                  <c:x val="3.498939856717198E-3"/>
                  <c:y val="0.16628848813253183"/>
                </c:manualLayout>
              </c:layout>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tx1"/>
                      </a:solidFill>
                      <a:latin typeface="+mn-lt"/>
                      <a:ea typeface="+mn-ea"/>
                      <a:cs typeface="+mn-cs"/>
                    </a:defRPr>
                  </a:pPr>
                  <a:endParaRPr lang="ko-KR"/>
                </a:p>
              </c:txPr>
              <c:dLblPos val="bestFit"/>
              <c:showLegendKey val="0"/>
              <c:showVal val="0"/>
              <c:showCatName val="1"/>
              <c:showSerName val="0"/>
              <c:showPercent val="1"/>
              <c:showBubbleSize val="0"/>
              <c:extLst>
                <c:ext xmlns:c15="http://schemas.microsoft.com/office/drawing/2012/chart" uri="{CE6537A1-D6FC-4f65-9D91-7224C49458BB}">
                  <c15:layout>
                    <c:manualLayout>
                      <c:w val="0.49378718674400573"/>
                      <c:h val="0.31650777523777268"/>
                    </c:manualLayout>
                  </c15:layout>
                </c:ext>
              </c:extLst>
            </c:dLbl>
            <c:dLbl>
              <c:idx val="3"/>
              <c:layout>
                <c:manualLayout>
                  <c:x val="0.17536871503161747"/>
                  <c:y val="5.467304490164536E-2"/>
                </c:manualLayout>
              </c:layout>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tx1"/>
                      </a:solidFill>
                      <a:latin typeface="+mn-lt"/>
                      <a:ea typeface="+mn-ea"/>
                      <a:cs typeface="+mn-cs"/>
                    </a:defRPr>
                  </a:pPr>
                  <a:endParaRPr lang="ko-KR"/>
                </a:p>
              </c:txPr>
              <c:dLblPos val="bestFit"/>
              <c:showLegendKey val="0"/>
              <c:showVal val="0"/>
              <c:showCatName val="1"/>
              <c:showSerName val="0"/>
              <c:showPercent val="1"/>
              <c:showBubbleSize val="0"/>
              <c:extLst>
                <c:ext xmlns:c15="http://schemas.microsoft.com/office/drawing/2012/chart" uri="{CE6537A1-D6FC-4f65-9D91-7224C49458BB}">
                  <c15:layout>
                    <c:manualLayout>
                      <c:w val="0.43297746144721233"/>
                      <c:h val="0.2923658736206361"/>
                    </c:manualLayout>
                  </c15:layout>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ko-KR"/>
              </a:p>
            </c:txPr>
            <c:dLblPos val="inEnd"/>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Sheet1!$A$1:$A$4</c:f>
              <c:strCache>
                <c:ptCount val="4"/>
                <c:pt idx="0">
                  <c:v>질</c:v>
                </c:pt>
                <c:pt idx="1">
                  <c:v>CEHRT</c:v>
                </c:pt>
                <c:pt idx="2">
                  <c:v>진료개선활동</c:v>
                </c:pt>
                <c:pt idx="3">
                  <c:v>자원사용</c:v>
                </c:pt>
              </c:strCache>
            </c:strRef>
          </c:cat>
          <c:val>
            <c:numRef>
              <c:f>Sheet1!$B$1:$B$4</c:f>
              <c:numCache>
                <c:formatCode>General</c:formatCode>
                <c:ptCount val="4"/>
                <c:pt idx="0">
                  <c:v>50</c:v>
                </c:pt>
                <c:pt idx="1">
                  <c:v>25</c:v>
                </c:pt>
                <c:pt idx="2">
                  <c:v>15</c:v>
                </c:pt>
                <c:pt idx="3">
                  <c:v>10</c:v>
                </c:pt>
              </c:numCache>
            </c:numRef>
          </c:val>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solidFill>
        <a:schemeClr val="dk1">
          <a:lumMod val="15000"/>
          <a:lumOff val="85000"/>
        </a:schemeClr>
      </a:solidFill>
      <a:round/>
    </a:ln>
    <a:effectLst/>
  </c:spPr>
  <c:txPr>
    <a:bodyPr/>
    <a:lstStyle/>
    <a:p>
      <a:pPr>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ko-KR" altLang="en-US"/>
              <a:t>메디케이드 대상자</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Sheet1!$D$7:$D$9</c:f>
              <c:strCache>
                <c:ptCount val="3"/>
                <c:pt idx="0">
                  <c:v>2016</c:v>
                </c:pt>
                <c:pt idx="1">
                  <c:v>2017</c:v>
                </c:pt>
                <c:pt idx="2">
                  <c:v>2018</c:v>
                </c:pt>
              </c:strCache>
            </c:strRef>
          </c:cat>
          <c:val>
            <c:numRef>
              <c:f>Sheet1!$E$7:$E$9</c:f>
              <c:numCache>
                <c:formatCode>General</c:formatCode>
                <c:ptCount val="3"/>
                <c:pt idx="0">
                  <c:v>70800000</c:v>
                </c:pt>
                <c:pt idx="1">
                  <c:v>72400000</c:v>
                </c:pt>
                <c:pt idx="2">
                  <c:v>75100000</c:v>
                </c:pt>
              </c:numCache>
            </c:numRef>
          </c:val>
        </c:ser>
        <c:dLbls>
          <c:showLegendKey val="0"/>
          <c:showVal val="0"/>
          <c:showCatName val="0"/>
          <c:showSerName val="0"/>
          <c:showPercent val="0"/>
          <c:showBubbleSize val="0"/>
        </c:dLbls>
        <c:gapWidth val="219"/>
        <c:overlap val="-27"/>
        <c:axId val="499917216"/>
        <c:axId val="499917608"/>
      </c:barChart>
      <c:catAx>
        <c:axId val="499917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499917608"/>
        <c:crosses val="autoZero"/>
        <c:auto val="1"/>
        <c:lblAlgn val="ctr"/>
        <c:lblOffset val="100"/>
        <c:noMultiLvlLbl val="0"/>
      </c:catAx>
      <c:valAx>
        <c:axId val="499917608"/>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499917216"/>
        <c:crosses val="autoZero"/>
        <c:crossBetween val="between"/>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ko-KR"/>
              </a:p>
            </c:txPr>
          </c:dispUnitsLbl>
        </c:dispUnits>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r>
              <a:rPr lang="en-US" altLang="ko-KR"/>
              <a:t>CMS</a:t>
            </a:r>
            <a:r>
              <a:rPr lang="ko-KR" altLang="en-US"/>
              <a:t>재정 중</a:t>
            </a:r>
            <a:r>
              <a:rPr lang="en-US" altLang="ko-KR"/>
              <a:t> </a:t>
            </a:r>
            <a:r>
              <a:rPr lang="ko-KR" altLang="en-US"/>
              <a:t>관리비 비중</a:t>
            </a:r>
            <a:r>
              <a:rPr lang="en-US" altLang="ko-KR"/>
              <a:t>(</a:t>
            </a:r>
            <a:r>
              <a:rPr lang="en-US" altLang="ko-KR" sz="1440" b="0" i="0" u="none" strike="noStrike" baseline="0">
                <a:effectLst/>
              </a:rPr>
              <a:t>2018</a:t>
            </a:r>
            <a:r>
              <a:rPr lang="ko-KR" altLang="ko-KR" sz="1440" b="0" i="0" u="none" strike="noStrike" baseline="0">
                <a:effectLst/>
              </a:rPr>
              <a:t>년</a:t>
            </a:r>
            <a:r>
              <a:rPr lang="en-US" altLang="ko-KR" sz="1440" b="0" i="0" u="none" strike="noStrike" baseline="0">
                <a:effectLst/>
              </a:rPr>
              <a:t>)</a:t>
            </a:r>
            <a:endParaRPr lang="ko-KR" altLang="en-US"/>
          </a:p>
        </c:rich>
      </c:tx>
      <c:layout>
        <c:manualLayout>
          <c:xMode val="edge"/>
          <c:yMode val="edge"/>
          <c:x val="0.21605415478876103"/>
          <c:y val="9.1231472924117901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ofPieChart>
        <c:ofPieType val="pie"/>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ko-K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CMS재정!$E$15:$E$18</c:f>
              <c:strCache>
                <c:ptCount val="4"/>
                <c:pt idx="0">
                  <c:v>Total Federal Program Spending</c:v>
                </c:pt>
                <c:pt idx="2">
                  <c:v>Total Program Management</c:v>
                </c:pt>
                <c:pt idx="3">
                  <c:v>Total Health Care Fraud &amp; Abuse Control Funding</c:v>
                </c:pt>
              </c:strCache>
            </c:strRef>
          </c:cat>
          <c:val>
            <c:numRef>
              <c:f>CMS재정!$F$15:$F$18</c:f>
              <c:numCache>
                <c:formatCode>General</c:formatCode>
                <c:ptCount val="4"/>
                <c:pt idx="0">
                  <c:v>0.99270206812345507</c:v>
                </c:pt>
                <c:pt idx="2">
                  <c:v>5.5269429579132426E-3</c:v>
                </c:pt>
                <c:pt idx="3">
                  <c:v>1.7709889186317078E-3</c:v>
                </c:pt>
              </c:numCache>
            </c:numRef>
          </c:val>
        </c:ser>
        <c:dLbls>
          <c:dLblPos val="bestFit"/>
          <c:showLegendKey val="0"/>
          <c:showVal val="1"/>
          <c:showCatName val="0"/>
          <c:showSerName val="0"/>
          <c:showPercent val="0"/>
          <c:showBubbleSize val="0"/>
          <c:showLeaderLines val="1"/>
        </c:dLbls>
        <c:gapWidth val="10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legendEntry>
        <c:idx val="1"/>
        <c:delete val="1"/>
      </c:legendEntry>
      <c:layout>
        <c:manualLayout>
          <c:xMode val="edge"/>
          <c:yMode val="edge"/>
          <c:x val="6.7455327219130154E-2"/>
          <c:y val="0.67932579333667642"/>
          <c:w val="0.76957534702179942"/>
          <c:h val="0.26804066459171705"/>
        </c:manualLayout>
      </c:layout>
      <c:overlay val="0"/>
      <c:spPr>
        <a:noFill/>
        <a:ln>
          <a:noFill/>
        </a:ln>
        <a:effectLst/>
      </c:spPr>
      <c:txPr>
        <a:bodyPr rot="0" spcFirstLastPara="1" vertOverflow="ellipsis" vert="horz" wrap="square" anchor="ctr" anchorCtr="1"/>
        <a:lstStyle/>
        <a:p>
          <a:pPr>
            <a:lnSpc>
              <a:spcPts val="800"/>
            </a:lnSpc>
            <a:defRPr sz="900" b="0" i="0" u="none" strike="noStrike" kern="1200" baseline="0">
              <a:solidFill>
                <a:schemeClr val="tx1">
                  <a:lumMod val="65000"/>
                  <a:lumOff val="35000"/>
                </a:schemeClr>
              </a:solidFill>
              <a:latin typeface="+mn-lt"/>
              <a:ea typeface="+mn-ea"/>
              <a:cs typeface="+mn-cs"/>
            </a:defRPr>
          </a:pPr>
          <a:endParaRPr lang="ko-KR"/>
        </a:p>
      </c:txPr>
    </c:legend>
    <c:plotVisOnly val="1"/>
    <c:dispBlanksAs val="gap"/>
    <c:showDLblsOverMax val="0"/>
  </c:chart>
  <c:spPr>
    <a:noFill/>
    <a:ln>
      <a:noFill/>
    </a:ln>
    <a:effectLst/>
  </c:spPr>
  <c:txPr>
    <a:bodyPr/>
    <a:lstStyle/>
    <a:p>
      <a:pPr>
        <a:defRPr/>
      </a:pPr>
      <a:endParaRPr lang="ko-KR"/>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'Table 22'!$N$5</c:f>
              <c:strCache>
                <c:ptCount val="1"/>
                <c:pt idx="0">
                  <c:v>민간보험(개인가입)</c:v>
                </c:pt>
              </c:strCache>
            </c:strRef>
          </c:tx>
          <c:spPr>
            <a:ln w="28575" cap="rnd">
              <a:solidFill>
                <a:schemeClr val="accent2"/>
              </a:solidFill>
              <a:round/>
            </a:ln>
            <a:effectLst/>
          </c:spPr>
          <c:marker>
            <c:symbol val="none"/>
          </c:marker>
          <c:cat>
            <c:numRef>
              <c:f>'Table 22'!$M$6:$M$34</c:f>
              <c:numCache>
                <c:formatCode>General</c:formatCode>
                <c:ptCount val="29"/>
                <c:pt idx="0">
                  <c:v>1987</c:v>
                </c:pt>
                <c:pt idx="1">
                  <c:v>1988</c:v>
                </c:pt>
                <c:pt idx="2">
                  <c:v>1989</c:v>
                </c:pt>
                <c:pt idx="3">
                  <c:v>1990</c:v>
                </c:pt>
                <c:pt idx="4">
                  <c:v>1991</c:v>
                </c:pt>
                <c:pt idx="5">
                  <c:v>1992</c:v>
                </c:pt>
                <c:pt idx="6">
                  <c:v>1993</c:v>
                </c:pt>
                <c:pt idx="7">
                  <c:v>1994</c:v>
                </c:pt>
                <c:pt idx="8">
                  <c:v>1995</c:v>
                </c:pt>
                <c:pt idx="9">
                  <c:v>1996</c:v>
                </c:pt>
                <c:pt idx="10">
                  <c:v>1997</c:v>
                </c:pt>
                <c:pt idx="11">
                  <c:v>1998</c:v>
                </c:pt>
                <c:pt idx="12">
                  <c:v>1999</c:v>
                </c:pt>
                <c:pt idx="13">
                  <c:v>2000</c:v>
                </c:pt>
                <c:pt idx="14">
                  <c:v>2001</c:v>
                </c:pt>
                <c:pt idx="15">
                  <c:v>2002</c:v>
                </c:pt>
                <c:pt idx="16">
                  <c:v>2003</c:v>
                </c:pt>
                <c:pt idx="17">
                  <c:v>2004</c:v>
                </c:pt>
                <c:pt idx="18">
                  <c:v>2005</c:v>
                </c:pt>
                <c:pt idx="19">
                  <c:v>2006</c:v>
                </c:pt>
                <c:pt idx="20">
                  <c:v>2007</c:v>
                </c:pt>
                <c:pt idx="21">
                  <c:v>2008</c:v>
                </c:pt>
                <c:pt idx="22">
                  <c:v>2009</c:v>
                </c:pt>
                <c:pt idx="23">
                  <c:v>2010</c:v>
                </c:pt>
                <c:pt idx="24">
                  <c:v>2011</c:v>
                </c:pt>
                <c:pt idx="25">
                  <c:v>2012</c:v>
                </c:pt>
                <c:pt idx="26">
                  <c:v>2013</c:v>
                </c:pt>
                <c:pt idx="27">
                  <c:v>2014</c:v>
                </c:pt>
                <c:pt idx="28">
                  <c:v>2015</c:v>
                </c:pt>
              </c:numCache>
            </c:numRef>
          </c:cat>
          <c:val>
            <c:numRef>
              <c:f>'Table 22'!$N$6:$N$34</c:f>
              <c:numCache>
                <c:formatCode>0.0</c:formatCode>
                <c:ptCount val="29"/>
                <c:pt idx="0">
                  <c:v>23.4</c:v>
                </c:pt>
                <c:pt idx="1">
                  <c:v>23.4</c:v>
                </c:pt>
                <c:pt idx="2">
                  <c:v>23.4</c:v>
                </c:pt>
                <c:pt idx="3">
                  <c:v>23.1</c:v>
                </c:pt>
                <c:pt idx="4">
                  <c:v>23.2</c:v>
                </c:pt>
                <c:pt idx="5">
                  <c:v>23.6</c:v>
                </c:pt>
                <c:pt idx="6">
                  <c:v>23.3</c:v>
                </c:pt>
                <c:pt idx="7">
                  <c:v>23.5</c:v>
                </c:pt>
                <c:pt idx="8">
                  <c:v>22</c:v>
                </c:pt>
                <c:pt idx="9">
                  <c:v>21.6</c:v>
                </c:pt>
                <c:pt idx="10">
                  <c:v>20.3</c:v>
                </c:pt>
                <c:pt idx="11">
                  <c:v>19</c:v>
                </c:pt>
                <c:pt idx="12">
                  <c:v>18.100000000000001</c:v>
                </c:pt>
                <c:pt idx="13">
                  <c:v>18</c:v>
                </c:pt>
                <c:pt idx="14">
                  <c:v>19.8</c:v>
                </c:pt>
                <c:pt idx="15">
                  <c:v>20.399999999999999</c:v>
                </c:pt>
                <c:pt idx="16">
                  <c:v>20.9</c:v>
                </c:pt>
                <c:pt idx="17">
                  <c:v>19.3</c:v>
                </c:pt>
                <c:pt idx="18">
                  <c:v>20.100000000000001</c:v>
                </c:pt>
                <c:pt idx="19">
                  <c:v>19.899999999999999</c:v>
                </c:pt>
                <c:pt idx="20">
                  <c:v>19.399999999999999</c:v>
                </c:pt>
                <c:pt idx="21">
                  <c:v>19.8</c:v>
                </c:pt>
                <c:pt idx="22">
                  <c:v>20.399999999999999</c:v>
                </c:pt>
                <c:pt idx="23">
                  <c:v>19.899999999999999</c:v>
                </c:pt>
                <c:pt idx="24">
                  <c:v>19.2</c:v>
                </c:pt>
                <c:pt idx="25">
                  <c:v>19.8</c:v>
                </c:pt>
                <c:pt idx="26">
                  <c:v>20</c:v>
                </c:pt>
                <c:pt idx="27">
                  <c:v>24.1</c:v>
                </c:pt>
                <c:pt idx="28">
                  <c:v>26.6</c:v>
                </c:pt>
              </c:numCache>
            </c:numRef>
          </c:val>
          <c:smooth val="0"/>
        </c:ser>
        <c:ser>
          <c:idx val="2"/>
          <c:order val="1"/>
          <c:tx>
            <c:strRef>
              <c:f>'Table 22'!$O$5</c:f>
              <c:strCache>
                <c:ptCount val="1"/>
                <c:pt idx="0">
                  <c:v>민간보험(회사부담)</c:v>
                </c:pt>
              </c:strCache>
            </c:strRef>
          </c:tx>
          <c:spPr>
            <a:ln w="28575" cap="rnd">
              <a:solidFill>
                <a:schemeClr val="accent3"/>
              </a:solidFill>
              <a:round/>
            </a:ln>
            <a:effectLst/>
          </c:spPr>
          <c:marker>
            <c:symbol val="none"/>
          </c:marker>
          <c:cat>
            <c:numRef>
              <c:f>'Table 22'!$M$6:$M$34</c:f>
              <c:numCache>
                <c:formatCode>General</c:formatCode>
                <c:ptCount val="29"/>
                <c:pt idx="0">
                  <c:v>1987</c:v>
                </c:pt>
                <c:pt idx="1">
                  <c:v>1988</c:v>
                </c:pt>
                <c:pt idx="2">
                  <c:v>1989</c:v>
                </c:pt>
                <c:pt idx="3">
                  <c:v>1990</c:v>
                </c:pt>
                <c:pt idx="4">
                  <c:v>1991</c:v>
                </c:pt>
                <c:pt idx="5">
                  <c:v>1992</c:v>
                </c:pt>
                <c:pt idx="6">
                  <c:v>1993</c:v>
                </c:pt>
                <c:pt idx="7">
                  <c:v>1994</c:v>
                </c:pt>
                <c:pt idx="8">
                  <c:v>1995</c:v>
                </c:pt>
                <c:pt idx="9">
                  <c:v>1996</c:v>
                </c:pt>
                <c:pt idx="10">
                  <c:v>1997</c:v>
                </c:pt>
                <c:pt idx="11">
                  <c:v>1998</c:v>
                </c:pt>
                <c:pt idx="12">
                  <c:v>1999</c:v>
                </c:pt>
                <c:pt idx="13">
                  <c:v>2000</c:v>
                </c:pt>
                <c:pt idx="14">
                  <c:v>2001</c:v>
                </c:pt>
                <c:pt idx="15">
                  <c:v>2002</c:v>
                </c:pt>
                <c:pt idx="16">
                  <c:v>2003</c:v>
                </c:pt>
                <c:pt idx="17">
                  <c:v>2004</c:v>
                </c:pt>
                <c:pt idx="18">
                  <c:v>2005</c:v>
                </c:pt>
                <c:pt idx="19">
                  <c:v>2006</c:v>
                </c:pt>
                <c:pt idx="20">
                  <c:v>2007</c:v>
                </c:pt>
                <c:pt idx="21">
                  <c:v>2008</c:v>
                </c:pt>
                <c:pt idx="22">
                  <c:v>2009</c:v>
                </c:pt>
                <c:pt idx="23">
                  <c:v>2010</c:v>
                </c:pt>
                <c:pt idx="24">
                  <c:v>2011</c:v>
                </c:pt>
                <c:pt idx="25">
                  <c:v>2012</c:v>
                </c:pt>
                <c:pt idx="26">
                  <c:v>2013</c:v>
                </c:pt>
                <c:pt idx="27">
                  <c:v>2014</c:v>
                </c:pt>
                <c:pt idx="28">
                  <c:v>2015</c:v>
                </c:pt>
              </c:numCache>
            </c:numRef>
          </c:cat>
          <c:val>
            <c:numRef>
              <c:f>'Table 22'!$O$6:$O$34</c:f>
              <c:numCache>
                <c:formatCode>0.0</c:formatCode>
                <c:ptCount val="29"/>
                <c:pt idx="0">
                  <c:v>149</c:v>
                </c:pt>
                <c:pt idx="1">
                  <c:v>155.1</c:v>
                </c:pt>
                <c:pt idx="2">
                  <c:v>158.19999999999999</c:v>
                </c:pt>
                <c:pt idx="3">
                  <c:v>158.1</c:v>
                </c:pt>
                <c:pt idx="4">
                  <c:v>158.6</c:v>
                </c:pt>
                <c:pt idx="5">
                  <c:v>154.5</c:v>
                </c:pt>
                <c:pt idx="6">
                  <c:v>156.1</c:v>
                </c:pt>
                <c:pt idx="7">
                  <c:v>158.69999999999999</c:v>
                </c:pt>
                <c:pt idx="8">
                  <c:v>163</c:v>
                </c:pt>
                <c:pt idx="9">
                  <c:v>165.4</c:v>
                </c:pt>
                <c:pt idx="10">
                  <c:v>168.1</c:v>
                </c:pt>
                <c:pt idx="11">
                  <c:v>171.9</c:v>
                </c:pt>
                <c:pt idx="12">
                  <c:v>178.2</c:v>
                </c:pt>
                <c:pt idx="13">
                  <c:v>182</c:v>
                </c:pt>
                <c:pt idx="14">
                  <c:v>180.2</c:v>
                </c:pt>
                <c:pt idx="15">
                  <c:v>180.1</c:v>
                </c:pt>
                <c:pt idx="16">
                  <c:v>177.7</c:v>
                </c:pt>
                <c:pt idx="17">
                  <c:v>177.9</c:v>
                </c:pt>
                <c:pt idx="18">
                  <c:v>178.2</c:v>
                </c:pt>
                <c:pt idx="19">
                  <c:v>178.8</c:v>
                </c:pt>
                <c:pt idx="20">
                  <c:v>179.3</c:v>
                </c:pt>
                <c:pt idx="21">
                  <c:v>177.3</c:v>
                </c:pt>
                <c:pt idx="22">
                  <c:v>170.8</c:v>
                </c:pt>
                <c:pt idx="23">
                  <c:v>167.4</c:v>
                </c:pt>
                <c:pt idx="24">
                  <c:v>167.3</c:v>
                </c:pt>
                <c:pt idx="25">
                  <c:v>169.5</c:v>
                </c:pt>
                <c:pt idx="26">
                  <c:v>169.2</c:v>
                </c:pt>
                <c:pt idx="27">
                  <c:v>169.8</c:v>
                </c:pt>
                <c:pt idx="28">
                  <c:v>172.2</c:v>
                </c:pt>
              </c:numCache>
            </c:numRef>
          </c:val>
          <c:smooth val="0"/>
        </c:ser>
        <c:ser>
          <c:idx val="3"/>
          <c:order val="2"/>
          <c:tx>
            <c:strRef>
              <c:f>'Table 22'!$P$5</c:f>
              <c:strCache>
                <c:ptCount val="1"/>
                <c:pt idx="0">
                  <c:v>Medicare</c:v>
                </c:pt>
              </c:strCache>
            </c:strRef>
          </c:tx>
          <c:spPr>
            <a:ln w="28575" cap="rnd">
              <a:solidFill>
                <a:schemeClr val="accent4"/>
              </a:solidFill>
              <a:round/>
            </a:ln>
            <a:effectLst/>
          </c:spPr>
          <c:marker>
            <c:symbol val="none"/>
          </c:marker>
          <c:cat>
            <c:numRef>
              <c:f>'Table 22'!$M$6:$M$34</c:f>
              <c:numCache>
                <c:formatCode>General</c:formatCode>
                <c:ptCount val="29"/>
                <c:pt idx="0">
                  <c:v>1987</c:v>
                </c:pt>
                <c:pt idx="1">
                  <c:v>1988</c:v>
                </c:pt>
                <c:pt idx="2">
                  <c:v>1989</c:v>
                </c:pt>
                <c:pt idx="3">
                  <c:v>1990</c:v>
                </c:pt>
                <c:pt idx="4">
                  <c:v>1991</c:v>
                </c:pt>
                <c:pt idx="5">
                  <c:v>1992</c:v>
                </c:pt>
                <c:pt idx="6">
                  <c:v>1993</c:v>
                </c:pt>
                <c:pt idx="7">
                  <c:v>1994</c:v>
                </c:pt>
                <c:pt idx="8">
                  <c:v>1995</c:v>
                </c:pt>
                <c:pt idx="9">
                  <c:v>1996</c:v>
                </c:pt>
                <c:pt idx="10">
                  <c:v>1997</c:v>
                </c:pt>
                <c:pt idx="11">
                  <c:v>1998</c:v>
                </c:pt>
                <c:pt idx="12">
                  <c:v>1999</c:v>
                </c:pt>
                <c:pt idx="13">
                  <c:v>2000</c:v>
                </c:pt>
                <c:pt idx="14">
                  <c:v>2001</c:v>
                </c:pt>
                <c:pt idx="15">
                  <c:v>2002</c:v>
                </c:pt>
                <c:pt idx="16">
                  <c:v>2003</c:v>
                </c:pt>
                <c:pt idx="17">
                  <c:v>2004</c:v>
                </c:pt>
                <c:pt idx="18">
                  <c:v>2005</c:v>
                </c:pt>
                <c:pt idx="19">
                  <c:v>2006</c:v>
                </c:pt>
                <c:pt idx="20">
                  <c:v>2007</c:v>
                </c:pt>
                <c:pt idx="21">
                  <c:v>2008</c:v>
                </c:pt>
                <c:pt idx="22">
                  <c:v>2009</c:v>
                </c:pt>
                <c:pt idx="23">
                  <c:v>2010</c:v>
                </c:pt>
                <c:pt idx="24">
                  <c:v>2011</c:v>
                </c:pt>
                <c:pt idx="25">
                  <c:v>2012</c:v>
                </c:pt>
                <c:pt idx="26">
                  <c:v>2013</c:v>
                </c:pt>
                <c:pt idx="27">
                  <c:v>2014</c:v>
                </c:pt>
                <c:pt idx="28">
                  <c:v>2015</c:v>
                </c:pt>
              </c:numCache>
            </c:numRef>
          </c:cat>
          <c:val>
            <c:numRef>
              <c:f>'Table 22'!$P$6:$P$34</c:f>
              <c:numCache>
                <c:formatCode>0.0</c:formatCode>
                <c:ptCount val="29"/>
                <c:pt idx="0">
                  <c:v>31.7</c:v>
                </c:pt>
                <c:pt idx="1">
                  <c:v>32.299999999999997</c:v>
                </c:pt>
                <c:pt idx="2">
                  <c:v>32.9</c:v>
                </c:pt>
                <c:pt idx="3">
                  <c:v>33.5</c:v>
                </c:pt>
                <c:pt idx="4">
                  <c:v>34.200000000000003</c:v>
                </c:pt>
                <c:pt idx="5">
                  <c:v>34.9</c:v>
                </c:pt>
                <c:pt idx="6">
                  <c:v>35.6</c:v>
                </c:pt>
                <c:pt idx="7">
                  <c:v>36.200000000000003</c:v>
                </c:pt>
                <c:pt idx="8">
                  <c:v>36.799999999999997</c:v>
                </c:pt>
                <c:pt idx="9">
                  <c:v>37.299999999999997</c:v>
                </c:pt>
                <c:pt idx="10">
                  <c:v>37.6</c:v>
                </c:pt>
                <c:pt idx="11">
                  <c:v>38</c:v>
                </c:pt>
                <c:pt idx="12">
                  <c:v>38.299999999999997</c:v>
                </c:pt>
                <c:pt idx="13">
                  <c:v>38.799999999999997</c:v>
                </c:pt>
                <c:pt idx="14">
                  <c:v>39.1</c:v>
                </c:pt>
                <c:pt idx="15">
                  <c:v>39.6</c:v>
                </c:pt>
                <c:pt idx="16">
                  <c:v>40.200000000000003</c:v>
                </c:pt>
                <c:pt idx="17">
                  <c:v>40.799999999999997</c:v>
                </c:pt>
                <c:pt idx="18">
                  <c:v>41.5</c:v>
                </c:pt>
                <c:pt idx="19">
                  <c:v>42.4</c:v>
                </c:pt>
                <c:pt idx="20">
                  <c:v>43.3</c:v>
                </c:pt>
                <c:pt idx="21">
                  <c:v>44.4</c:v>
                </c:pt>
                <c:pt idx="22">
                  <c:v>45.5</c:v>
                </c:pt>
                <c:pt idx="23">
                  <c:v>46.6</c:v>
                </c:pt>
                <c:pt idx="24">
                  <c:v>47.7</c:v>
                </c:pt>
                <c:pt idx="25">
                  <c:v>49.7</c:v>
                </c:pt>
                <c:pt idx="26">
                  <c:v>51.3</c:v>
                </c:pt>
                <c:pt idx="27">
                  <c:v>52.8</c:v>
                </c:pt>
                <c:pt idx="28">
                  <c:v>54.3</c:v>
                </c:pt>
              </c:numCache>
            </c:numRef>
          </c:val>
          <c:smooth val="0"/>
        </c:ser>
        <c:ser>
          <c:idx val="4"/>
          <c:order val="3"/>
          <c:tx>
            <c:strRef>
              <c:f>'Table 22'!$Q$5</c:f>
              <c:strCache>
                <c:ptCount val="1"/>
                <c:pt idx="0">
                  <c:v>Medicaid</c:v>
                </c:pt>
              </c:strCache>
            </c:strRef>
          </c:tx>
          <c:spPr>
            <a:ln w="28575" cap="rnd">
              <a:solidFill>
                <a:schemeClr val="accent5"/>
              </a:solidFill>
              <a:round/>
            </a:ln>
            <a:effectLst/>
          </c:spPr>
          <c:marker>
            <c:symbol val="none"/>
          </c:marker>
          <c:cat>
            <c:numRef>
              <c:f>'Table 22'!$M$6:$M$34</c:f>
              <c:numCache>
                <c:formatCode>General</c:formatCode>
                <c:ptCount val="29"/>
                <c:pt idx="0">
                  <c:v>1987</c:v>
                </c:pt>
                <c:pt idx="1">
                  <c:v>1988</c:v>
                </c:pt>
                <c:pt idx="2">
                  <c:v>1989</c:v>
                </c:pt>
                <c:pt idx="3">
                  <c:v>1990</c:v>
                </c:pt>
                <c:pt idx="4">
                  <c:v>1991</c:v>
                </c:pt>
                <c:pt idx="5">
                  <c:v>1992</c:v>
                </c:pt>
                <c:pt idx="6">
                  <c:v>1993</c:v>
                </c:pt>
                <c:pt idx="7">
                  <c:v>1994</c:v>
                </c:pt>
                <c:pt idx="8">
                  <c:v>1995</c:v>
                </c:pt>
                <c:pt idx="9">
                  <c:v>1996</c:v>
                </c:pt>
                <c:pt idx="10">
                  <c:v>1997</c:v>
                </c:pt>
                <c:pt idx="11">
                  <c:v>1998</c:v>
                </c:pt>
                <c:pt idx="12">
                  <c:v>1999</c:v>
                </c:pt>
                <c:pt idx="13">
                  <c:v>2000</c:v>
                </c:pt>
                <c:pt idx="14">
                  <c:v>2001</c:v>
                </c:pt>
                <c:pt idx="15">
                  <c:v>2002</c:v>
                </c:pt>
                <c:pt idx="16">
                  <c:v>2003</c:v>
                </c:pt>
                <c:pt idx="17">
                  <c:v>2004</c:v>
                </c:pt>
                <c:pt idx="18">
                  <c:v>2005</c:v>
                </c:pt>
                <c:pt idx="19">
                  <c:v>2006</c:v>
                </c:pt>
                <c:pt idx="20">
                  <c:v>2007</c:v>
                </c:pt>
                <c:pt idx="21">
                  <c:v>2008</c:v>
                </c:pt>
                <c:pt idx="22">
                  <c:v>2009</c:v>
                </c:pt>
                <c:pt idx="23">
                  <c:v>2010</c:v>
                </c:pt>
                <c:pt idx="24">
                  <c:v>2011</c:v>
                </c:pt>
                <c:pt idx="25">
                  <c:v>2012</c:v>
                </c:pt>
                <c:pt idx="26">
                  <c:v>2013</c:v>
                </c:pt>
                <c:pt idx="27">
                  <c:v>2014</c:v>
                </c:pt>
                <c:pt idx="28">
                  <c:v>2015</c:v>
                </c:pt>
              </c:numCache>
            </c:numRef>
          </c:cat>
          <c:val>
            <c:numRef>
              <c:f>'Table 22'!$Q$6:$Q$34</c:f>
              <c:numCache>
                <c:formatCode>0.0</c:formatCode>
                <c:ptCount val="29"/>
                <c:pt idx="0">
                  <c:v>20</c:v>
                </c:pt>
                <c:pt idx="1">
                  <c:v>20</c:v>
                </c:pt>
                <c:pt idx="2">
                  <c:v>20.8</c:v>
                </c:pt>
                <c:pt idx="3">
                  <c:v>22.8</c:v>
                </c:pt>
                <c:pt idx="4">
                  <c:v>25.9</c:v>
                </c:pt>
                <c:pt idx="5">
                  <c:v>28.5</c:v>
                </c:pt>
                <c:pt idx="6">
                  <c:v>30.5</c:v>
                </c:pt>
                <c:pt idx="7">
                  <c:v>31.7</c:v>
                </c:pt>
                <c:pt idx="8">
                  <c:v>32.299999999999997</c:v>
                </c:pt>
                <c:pt idx="9">
                  <c:v>32.200000000000003</c:v>
                </c:pt>
                <c:pt idx="10">
                  <c:v>31.8</c:v>
                </c:pt>
                <c:pt idx="11">
                  <c:v>31.4</c:v>
                </c:pt>
                <c:pt idx="12">
                  <c:v>32.200000000000003</c:v>
                </c:pt>
                <c:pt idx="13">
                  <c:v>34.1</c:v>
                </c:pt>
                <c:pt idx="14">
                  <c:v>36.799999999999997</c:v>
                </c:pt>
                <c:pt idx="15">
                  <c:v>40.4</c:v>
                </c:pt>
                <c:pt idx="16">
                  <c:v>43</c:v>
                </c:pt>
                <c:pt idx="17">
                  <c:v>44.5</c:v>
                </c:pt>
                <c:pt idx="18">
                  <c:v>45.8</c:v>
                </c:pt>
                <c:pt idx="19">
                  <c:v>45.6</c:v>
                </c:pt>
                <c:pt idx="20">
                  <c:v>45.6</c:v>
                </c:pt>
                <c:pt idx="21">
                  <c:v>47.2</c:v>
                </c:pt>
                <c:pt idx="22">
                  <c:v>50.9</c:v>
                </c:pt>
                <c:pt idx="23">
                  <c:v>54</c:v>
                </c:pt>
                <c:pt idx="24">
                  <c:v>56.2</c:v>
                </c:pt>
                <c:pt idx="25">
                  <c:v>58.1</c:v>
                </c:pt>
                <c:pt idx="26">
                  <c:v>59</c:v>
                </c:pt>
                <c:pt idx="27">
                  <c:v>65.5</c:v>
                </c:pt>
                <c:pt idx="28">
                  <c:v>69.3</c:v>
                </c:pt>
              </c:numCache>
            </c:numRef>
          </c:val>
          <c:smooth val="0"/>
        </c:ser>
        <c:ser>
          <c:idx val="5"/>
          <c:order val="4"/>
          <c:tx>
            <c:strRef>
              <c:f>'Table 22'!$R$5</c:f>
              <c:strCache>
                <c:ptCount val="1"/>
                <c:pt idx="0">
                  <c:v>CHIP</c:v>
                </c:pt>
              </c:strCache>
            </c:strRef>
          </c:tx>
          <c:spPr>
            <a:ln w="28575" cap="rnd">
              <a:solidFill>
                <a:schemeClr val="accent6"/>
              </a:solidFill>
              <a:round/>
            </a:ln>
            <a:effectLst/>
          </c:spPr>
          <c:marker>
            <c:symbol val="none"/>
          </c:marker>
          <c:cat>
            <c:numRef>
              <c:f>'Table 22'!$M$6:$M$34</c:f>
              <c:numCache>
                <c:formatCode>General</c:formatCode>
                <c:ptCount val="29"/>
                <c:pt idx="0">
                  <c:v>1987</c:v>
                </c:pt>
                <c:pt idx="1">
                  <c:v>1988</c:v>
                </c:pt>
                <c:pt idx="2">
                  <c:v>1989</c:v>
                </c:pt>
                <c:pt idx="3">
                  <c:v>1990</c:v>
                </c:pt>
                <c:pt idx="4">
                  <c:v>1991</c:v>
                </c:pt>
                <c:pt idx="5">
                  <c:v>1992</c:v>
                </c:pt>
                <c:pt idx="6">
                  <c:v>1993</c:v>
                </c:pt>
                <c:pt idx="7">
                  <c:v>1994</c:v>
                </c:pt>
                <c:pt idx="8">
                  <c:v>1995</c:v>
                </c:pt>
                <c:pt idx="9">
                  <c:v>1996</c:v>
                </c:pt>
                <c:pt idx="10">
                  <c:v>1997</c:v>
                </c:pt>
                <c:pt idx="11">
                  <c:v>1998</c:v>
                </c:pt>
                <c:pt idx="12">
                  <c:v>1999</c:v>
                </c:pt>
                <c:pt idx="13">
                  <c:v>2000</c:v>
                </c:pt>
                <c:pt idx="14">
                  <c:v>2001</c:v>
                </c:pt>
                <c:pt idx="15">
                  <c:v>2002</c:v>
                </c:pt>
                <c:pt idx="16">
                  <c:v>2003</c:v>
                </c:pt>
                <c:pt idx="17">
                  <c:v>2004</c:v>
                </c:pt>
                <c:pt idx="18">
                  <c:v>2005</c:v>
                </c:pt>
                <c:pt idx="19">
                  <c:v>2006</c:v>
                </c:pt>
                <c:pt idx="20">
                  <c:v>2007</c:v>
                </c:pt>
                <c:pt idx="21">
                  <c:v>2008</c:v>
                </c:pt>
                <c:pt idx="22">
                  <c:v>2009</c:v>
                </c:pt>
                <c:pt idx="23">
                  <c:v>2010</c:v>
                </c:pt>
                <c:pt idx="24">
                  <c:v>2011</c:v>
                </c:pt>
                <c:pt idx="25">
                  <c:v>2012</c:v>
                </c:pt>
                <c:pt idx="26">
                  <c:v>2013</c:v>
                </c:pt>
                <c:pt idx="27">
                  <c:v>2014</c:v>
                </c:pt>
                <c:pt idx="28">
                  <c:v>2015</c:v>
                </c:pt>
              </c:numCache>
            </c:numRef>
          </c:cat>
          <c:val>
            <c:numRef>
              <c:f>'Table 22'!$R$6:$R$34</c:f>
              <c:numCache>
                <c:formatCode>0.0</c:formatCode>
                <c:ptCount val="29"/>
                <c:pt idx="0">
                  <c:v>0</c:v>
                </c:pt>
                <c:pt idx="1">
                  <c:v>0</c:v>
                </c:pt>
                <c:pt idx="2">
                  <c:v>0</c:v>
                </c:pt>
                <c:pt idx="3">
                  <c:v>0</c:v>
                </c:pt>
                <c:pt idx="4">
                  <c:v>0</c:v>
                </c:pt>
                <c:pt idx="5">
                  <c:v>0</c:v>
                </c:pt>
                <c:pt idx="6">
                  <c:v>0</c:v>
                </c:pt>
                <c:pt idx="7">
                  <c:v>0</c:v>
                </c:pt>
                <c:pt idx="8">
                  <c:v>0</c:v>
                </c:pt>
                <c:pt idx="9">
                  <c:v>0</c:v>
                </c:pt>
                <c:pt idx="10">
                  <c:v>0</c:v>
                </c:pt>
                <c:pt idx="11">
                  <c:v>0</c:v>
                </c:pt>
                <c:pt idx="12">
                  <c:v>1.7</c:v>
                </c:pt>
                <c:pt idx="13">
                  <c:v>2.2999999999999998</c:v>
                </c:pt>
                <c:pt idx="14">
                  <c:v>3.2</c:v>
                </c:pt>
                <c:pt idx="15">
                  <c:v>3.9</c:v>
                </c:pt>
                <c:pt idx="16">
                  <c:v>4.2</c:v>
                </c:pt>
                <c:pt idx="17">
                  <c:v>4.3</c:v>
                </c:pt>
                <c:pt idx="18">
                  <c:v>4.4000000000000004</c:v>
                </c:pt>
                <c:pt idx="19">
                  <c:v>4.5999999999999996</c:v>
                </c:pt>
                <c:pt idx="20">
                  <c:v>4.9000000000000004</c:v>
                </c:pt>
                <c:pt idx="21">
                  <c:v>5</c:v>
                </c:pt>
                <c:pt idx="22">
                  <c:v>5.3</c:v>
                </c:pt>
                <c:pt idx="23">
                  <c:v>5.5</c:v>
                </c:pt>
                <c:pt idx="24">
                  <c:v>5.6</c:v>
                </c:pt>
                <c:pt idx="25">
                  <c:v>5.8</c:v>
                </c:pt>
                <c:pt idx="26">
                  <c:v>6</c:v>
                </c:pt>
                <c:pt idx="27">
                  <c:v>5.9</c:v>
                </c:pt>
                <c:pt idx="28">
                  <c:v>6.1</c:v>
                </c:pt>
              </c:numCache>
            </c:numRef>
          </c:val>
          <c:smooth val="0"/>
        </c:ser>
        <c:ser>
          <c:idx val="6"/>
          <c:order val="5"/>
          <c:tx>
            <c:strRef>
              <c:f>'Table 22'!$S$5</c:f>
              <c:strCache>
                <c:ptCount val="1"/>
                <c:pt idx="0">
                  <c:v>기타 공공보험</c:v>
                </c:pt>
              </c:strCache>
            </c:strRef>
          </c:tx>
          <c:spPr>
            <a:ln w="28575" cap="rnd">
              <a:solidFill>
                <a:schemeClr val="accent1">
                  <a:lumMod val="60000"/>
                </a:schemeClr>
              </a:solidFill>
              <a:round/>
            </a:ln>
            <a:effectLst/>
          </c:spPr>
          <c:marker>
            <c:symbol val="none"/>
          </c:marker>
          <c:cat>
            <c:numRef>
              <c:f>'Table 22'!$M$6:$M$34</c:f>
              <c:numCache>
                <c:formatCode>General</c:formatCode>
                <c:ptCount val="29"/>
                <c:pt idx="0">
                  <c:v>1987</c:v>
                </c:pt>
                <c:pt idx="1">
                  <c:v>1988</c:v>
                </c:pt>
                <c:pt idx="2">
                  <c:v>1989</c:v>
                </c:pt>
                <c:pt idx="3">
                  <c:v>1990</c:v>
                </c:pt>
                <c:pt idx="4">
                  <c:v>1991</c:v>
                </c:pt>
                <c:pt idx="5">
                  <c:v>1992</c:v>
                </c:pt>
                <c:pt idx="6">
                  <c:v>1993</c:v>
                </c:pt>
                <c:pt idx="7">
                  <c:v>1994</c:v>
                </c:pt>
                <c:pt idx="8">
                  <c:v>1995</c:v>
                </c:pt>
                <c:pt idx="9">
                  <c:v>1996</c:v>
                </c:pt>
                <c:pt idx="10">
                  <c:v>1997</c:v>
                </c:pt>
                <c:pt idx="11">
                  <c:v>1998</c:v>
                </c:pt>
                <c:pt idx="12">
                  <c:v>1999</c:v>
                </c:pt>
                <c:pt idx="13">
                  <c:v>2000</c:v>
                </c:pt>
                <c:pt idx="14">
                  <c:v>2001</c:v>
                </c:pt>
                <c:pt idx="15">
                  <c:v>2002</c:v>
                </c:pt>
                <c:pt idx="16">
                  <c:v>2003</c:v>
                </c:pt>
                <c:pt idx="17">
                  <c:v>2004</c:v>
                </c:pt>
                <c:pt idx="18">
                  <c:v>2005</c:v>
                </c:pt>
                <c:pt idx="19">
                  <c:v>2006</c:v>
                </c:pt>
                <c:pt idx="20">
                  <c:v>2007</c:v>
                </c:pt>
                <c:pt idx="21">
                  <c:v>2008</c:v>
                </c:pt>
                <c:pt idx="22">
                  <c:v>2009</c:v>
                </c:pt>
                <c:pt idx="23">
                  <c:v>2010</c:v>
                </c:pt>
                <c:pt idx="24">
                  <c:v>2011</c:v>
                </c:pt>
                <c:pt idx="25">
                  <c:v>2012</c:v>
                </c:pt>
                <c:pt idx="26">
                  <c:v>2013</c:v>
                </c:pt>
                <c:pt idx="27">
                  <c:v>2014</c:v>
                </c:pt>
                <c:pt idx="28">
                  <c:v>2015</c:v>
                </c:pt>
              </c:numCache>
            </c:numRef>
          </c:cat>
          <c:val>
            <c:numRef>
              <c:f>'Table 22'!$S$6:$S$34</c:f>
              <c:numCache>
                <c:formatCode>0.0</c:formatCode>
                <c:ptCount val="29"/>
                <c:pt idx="0">
                  <c:v>10.4</c:v>
                </c:pt>
                <c:pt idx="1">
                  <c:v>9.9</c:v>
                </c:pt>
                <c:pt idx="2">
                  <c:v>9.8000000000000007</c:v>
                </c:pt>
                <c:pt idx="3">
                  <c:v>9.6999999999999993</c:v>
                </c:pt>
                <c:pt idx="4">
                  <c:v>9.6999999999999993</c:v>
                </c:pt>
                <c:pt idx="5">
                  <c:v>9.4</c:v>
                </c:pt>
                <c:pt idx="6">
                  <c:v>9.5</c:v>
                </c:pt>
                <c:pt idx="7">
                  <c:v>10.199999999999999</c:v>
                </c:pt>
                <c:pt idx="8">
                  <c:v>9</c:v>
                </c:pt>
                <c:pt idx="9">
                  <c:v>8.5</c:v>
                </c:pt>
                <c:pt idx="10">
                  <c:v>8.4</c:v>
                </c:pt>
                <c:pt idx="11">
                  <c:v>8.4</c:v>
                </c:pt>
                <c:pt idx="12">
                  <c:v>8.1</c:v>
                </c:pt>
                <c:pt idx="13">
                  <c:v>8.6999999999999993</c:v>
                </c:pt>
                <c:pt idx="14">
                  <c:v>9.3000000000000007</c:v>
                </c:pt>
                <c:pt idx="15">
                  <c:v>9.5</c:v>
                </c:pt>
                <c:pt idx="16">
                  <c:v>9.6999999999999993</c:v>
                </c:pt>
                <c:pt idx="17">
                  <c:v>10.3</c:v>
                </c:pt>
                <c:pt idx="18">
                  <c:v>10.8</c:v>
                </c:pt>
                <c:pt idx="19">
                  <c:v>10.199999999999999</c:v>
                </c:pt>
                <c:pt idx="20">
                  <c:v>10.7</c:v>
                </c:pt>
                <c:pt idx="21">
                  <c:v>11.3</c:v>
                </c:pt>
                <c:pt idx="22">
                  <c:v>12.1</c:v>
                </c:pt>
                <c:pt idx="23">
                  <c:v>12.5</c:v>
                </c:pt>
                <c:pt idx="24">
                  <c:v>13.2</c:v>
                </c:pt>
                <c:pt idx="25">
                  <c:v>13.2</c:v>
                </c:pt>
                <c:pt idx="26">
                  <c:v>13.2</c:v>
                </c:pt>
                <c:pt idx="27">
                  <c:v>13.3</c:v>
                </c:pt>
                <c:pt idx="28">
                  <c:v>13.9</c:v>
                </c:pt>
              </c:numCache>
            </c:numRef>
          </c:val>
          <c:smooth val="0"/>
        </c:ser>
        <c:ser>
          <c:idx val="7"/>
          <c:order val="6"/>
          <c:tx>
            <c:strRef>
              <c:f>'Table 22'!$T$5</c:f>
              <c:strCache>
                <c:ptCount val="1"/>
                <c:pt idx="0">
                  <c:v>비보험</c:v>
                </c:pt>
              </c:strCache>
            </c:strRef>
          </c:tx>
          <c:spPr>
            <a:ln w="28575" cap="rnd">
              <a:solidFill>
                <a:schemeClr val="accent2">
                  <a:lumMod val="60000"/>
                </a:schemeClr>
              </a:solidFill>
              <a:round/>
            </a:ln>
            <a:effectLst/>
          </c:spPr>
          <c:marker>
            <c:symbol val="none"/>
          </c:marker>
          <c:cat>
            <c:numRef>
              <c:f>'Table 22'!$M$6:$M$34</c:f>
              <c:numCache>
                <c:formatCode>General</c:formatCode>
                <c:ptCount val="29"/>
                <c:pt idx="0">
                  <c:v>1987</c:v>
                </c:pt>
                <c:pt idx="1">
                  <c:v>1988</c:v>
                </c:pt>
                <c:pt idx="2">
                  <c:v>1989</c:v>
                </c:pt>
                <c:pt idx="3">
                  <c:v>1990</c:v>
                </c:pt>
                <c:pt idx="4">
                  <c:v>1991</c:v>
                </c:pt>
                <c:pt idx="5">
                  <c:v>1992</c:v>
                </c:pt>
                <c:pt idx="6">
                  <c:v>1993</c:v>
                </c:pt>
                <c:pt idx="7">
                  <c:v>1994</c:v>
                </c:pt>
                <c:pt idx="8">
                  <c:v>1995</c:v>
                </c:pt>
                <c:pt idx="9">
                  <c:v>1996</c:v>
                </c:pt>
                <c:pt idx="10">
                  <c:v>1997</c:v>
                </c:pt>
                <c:pt idx="11">
                  <c:v>1998</c:v>
                </c:pt>
                <c:pt idx="12">
                  <c:v>1999</c:v>
                </c:pt>
                <c:pt idx="13">
                  <c:v>2000</c:v>
                </c:pt>
                <c:pt idx="14">
                  <c:v>2001</c:v>
                </c:pt>
                <c:pt idx="15">
                  <c:v>2002</c:v>
                </c:pt>
                <c:pt idx="16">
                  <c:v>2003</c:v>
                </c:pt>
                <c:pt idx="17">
                  <c:v>2004</c:v>
                </c:pt>
                <c:pt idx="18">
                  <c:v>2005</c:v>
                </c:pt>
                <c:pt idx="19">
                  <c:v>2006</c:v>
                </c:pt>
                <c:pt idx="20">
                  <c:v>2007</c:v>
                </c:pt>
                <c:pt idx="21">
                  <c:v>2008</c:v>
                </c:pt>
                <c:pt idx="22">
                  <c:v>2009</c:v>
                </c:pt>
                <c:pt idx="23">
                  <c:v>2010</c:v>
                </c:pt>
                <c:pt idx="24">
                  <c:v>2011</c:v>
                </c:pt>
                <c:pt idx="25">
                  <c:v>2012</c:v>
                </c:pt>
                <c:pt idx="26">
                  <c:v>2013</c:v>
                </c:pt>
                <c:pt idx="27">
                  <c:v>2014</c:v>
                </c:pt>
                <c:pt idx="28">
                  <c:v>2015</c:v>
                </c:pt>
              </c:numCache>
            </c:numRef>
          </c:cat>
          <c:val>
            <c:numRef>
              <c:f>'Table 22'!$T$6:$T$34</c:f>
              <c:numCache>
                <c:formatCode>0.0</c:formatCode>
                <c:ptCount val="29"/>
                <c:pt idx="0">
                  <c:v>27.3</c:v>
                </c:pt>
                <c:pt idx="1">
                  <c:v>28.7</c:v>
                </c:pt>
                <c:pt idx="2">
                  <c:v>30.5</c:v>
                </c:pt>
                <c:pt idx="3">
                  <c:v>31.2</c:v>
                </c:pt>
                <c:pt idx="4">
                  <c:v>32.200000000000003</c:v>
                </c:pt>
                <c:pt idx="5">
                  <c:v>34.1</c:v>
                </c:pt>
                <c:pt idx="6">
                  <c:v>35</c:v>
                </c:pt>
                <c:pt idx="7">
                  <c:v>34.4</c:v>
                </c:pt>
                <c:pt idx="8">
                  <c:v>34.9</c:v>
                </c:pt>
                <c:pt idx="9">
                  <c:v>35.4</c:v>
                </c:pt>
                <c:pt idx="10">
                  <c:v>36.700000000000003</c:v>
                </c:pt>
                <c:pt idx="11">
                  <c:v>37.1</c:v>
                </c:pt>
                <c:pt idx="12">
                  <c:v>35.200000000000003</c:v>
                </c:pt>
                <c:pt idx="13">
                  <c:v>34.200000000000003</c:v>
                </c:pt>
                <c:pt idx="14">
                  <c:v>35.700000000000003</c:v>
                </c:pt>
                <c:pt idx="15">
                  <c:v>37.1</c:v>
                </c:pt>
                <c:pt idx="16">
                  <c:v>39</c:v>
                </c:pt>
                <c:pt idx="17">
                  <c:v>39</c:v>
                </c:pt>
                <c:pt idx="18">
                  <c:v>40.299999999999997</c:v>
                </c:pt>
                <c:pt idx="19">
                  <c:v>42.4</c:v>
                </c:pt>
                <c:pt idx="20">
                  <c:v>41.1</c:v>
                </c:pt>
                <c:pt idx="21">
                  <c:v>42.2</c:v>
                </c:pt>
                <c:pt idx="22">
                  <c:v>45.9</c:v>
                </c:pt>
                <c:pt idx="23">
                  <c:v>48.1</c:v>
                </c:pt>
                <c:pt idx="24">
                  <c:v>45.6</c:v>
                </c:pt>
                <c:pt idx="25">
                  <c:v>44.8</c:v>
                </c:pt>
                <c:pt idx="26">
                  <c:v>44.2</c:v>
                </c:pt>
                <c:pt idx="27">
                  <c:v>35.6</c:v>
                </c:pt>
                <c:pt idx="28">
                  <c:v>29.2</c:v>
                </c:pt>
              </c:numCache>
            </c:numRef>
          </c:val>
          <c:smooth val="0"/>
        </c:ser>
        <c:dLbls>
          <c:showLegendKey val="0"/>
          <c:showVal val="0"/>
          <c:showCatName val="0"/>
          <c:showSerName val="0"/>
          <c:showPercent val="0"/>
          <c:showBubbleSize val="0"/>
        </c:dLbls>
        <c:smooth val="0"/>
        <c:axId val="499910944"/>
        <c:axId val="499911336"/>
      </c:lineChart>
      <c:catAx>
        <c:axId val="499910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499911336"/>
        <c:crosses val="autoZero"/>
        <c:auto val="1"/>
        <c:lblAlgn val="ctr"/>
        <c:lblOffset val="100"/>
        <c:tickLblSkip val="1"/>
        <c:noMultiLvlLbl val="0"/>
      </c:catAx>
      <c:valAx>
        <c:axId val="4999113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ko-KR" altLang="en-US"/>
                  <a:t>인원 수</a:t>
                </a:r>
                <a:r>
                  <a:rPr lang="en-US" altLang="ko-KR"/>
                  <a:t>(</a:t>
                </a:r>
                <a:r>
                  <a:rPr lang="ko-KR" altLang="en-US"/>
                  <a:t>백만명</a:t>
                </a:r>
                <a:r>
                  <a:rPr lang="en-US" altLang="ko-KR"/>
                  <a:t>)</a:t>
                </a:r>
                <a:endParaRPr lang="ko-KR"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ko-KR"/>
            </a:p>
          </c:txPr>
        </c:title>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499910944"/>
        <c:crosses val="autoZero"/>
        <c:crossBetween val="between"/>
      </c:valAx>
      <c:spPr>
        <a:noFill/>
        <a:ln>
          <a:noFill/>
        </a:ln>
        <a:effectLst/>
      </c:spPr>
    </c:plotArea>
    <c:legend>
      <c:legendPos val="b"/>
      <c:layout>
        <c:manualLayout>
          <c:xMode val="edge"/>
          <c:yMode val="edge"/>
          <c:x val="5.8869565217391305E-2"/>
          <c:y val="0.81828594342373873"/>
          <c:w val="0.9170434782608694"/>
          <c:h val="0.1539362787984835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'Table 22'!$W$5</c:f>
              <c:strCache>
                <c:ptCount val="1"/>
                <c:pt idx="0">
                  <c:v>민간보험(개인가입)</c:v>
                </c:pt>
              </c:strCache>
            </c:strRef>
          </c:tx>
          <c:spPr>
            <a:solidFill>
              <a:schemeClr val="accent1"/>
            </a:solidFill>
            <a:ln>
              <a:noFill/>
            </a:ln>
            <a:effectLst/>
            <a:sp3d/>
          </c:spPr>
          <c:invertIfNegative val="0"/>
          <c:cat>
            <c:numRef>
              <c:f>'Table 22'!$M$6:$M$34</c:f>
              <c:numCache>
                <c:formatCode>General</c:formatCode>
                <c:ptCount val="29"/>
                <c:pt idx="0">
                  <c:v>1987</c:v>
                </c:pt>
                <c:pt idx="1">
                  <c:v>1988</c:v>
                </c:pt>
                <c:pt idx="2">
                  <c:v>1989</c:v>
                </c:pt>
                <c:pt idx="3">
                  <c:v>1990</c:v>
                </c:pt>
                <c:pt idx="4">
                  <c:v>1991</c:v>
                </c:pt>
                <c:pt idx="5">
                  <c:v>1992</c:v>
                </c:pt>
                <c:pt idx="6">
                  <c:v>1993</c:v>
                </c:pt>
                <c:pt idx="7">
                  <c:v>1994</c:v>
                </c:pt>
                <c:pt idx="8">
                  <c:v>1995</c:v>
                </c:pt>
                <c:pt idx="9">
                  <c:v>1996</c:v>
                </c:pt>
                <c:pt idx="10">
                  <c:v>1997</c:v>
                </c:pt>
                <c:pt idx="11">
                  <c:v>1998</c:v>
                </c:pt>
                <c:pt idx="12">
                  <c:v>1999</c:v>
                </c:pt>
                <c:pt idx="13">
                  <c:v>2000</c:v>
                </c:pt>
                <c:pt idx="14">
                  <c:v>2001</c:v>
                </c:pt>
                <c:pt idx="15">
                  <c:v>2002</c:v>
                </c:pt>
                <c:pt idx="16">
                  <c:v>2003</c:v>
                </c:pt>
                <c:pt idx="17">
                  <c:v>2004</c:v>
                </c:pt>
                <c:pt idx="18">
                  <c:v>2005</c:v>
                </c:pt>
                <c:pt idx="19">
                  <c:v>2006</c:v>
                </c:pt>
                <c:pt idx="20">
                  <c:v>2007</c:v>
                </c:pt>
                <c:pt idx="21">
                  <c:v>2008</c:v>
                </c:pt>
                <c:pt idx="22">
                  <c:v>2009</c:v>
                </c:pt>
                <c:pt idx="23">
                  <c:v>2010</c:v>
                </c:pt>
                <c:pt idx="24">
                  <c:v>2011</c:v>
                </c:pt>
                <c:pt idx="25">
                  <c:v>2012</c:v>
                </c:pt>
                <c:pt idx="26">
                  <c:v>2013</c:v>
                </c:pt>
                <c:pt idx="27">
                  <c:v>2014</c:v>
                </c:pt>
                <c:pt idx="28">
                  <c:v>2015</c:v>
                </c:pt>
              </c:numCache>
            </c:numRef>
          </c:cat>
          <c:val>
            <c:numRef>
              <c:f>'Table 22'!$W$6:$W$34</c:f>
              <c:numCache>
                <c:formatCode>0.0%</c:formatCode>
                <c:ptCount val="29"/>
                <c:pt idx="0">
                  <c:v>8.9381207028265838E-2</c:v>
                </c:pt>
                <c:pt idx="1">
                  <c:v>8.6859688195991075E-2</c:v>
                </c:pt>
                <c:pt idx="2">
                  <c:v>8.4905660377358472E-2</c:v>
                </c:pt>
                <c:pt idx="3">
                  <c:v>8.2974137931034489E-2</c:v>
                </c:pt>
                <c:pt idx="4">
                  <c:v>8.174770965468639E-2</c:v>
                </c:pt>
                <c:pt idx="5">
                  <c:v>8.2807017543859648E-2</c:v>
                </c:pt>
                <c:pt idx="6">
                  <c:v>8.0344827586206896E-2</c:v>
                </c:pt>
                <c:pt idx="7">
                  <c:v>7.9742110620970502E-2</c:v>
                </c:pt>
                <c:pt idx="8">
                  <c:v>7.3825503355704702E-2</c:v>
                </c:pt>
                <c:pt idx="9">
                  <c:v>7.1904127829560599E-2</c:v>
                </c:pt>
                <c:pt idx="10">
                  <c:v>6.7018818091779467E-2</c:v>
                </c:pt>
                <c:pt idx="11">
                  <c:v>6.2132112491824723E-2</c:v>
                </c:pt>
                <c:pt idx="12">
                  <c:v>5.8050032071840937E-2</c:v>
                </c:pt>
                <c:pt idx="13">
                  <c:v>5.6585979251807604E-2</c:v>
                </c:pt>
                <c:pt idx="14">
                  <c:v>6.1092255476704729E-2</c:v>
                </c:pt>
                <c:pt idx="15">
                  <c:v>6.1631419939577034E-2</c:v>
                </c:pt>
                <c:pt idx="16">
                  <c:v>6.2443979683298477E-2</c:v>
                </c:pt>
                <c:pt idx="17">
                  <c:v>5.7423385897054445E-2</c:v>
                </c:pt>
                <c:pt idx="18">
                  <c:v>5.8927000879507488E-2</c:v>
                </c:pt>
                <c:pt idx="19">
                  <c:v>5.7865658621692344E-2</c:v>
                </c:pt>
                <c:pt idx="20">
                  <c:v>5.6346209700842281E-2</c:v>
                </c:pt>
                <c:pt idx="21">
                  <c:v>5.7027649769585249E-2</c:v>
                </c:pt>
                <c:pt idx="22">
                  <c:v>5.8136221145625527E-2</c:v>
                </c:pt>
                <c:pt idx="23">
                  <c:v>5.6214689265536716E-2</c:v>
                </c:pt>
                <c:pt idx="24">
                  <c:v>5.4114994363021418E-2</c:v>
                </c:pt>
                <c:pt idx="25">
                  <c:v>5.4862842892768077E-2</c:v>
                </c:pt>
                <c:pt idx="26">
                  <c:v>5.5111600992008819E-2</c:v>
                </c:pt>
                <c:pt idx="27">
                  <c:v>6.5667574931880107E-2</c:v>
                </c:pt>
                <c:pt idx="28">
                  <c:v>7.1582346609257275E-2</c:v>
                </c:pt>
              </c:numCache>
            </c:numRef>
          </c:val>
        </c:ser>
        <c:ser>
          <c:idx val="1"/>
          <c:order val="1"/>
          <c:tx>
            <c:strRef>
              <c:f>'Table 22'!$X$5</c:f>
              <c:strCache>
                <c:ptCount val="1"/>
                <c:pt idx="0">
                  <c:v>민간보험(회사부담)</c:v>
                </c:pt>
              </c:strCache>
            </c:strRef>
          </c:tx>
          <c:spPr>
            <a:solidFill>
              <a:schemeClr val="accent2"/>
            </a:solidFill>
            <a:ln>
              <a:noFill/>
            </a:ln>
            <a:effectLst/>
            <a:sp3d/>
          </c:spPr>
          <c:invertIfNegative val="0"/>
          <c:cat>
            <c:numRef>
              <c:f>'Table 22'!$M$6:$M$34</c:f>
              <c:numCache>
                <c:formatCode>General</c:formatCode>
                <c:ptCount val="29"/>
                <c:pt idx="0">
                  <c:v>1987</c:v>
                </c:pt>
                <c:pt idx="1">
                  <c:v>1988</c:v>
                </c:pt>
                <c:pt idx="2">
                  <c:v>1989</c:v>
                </c:pt>
                <c:pt idx="3">
                  <c:v>1990</c:v>
                </c:pt>
                <c:pt idx="4">
                  <c:v>1991</c:v>
                </c:pt>
                <c:pt idx="5">
                  <c:v>1992</c:v>
                </c:pt>
                <c:pt idx="6">
                  <c:v>1993</c:v>
                </c:pt>
                <c:pt idx="7">
                  <c:v>1994</c:v>
                </c:pt>
                <c:pt idx="8">
                  <c:v>1995</c:v>
                </c:pt>
                <c:pt idx="9">
                  <c:v>1996</c:v>
                </c:pt>
                <c:pt idx="10">
                  <c:v>1997</c:v>
                </c:pt>
                <c:pt idx="11">
                  <c:v>1998</c:v>
                </c:pt>
                <c:pt idx="12">
                  <c:v>1999</c:v>
                </c:pt>
                <c:pt idx="13">
                  <c:v>2000</c:v>
                </c:pt>
                <c:pt idx="14">
                  <c:v>2001</c:v>
                </c:pt>
                <c:pt idx="15">
                  <c:v>2002</c:v>
                </c:pt>
                <c:pt idx="16">
                  <c:v>2003</c:v>
                </c:pt>
                <c:pt idx="17">
                  <c:v>2004</c:v>
                </c:pt>
                <c:pt idx="18">
                  <c:v>2005</c:v>
                </c:pt>
                <c:pt idx="19">
                  <c:v>2006</c:v>
                </c:pt>
                <c:pt idx="20">
                  <c:v>2007</c:v>
                </c:pt>
                <c:pt idx="21">
                  <c:v>2008</c:v>
                </c:pt>
                <c:pt idx="22">
                  <c:v>2009</c:v>
                </c:pt>
                <c:pt idx="23">
                  <c:v>2010</c:v>
                </c:pt>
                <c:pt idx="24">
                  <c:v>2011</c:v>
                </c:pt>
                <c:pt idx="25">
                  <c:v>2012</c:v>
                </c:pt>
                <c:pt idx="26">
                  <c:v>2013</c:v>
                </c:pt>
                <c:pt idx="27">
                  <c:v>2014</c:v>
                </c:pt>
                <c:pt idx="28">
                  <c:v>2015</c:v>
                </c:pt>
              </c:numCache>
            </c:numRef>
          </c:cat>
          <c:val>
            <c:numRef>
              <c:f>'Table 22'!$X$6:$X$34</c:f>
              <c:numCache>
                <c:formatCode>0.0%</c:formatCode>
                <c:ptCount val="29"/>
                <c:pt idx="0">
                  <c:v>0.56913674560733385</c:v>
                </c:pt>
                <c:pt idx="1">
                  <c:v>0.57572383073496647</c:v>
                </c:pt>
                <c:pt idx="2">
                  <c:v>0.57402031930333808</c:v>
                </c:pt>
                <c:pt idx="3">
                  <c:v>0.56788793103448276</c:v>
                </c:pt>
                <c:pt idx="4">
                  <c:v>0.55884425651867509</c:v>
                </c:pt>
                <c:pt idx="5">
                  <c:v>0.54210526315789476</c:v>
                </c:pt>
                <c:pt idx="6">
                  <c:v>0.53827586206896549</c:v>
                </c:pt>
                <c:pt idx="7">
                  <c:v>0.53851374278927733</c:v>
                </c:pt>
                <c:pt idx="8">
                  <c:v>0.54697986577181212</c:v>
                </c:pt>
                <c:pt idx="9">
                  <c:v>0.5505992010652464</c:v>
                </c:pt>
                <c:pt idx="10">
                  <c:v>0.55496863651370087</c:v>
                </c:pt>
                <c:pt idx="11">
                  <c:v>0.56213211249182471</c:v>
                </c:pt>
                <c:pt idx="12">
                  <c:v>0.57152020525978198</c:v>
                </c:pt>
                <c:pt idx="13">
                  <c:v>0.57214712354605468</c:v>
                </c:pt>
                <c:pt idx="14">
                  <c:v>0.55600123418697933</c:v>
                </c:pt>
                <c:pt idx="15">
                  <c:v>0.54410876132930508</c:v>
                </c:pt>
                <c:pt idx="16">
                  <c:v>0.5309232148192411</c:v>
                </c:pt>
                <c:pt idx="17">
                  <c:v>0.52930675394227911</c:v>
                </c:pt>
                <c:pt idx="18">
                  <c:v>0.52242744063324542</c:v>
                </c:pt>
                <c:pt idx="19">
                  <c:v>0.51991858098284383</c:v>
                </c:pt>
                <c:pt idx="20">
                  <c:v>0.52076677316293929</c:v>
                </c:pt>
                <c:pt idx="21">
                  <c:v>0.51065668202764969</c:v>
                </c:pt>
                <c:pt idx="22">
                  <c:v>0.48674836135651184</c:v>
                </c:pt>
                <c:pt idx="23">
                  <c:v>0.47288135593220343</c:v>
                </c:pt>
                <c:pt idx="24">
                  <c:v>0.47153325817361896</c:v>
                </c:pt>
                <c:pt idx="25">
                  <c:v>0.46965918536990853</c:v>
                </c:pt>
                <c:pt idx="26">
                  <c:v>0.46624414439239459</c:v>
                </c:pt>
                <c:pt idx="27">
                  <c:v>0.46267029972752044</c:v>
                </c:pt>
                <c:pt idx="28">
                  <c:v>0.46340150699677074</c:v>
                </c:pt>
              </c:numCache>
            </c:numRef>
          </c:val>
        </c:ser>
        <c:ser>
          <c:idx val="2"/>
          <c:order val="2"/>
          <c:tx>
            <c:strRef>
              <c:f>'Table 22'!$Y$5</c:f>
              <c:strCache>
                <c:ptCount val="1"/>
                <c:pt idx="0">
                  <c:v>Medicare</c:v>
                </c:pt>
              </c:strCache>
            </c:strRef>
          </c:tx>
          <c:spPr>
            <a:solidFill>
              <a:schemeClr val="accent3"/>
            </a:solidFill>
            <a:ln>
              <a:noFill/>
            </a:ln>
            <a:effectLst/>
            <a:sp3d/>
          </c:spPr>
          <c:invertIfNegative val="0"/>
          <c:cat>
            <c:numRef>
              <c:f>'Table 22'!$M$6:$M$34</c:f>
              <c:numCache>
                <c:formatCode>General</c:formatCode>
                <c:ptCount val="29"/>
                <c:pt idx="0">
                  <c:v>1987</c:v>
                </c:pt>
                <c:pt idx="1">
                  <c:v>1988</c:v>
                </c:pt>
                <c:pt idx="2">
                  <c:v>1989</c:v>
                </c:pt>
                <c:pt idx="3">
                  <c:v>1990</c:v>
                </c:pt>
                <c:pt idx="4">
                  <c:v>1991</c:v>
                </c:pt>
                <c:pt idx="5">
                  <c:v>1992</c:v>
                </c:pt>
                <c:pt idx="6">
                  <c:v>1993</c:v>
                </c:pt>
                <c:pt idx="7">
                  <c:v>1994</c:v>
                </c:pt>
                <c:pt idx="8">
                  <c:v>1995</c:v>
                </c:pt>
                <c:pt idx="9">
                  <c:v>1996</c:v>
                </c:pt>
                <c:pt idx="10">
                  <c:v>1997</c:v>
                </c:pt>
                <c:pt idx="11">
                  <c:v>1998</c:v>
                </c:pt>
                <c:pt idx="12">
                  <c:v>1999</c:v>
                </c:pt>
                <c:pt idx="13">
                  <c:v>2000</c:v>
                </c:pt>
                <c:pt idx="14">
                  <c:v>2001</c:v>
                </c:pt>
                <c:pt idx="15">
                  <c:v>2002</c:v>
                </c:pt>
                <c:pt idx="16">
                  <c:v>2003</c:v>
                </c:pt>
                <c:pt idx="17">
                  <c:v>2004</c:v>
                </c:pt>
                <c:pt idx="18">
                  <c:v>2005</c:v>
                </c:pt>
                <c:pt idx="19">
                  <c:v>2006</c:v>
                </c:pt>
                <c:pt idx="20">
                  <c:v>2007</c:v>
                </c:pt>
                <c:pt idx="21">
                  <c:v>2008</c:v>
                </c:pt>
                <c:pt idx="22">
                  <c:v>2009</c:v>
                </c:pt>
                <c:pt idx="23">
                  <c:v>2010</c:v>
                </c:pt>
                <c:pt idx="24">
                  <c:v>2011</c:v>
                </c:pt>
                <c:pt idx="25">
                  <c:v>2012</c:v>
                </c:pt>
                <c:pt idx="26">
                  <c:v>2013</c:v>
                </c:pt>
                <c:pt idx="27">
                  <c:v>2014</c:v>
                </c:pt>
                <c:pt idx="28">
                  <c:v>2015</c:v>
                </c:pt>
              </c:numCache>
            </c:numRef>
          </c:cat>
          <c:val>
            <c:numRef>
              <c:f>'Table 22'!$Y$6:$Y$34</c:f>
              <c:numCache>
                <c:formatCode>0.0%</c:formatCode>
                <c:ptCount val="29"/>
                <c:pt idx="0">
                  <c:v>0.12108479755538579</c:v>
                </c:pt>
                <c:pt idx="1">
                  <c:v>0.11989606533036375</c:v>
                </c:pt>
                <c:pt idx="2">
                  <c:v>0.11937590711175615</c:v>
                </c:pt>
                <c:pt idx="3">
                  <c:v>0.12033045977011496</c:v>
                </c:pt>
                <c:pt idx="4">
                  <c:v>0.12050739957716702</c:v>
                </c:pt>
                <c:pt idx="5">
                  <c:v>0.12245614035087719</c:v>
                </c:pt>
                <c:pt idx="6">
                  <c:v>0.12275862068965518</c:v>
                </c:pt>
                <c:pt idx="7">
                  <c:v>0.12283678316932478</c:v>
                </c:pt>
                <c:pt idx="8">
                  <c:v>0.12348993288590603</c:v>
                </c:pt>
                <c:pt idx="9">
                  <c:v>0.12416777629826897</c:v>
                </c:pt>
                <c:pt idx="10">
                  <c:v>0.12413337735226149</c:v>
                </c:pt>
                <c:pt idx="11">
                  <c:v>0.12426422498364945</c:v>
                </c:pt>
                <c:pt idx="12">
                  <c:v>0.12283515073765235</c:v>
                </c:pt>
                <c:pt idx="13">
                  <c:v>0.12197422194278527</c:v>
                </c:pt>
                <c:pt idx="14">
                  <c:v>0.12064177722925025</c:v>
                </c:pt>
                <c:pt idx="15">
                  <c:v>0.11963746223564956</c:v>
                </c:pt>
                <c:pt idx="16">
                  <c:v>0.12010755900806694</c:v>
                </c:pt>
                <c:pt idx="17">
                  <c:v>0.12139244272537933</c:v>
                </c:pt>
                <c:pt idx="18">
                  <c:v>0.12166520082087366</c:v>
                </c:pt>
                <c:pt idx="19">
                  <c:v>0.12329165455074148</c:v>
                </c:pt>
                <c:pt idx="20">
                  <c:v>0.12576241649724076</c:v>
                </c:pt>
                <c:pt idx="21">
                  <c:v>0.12788018433179721</c:v>
                </c:pt>
                <c:pt idx="22">
                  <c:v>0.12966657167284126</c:v>
                </c:pt>
                <c:pt idx="23">
                  <c:v>0.13163841807909604</c:v>
                </c:pt>
                <c:pt idx="24">
                  <c:v>0.13444193912063135</c:v>
                </c:pt>
                <c:pt idx="25">
                  <c:v>0.13771127736215016</c:v>
                </c:pt>
                <c:pt idx="26">
                  <c:v>0.14136125654450263</c:v>
                </c:pt>
                <c:pt idx="27">
                  <c:v>0.14386920980926429</c:v>
                </c:pt>
                <c:pt idx="28">
                  <c:v>0.14612486544671691</c:v>
                </c:pt>
              </c:numCache>
            </c:numRef>
          </c:val>
        </c:ser>
        <c:ser>
          <c:idx val="3"/>
          <c:order val="3"/>
          <c:tx>
            <c:strRef>
              <c:f>'Table 22'!$Z$5</c:f>
              <c:strCache>
                <c:ptCount val="1"/>
                <c:pt idx="0">
                  <c:v>Medicaid</c:v>
                </c:pt>
              </c:strCache>
            </c:strRef>
          </c:tx>
          <c:spPr>
            <a:solidFill>
              <a:schemeClr val="accent4"/>
            </a:solidFill>
            <a:ln>
              <a:noFill/>
            </a:ln>
            <a:effectLst/>
            <a:sp3d/>
          </c:spPr>
          <c:invertIfNegative val="0"/>
          <c:cat>
            <c:numRef>
              <c:f>'Table 22'!$M$6:$M$34</c:f>
              <c:numCache>
                <c:formatCode>General</c:formatCode>
                <c:ptCount val="29"/>
                <c:pt idx="0">
                  <c:v>1987</c:v>
                </c:pt>
                <c:pt idx="1">
                  <c:v>1988</c:v>
                </c:pt>
                <c:pt idx="2">
                  <c:v>1989</c:v>
                </c:pt>
                <c:pt idx="3">
                  <c:v>1990</c:v>
                </c:pt>
                <c:pt idx="4">
                  <c:v>1991</c:v>
                </c:pt>
                <c:pt idx="5">
                  <c:v>1992</c:v>
                </c:pt>
                <c:pt idx="6">
                  <c:v>1993</c:v>
                </c:pt>
                <c:pt idx="7">
                  <c:v>1994</c:v>
                </c:pt>
                <c:pt idx="8">
                  <c:v>1995</c:v>
                </c:pt>
                <c:pt idx="9">
                  <c:v>1996</c:v>
                </c:pt>
                <c:pt idx="10">
                  <c:v>1997</c:v>
                </c:pt>
                <c:pt idx="11">
                  <c:v>1998</c:v>
                </c:pt>
                <c:pt idx="12">
                  <c:v>1999</c:v>
                </c:pt>
                <c:pt idx="13">
                  <c:v>2000</c:v>
                </c:pt>
                <c:pt idx="14">
                  <c:v>2001</c:v>
                </c:pt>
                <c:pt idx="15">
                  <c:v>2002</c:v>
                </c:pt>
                <c:pt idx="16">
                  <c:v>2003</c:v>
                </c:pt>
                <c:pt idx="17">
                  <c:v>2004</c:v>
                </c:pt>
                <c:pt idx="18">
                  <c:v>2005</c:v>
                </c:pt>
                <c:pt idx="19">
                  <c:v>2006</c:v>
                </c:pt>
                <c:pt idx="20">
                  <c:v>2007</c:v>
                </c:pt>
                <c:pt idx="21">
                  <c:v>2008</c:v>
                </c:pt>
                <c:pt idx="22">
                  <c:v>2009</c:v>
                </c:pt>
                <c:pt idx="23">
                  <c:v>2010</c:v>
                </c:pt>
                <c:pt idx="24">
                  <c:v>2011</c:v>
                </c:pt>
                <c:pt idx="25">
                  <c:v>2012</c:v>
                </c:pt>
                <c:pt idx="26">
                  <c:v>2013</c:v>
                </c:pt>
                <c:pt idx="27">
                  <c:v>2014</c:v>
                </c:pt>
                <c:pt idx="28">
                  <c:v>2015</c:v>
                </c:pt>
              </c:numCache>
            </c:numRef>
          </c:cat>
          <c:val>
            <c:numRef>
              <c:f>'Table 22'!$Z$6:$Z$34</c:f>
              <c:numCache>
                <c:formatCode>0.0%</c:formatCode>
                <c:ptCount val="29"/>
                <c:pt idx="0">
                  <c:v>7.6394194041252861E-2</c:v>
                </c:pt>
                <c:pt idx="1">
                  <c:v>7.4239049740163321E-2</c:v>
                </c:pt>
                <c:pt idx="2">
                  <c:v>7.5471698113207544E-2</c:v>
                </c:pt>
                <c:pt idx="3">
                  <c:v>8.1896551724137942E-2</c:v>
                </c:pt>
                <c:pt idx="4">
                  <c:v>9.1261451726567994E-2</c:v>
                </c:pt>
                <c:pt idx="5">
                  <c:v>0.1</c:v>
                </c:pt>
                <c:pt idx="6">
                  <c:v>0.10517241379310345</c:v>
                </c:pt>
                <c:pt idx="7">
                  <c:v>0.10756701730573467</c:v>
                </c:pt>
                <c:pt idx="8">
                  <c:v>0.10838926174496644</c:v>
                </c:pt>
                <c:pt idx="9">
                  <c:v>0.10719041278295607</c:v>
                </c:pt>
                <c:pt idx="10">
                  <c:v>0.10498514361175307</c:v>
                </c:pt>
                <c:pt idx="11">
                  <c:v>0.1026814911706998</c:v>
                </c:pt>
                <c:pt idx="12">
                  <c:v>0.10327132777421426</c:v>
                </c:pt>
                <c:pt idx="13">
                  <c:v>0.10719899402703552</c:v>
                </c:pt>
                <c:pt idx="14">
                  <c:v>0.11354520209811787</c:v>
                </c:pt>
                <c:pt idx="15">
                  <c:v>0.12205438066465256</c:v>
                </c:pt>
                <c:pt idx="16">
                  <c:v>0.12847325963549447</c:v>
                </c:pt>
                <c:pt idx="17">
                  <c:v>0.13240107110978874</c:v>
                </c:pt>
                <c:pt idx="18">
                  <c:v>0.13427147464086778</c:v>
                </c:pt>
                <c:pt idx="19">
                  <c:v>0.13259668508287292</c:v>
                </c:pt>
                <c:pt idx="20">
                  <c:v>0.13244263723496949</c:v>
                </c:pt>
                <c:pt idx="21">
                  <c:v>0.13594470046082949</c:v>
                </c:pt>
                <c:pt idx="22">
                  <c:v>0.14505557138785977</c:v>
                </c:pt>
                <c:pt idx="23">
                  <c:v>0.15254237288135594</c:v>
                </c:pt>
                <c:pt idx="24">
                  <c:v>0.15839909808342728</c:v>
                </c:pt>
                <c:pt idx="25">
                  <c:v>0.16098642283180936</c:v>
                </c:pt>
                <c:pt idx="26">
                  <c:v>0.16257922292642601</c:v>
                </c:pt>
                <c:pt idx="27">
                  <c:v>0.17847411444141689</c:v>
                </c:pt>
                <c:pt idx="28">
                  <c:v>0.1864908503767492</c:v>
                </c:pt>
              </c:numCache>
            </c:numRef>
          </c:val>
        </c:ser>
        <c:ser>
          <c:idx val="4"/>
          <c:order val="4"/>
          <c:tx>
            <c:strRef>
              <c:f>'Table 22'!$AA$5</c:f>
              <c:strCache>
                <c:ptCount val="1"/>
                <c:pt idx="0">
                  <c:v>CHIP</c:v>
                </c:pt>
              </c:strCache>
            </c:strRef>
          </c:tx>
          <c:spPr>
            <a:solidFill>
              <a:schemeClr val="accent5"/>
            </a:solidFill>
            <a:ln>
              <a:noFill/>
            </a:ln>
            <a:effectLst/>
            <a:sp3d/>
          </c:spPr>
          <c:invertIfNegative val="0"/>
          <c:cat>
            <c:numRef>
              <c:f>'Table 22'!$M$6:$M$34</c:f>
              <c:numCache>
                <c:formatCode>General</c:formatCode>
                <c:ptCount val="29"/>
                <c:pt idx="0">
                  <c:v>1987</c:v>
                </c:pt>
                <c:pt idx="1">
                  <c:v>1988</c:v>
                </c:pt>
                <c:pt idx="2">
                  <c:v>1989</c:v>
                </c:pt>
                <c:pt idx="3">
                  <c:v>1990</c:v>
                </c:pt>
                <c:pt idx="4">
                  <c:v>1991</c:v>
                </c:pt>
                <c:pt idx="5">
                  <c:v>1992</c:v>
                </c:pt>
                <c:pt idx="6">
                  <c:v>1993</c:v>
                </c:pt>
                <c:pt idx="7">
                  <c:v>1994</c:v>
                </c:pt>
                <c:pt idx="8">
                  <c:v>1995</c:v>
                </c:pt>
                <c:pt idx="9">
                  <c:v>1996</c:v>
                </c:pt>
                <c:pt idx="10">
                  <c:v>1997</c:v>
                </c:pt>
                <c:pt idx="11">
                  <c:v>1998</c:v>
                </c:pt>
                <c:pt idx="12">
                  <c:v>1999</c:v>
                </c:pt>
                <c:pt idx="13">
                  <c:v>2000</c:v>
                </c:pt>
                <c:pt idx="14">
                  <c:v>2001</c:v>
                </c:pt>
                <c:pt idx="15">
                  <c:v>2002</c:v>
                </c:pt>
                <c:pt idx="16">
                  <c:v>2003</c:v>
                </c:pt>
                <c:pt idx="17">
                  <c:v>2004</c:v>
                </c:pt>
                <c:pt idx="18">
                  <c:v>2005</c:v>
                </c:pt>
                <c:pt idx="19">
                  <c:v>2006</c:v>
                </c:pt>
                <c:pt idx="20">
                  <c:v>2007</c:v>
                </c:pt>
                <c:pt idx="21">
                  <c:v>2008</c:v>
                </c:pt>
                <c:pt idx="22">
                  <c:v>2009</c:v>
                </c:pt>
                <c:pt idx="23">
                  <c:v>2010</c:v>
                </c:pt>
                <c:pt idx="24">
                  <c:v>2011</c:v>
                </c:pt>
                <c:pt idx="25">
                  <c:v>2012</c:v>
                </c:pt>
                <c:pt idx="26">
                  <c:v>2013</c:v>
                </c:pt>
                <c:pt idx="27">
                  <c:v>2014</c:v>
                </c:pt>
                <c:pt idx="28">
                  <c:v>2015</c:v>
                </c:pt>
              </c:numCache>
            </c:numRef>
          </c:cat>
          <c:val>
            <c:numRef>
              <c:f>'Table 22'!$AA$6:$AA$34</c:f>
              <c:numCache>
                <c:formatCode>General</c:formatCode>
                <c:ptCount val="29"/>
                <c:pt idx="12" formatCode="0.0%">
                  <c:v>5.4522129570237334E-3</c:v>
                </c:pt>
                <c:pt idx="13" formatCode="0.0%">
                  <c:v>7.2304306821754155E-3</c:v>
                </c:pt>
                <c:pt idx="14" formatCode="0.0%">
                  <c:v>9.8734958346189464E-3</c:v>
                </c:pt>
                <c:pt idx="15" formatCode="0.0%">
                  <c:v>1.1782477341389729E-2</c:v>
                </c:pt>
                <c:pt idx="16" formatCode="0.0%">
                  <c:v>1.2548550941141321E-2</c:v>
                </c:pt>
                <c:pt idx="17" formatCode="0.0%">
                  <c:v>1.279381136566498E-2</c:v>
                </c:pt>
                <c:pt idx="18" formatCode="0.0%">
                  <c:v>1.2899442978598654E-2</c:v>
                </c:pt>
                <c:pt idx="19" formatCode="0.0%">
                  <c:v>1.3375981389938934E-2</c:v>
                </c:pt>
                <c:pt idx="20" formatCode="0.0%">
                  <c:v>1.4231774615161197E-2</c:v>
                </c:pt>
                <c:pt idx="21" formatCode="0.0%">
                  <c:v>1.4400921658986173E-2</c:v>
                </c:pt>
                <c:pt idx="22" formatCode="0.0%">
                  <c:v>1.5104018238814475E-2</c:v>
                </c:pt>
                <c:pt idx="23" formatCode="0.0%">
                  <c:v>1.5536723163841809E-2</c:v>
                </c:pt>
                <c:pt idx="24" formatCode="0.0%">
                  <c:v>1.5783540022547914E-2</c:v>
                </c:pt>
                <c:pt idx="25" formatCode="0.0%">
                  <c:v>1.6070933776669436E-2</c:v>
                </c:pt>
                <c:pt idx="26" formatCode="0.0%">
                  <c:v>1.6533480297602647E-2</c:v>
                </c:pt>
                <c:pt idx="27" formatCode="0.0%">
                  <c:v>1.6076294277929157E-2</c:v>
                </c:pt>
                <c:pt idx="28" formatCode="0.0%">
                  <c:v>1.6415500538213133E-2</c:v>
                </c:pt>
              </c:numCache>
            </c:numRef>
          </c:val>
        </c:ser>
        <c:ser>
          <c:idx val="5"/>
          <c:order val="5"/>
          <c:tx>
            <c:strRef>
              <c:f>'Table 22'!$AB$5</c:f>
              <c:strCache>
                <c:ptCount val="1"/>
                <c:pt idx="0">
                  <c:v>기타 공공보험</c:v>
                </c:pt>
              </c:strCache>
            </c:strRef>
          </c:tx>
          <c:spPr>
            <a:solidFill>
              <a:schemeClr val="accent6"/>
            </a:solidFill>
            <a:ln>
              <a:noFill/>
            </a:ln>
            <a:effectLst/>
            <a:sp3d/>
          </c:spPr>
          <c:invertIfNegative val="0"/>
          <c:cat>
            <c:numRef>
              <c:f>'Table 22'!$M$6:$M$34</c:f>
              <c:numCache>
                <c:formatCode>General</c:formatCode>
                <c:ptCount val="29"/>
                <c:pt idx="0">
                  <c:v>1987</c:v>
                </c:pt>
                <c:pt idx="1">
                  <c:v>1988</c:v>
                </c:pt>
                <c:pt idx="2">
                  <c:v>1989</c:v>
                </c:pt>
                <c:pt idx="3">
                  <c:v>1990</c:v>
                </c:pt>
                <c:pt idx="4">
                  <c:v>1991</c:v>
                </c:pt>
                <c:pt idx="5">
                  <c:v>1992</c:v>
                </c:pt>
                <c:pt idx="6">
                  <c:v>1993</c:v>
                </c:pt>
                <c:pt idx="7">
                  <c:v>1994</c:v>
                </c:pt>
                <c:pt idx="8">
                  <c:v>1995</c:v>
                </c:pt>
                <c:pt idx="9">
                  <c:v>1996</c:v>
                </c:pt>
                <c:pt idx="10">
                  <c:v>1997</c:v>
                </c:pt>
                <c:pt idx="11">
                  <c:v>1998</c:v>
                </c:pt>
                <c:pt idx="12">
                  <c:v>1999</c:v>
                </c:pt>
                <c:pt idx="13">
                  <c:v>2000</c:v>
                </c:pt>
                <c:pt idx="14">
                  <c:v>2001</c:v>
                </c:pt>
                <c:pt idx="15">
                  <c:v>2002</c:v>
                </c:pt>
                <c:pt idx="16">
                  <c:v>2003</c:v>
                </c:pt>
                <c:pt idx="17">
                  <c:v>2004</c:v>
                </c:pt>
                <c:pt idx="18">
                  <c:v>2005</c:v>
                </c:pt>
                <c:pt idx="19">
                  <c:v>2006</c:v>
                </c:pt>
                <c:pt idx="20">
                  <c:v>2007</c:v>
                </c:pt>
                <c:pt idx="21">
                  <c:v>2008</c:v>
                </c:pt>
                <c:pt idx="22">
                  <c:v>2009</c:v>
                </c:pt>
                <c:pt idx="23">
                  <c:v>2010</c:v>
                </c:pt>
                <c:pt idx="24">
                  <c:v>2011</c:v>
                </c:pt>
                <c:pt idx="25">
                  <c:v>2012</c:v>
                </c:pt>
                <c:pt idx="26">
                  <c:v>2013</c:v>
                </c:pt>
                <c:pt idx="27">
                  <c:v>2014</c:v>
                </c:pt>
                <c:pt idx="28">
                  <c:v>2015</c:v>
                </c:pt>
              </c:numCache>
            </c:numRef>
          </c:cat>
          <c:val>
            <c:numRef>
              <c:f>'Table 22'!$AB$6:$AB$34</c:f>
              <c:numCache>
                <c:formatCode>0.0%</c:formatCode>
                <c:ptCount val="29"/>
                <c:pt idx="0">
                  <c:v>3.972498090145149E-2</c:v>
                </c:pt>
                <c:pt idx="1">
                  <c:v>3.6748329621380846E-2</c:v>
                </c:pt>
                <c:pt idx="2">
                  <c:v>3.5558780841799711E-2</c:v>
                </c:pt>
                <c:pt idx="3">
                  <c:v>3.4841954022988508E-2</c:v>
                </c:pt>
                <c:pt idx="4">
                  <c:v>3.4178999295278359E-2</c:v>
                </c:pt>
                <c:pt idx="5">
                  <c:v>3.2982456140350877E-2</c:v>
                </c:pt>
                <c:pt idx="6">
                  <c:v>3.2758620689655175E-2</c:v>
                </c:pt>
                <c:pt idx="7">
                  <c:v>3.4611469290804213E-2</c:v>
                </c:pt>
                <c:pt idx="8">
                  <c:v>3.0201342281879196E-2</c:v>
                </c:pt>
                <c:pt idx="9">
                  <c:v>2.8295605858854864E-2</c:v>
                </c:pt>
                <c:pt idx="10">
                  <c:v>2.7731924727632886E-2</c:v>
                </c:pt>
                <c:pt idx="11">
                  <c:v>2.7468933943754086E-2</c:v>
                </c:pt>
                <c:pt idx="12">
                  <c:v>2.5978191148171906E-2</c:v>
                </c:pt>
                <c:pt idx="13">
                  <c:v>2.7349889971707005E-2</c:v>
                </c:pt>
                <c:pt idx="14">
                  <c:v>2.8694847269361314E-2</c:v>
                </c:pt>
                <c:pt idx="15">
                  <c:v>2.8700906344410877E-2</c:v>
                </c:pt>
                <c:pt idx="16">
                  <c:v>2.8981177173588286E-2</c:v>
                </c:pt>
                <c:pt idx="17">
                  <c:v>3.0645641178220769E-2</c:v>
                </c:pt>
                <c:pt idx="18">
                  <c:v>3.1662269129287601E-2</c:v>
                </c:pt>
                <c:pt idx="19">
                  <c:v>2.965978482116894E-2</c:v>
                </c:pt>
                <c:pt idx="20">
                  <c:v>3.1077548649433632E-2</c:v>
                </c:pt>
                <c:pt idx="21">
                  <c:v>3.2546082949308754E-2</c:v>
                </c:pt>
                <c:pt idx="22">
                  <c:v>3.4482758620689648E-2</c:v>
                </c:pt>
                <c:pt idx="23">
                  <c:v>3.5310734463276837E-2</c:v>
                </c:pt>
                <c:pt idx="24">
                  <c:v>3.7204058624577221E-2</c:v>
                </c:pt>
                <c:pt idx="25">
                  <c:v>3.6575228595178713E-2</c:v>
                </c:pt>
                <c:pt idx="26">
                  <c:v>3.6373656654725819E-2</c:v>
                </c:pt>
                <c:pt idx="27">
                  <c:v>3.6239782016348775E-2</c:v>
                </c:pt>
                <c:pt idx="28">
                  <c:v>3.7405812701829931E-2</c:v>
                </c:pt>
              </c:numCache>
            </c:numRef>
          </c:val>
        </c:ser>
        <c:ser>
          <c:idx val="6"/>
          <c:order val="6"/>
          <c:tx>
            <c:strRef>
              <c:f>'Table 22'!$AC$5</c:f>
              <c:strCache>
                <c:ptCount val="1"/>
                <c:pt idx="0">
                  <c:v>비보험</c:v>
                </c:pt>
              </c:strCache>
            </c:strRef>
          </c:tx>
          <c:spPr>
            <a:solidFill>
              <a:schemeClr val="accent1">
                <a:lumMod val="60000"/>
              </a:schemeClr>
            </a:solidFill>
            <a:ln>
              <a:noFill/>
            </a:ln>
            <a:effectLst/>
            <a:sp3d/>
          </c:spPr>
          <c:invertIfNegative val="0"/>
          <c:cat>
            <c:numRef>
              <c:f>'Table 22'!$M$6:$M$34</c:f>
              <c:numCache>
                <c:formatCode>General</c:formatCode>
                <c:ptCount val="29"/>
                <c:pt idx="0">
                  <c:v>1987</c:v>
                </c:pt>
                <c:pt idx="1">
                  <c:v>1988</c:v>
                </c:pt>
                <c:pt idx="2">
                  <c:v>1989</c:v>
                </c:pt>
                <c:pt idx="3">
                  <c:v>1990</c:v>
                </c:pt>
                <c:pt idx="4">
                  <c:v>1991</c:v>
                </c:pt>
                <c:pt idx="5">
                  <c:v>1992</c:v>
                </c:pt>
                <c:pt idx="6">
                  <c:v>1993</c:v>
                </c:pt>
                <c:pt idx="7">
                  <c:v>1994</c:v>
                </c:pt>
                <c:pt idx="8">
                  <c:v>1995</c:v>
                </c:pt>
                <c:pt idx="9">
                  <c:v>1996</c:v>
                </c:pt>
                <c:pt idx="10">
                  <c:v>1997</c:v>
                </c:pt>
                <c:pt idx="11">
                  <c:v>1998</c:v>
                </c:pt>
                <c:pt idx="12">
                  <c:v>1999</c:v>
                </c:pt>
                <c:pt idx="13">
                  <c:v>2000</c:v>
                </c:pt>
                <c:pt idx="14">
                  <c:v>2001</c:v>
                </c:pt>
                <c:pt idx="15">
                  <c:v>2002</c:v>
                </c:pt>
                <c:pt idx="16">
                  <c:v>2003</c:v>
                </c:pt>
                <c:pt idx="17">
                  <c:v>2004</c:v>
                </c:pt>
                <c:pt idx="18">
                  <c:v>2005</c:v>
                </c:pt>
                <c:pt idx="19">
                  <c:v>2006</c:v>
                </c:pt>
                <c:pt idx="20">
                  <c:v>2007</c:v>
                </c:pt>
                <c:pt idx="21">
                  <c:v>2008</c:v>
                </c:pt>
                <c:pt idx="22">
                  <c:v>2009</c:v>
                </c:pt>
                <c:pt idx="23">
                  <c:v>2010</c:v>
                </c:pt>
                <c:pt idx="24">
                  <c:v>2011</c:v>
                </c:pt>
                <c:pt idx="25">
                  <c:v>2012</c:v>
                </c:pt>
                <c:pt idx="26">
                  <c:v>2013</c:v>
                </c:pt>
                <c:pt idx="27">
                  <c:v>2014</c:v>
                </c:pt>
                <c:pt idx="28">
                  <c:v>2015</c:v>
                </c:pt>
              </c:numCache>
            </c:numRef>
          </c:cat>
          <c:val>
            <c:numRef>
              <c:f>'Table 22'!$AC$6:$AC$34</c:f>
              <c:numCache>
                <c:formatCode>0.0%</c:formatCode>
                <c:ptCount val="29"/>
                <c:pt idx="0">
                  <c:v>0.10427807486631016</c:v>
                </c:pt>
                <c:pt idx="1">
                  <c:v>0.10653303637713436</c:v>
                </c:pt>
                <c:pt idx="2">
                  <c:v>0.11066763425253991</c:v>
                </c:pt>
                <c:pt idx="3">
                  <c:v>0.11206896551724138</c:v>
                </c:pt>
                <c:pt idx="4">
                  <c:v>0.11346018322762509</c:v>
                </c:pt>
                <c:pt idx="5">
                  <c:v>0.11964912280701755</c:v>
                </c:pt>
                <c:pt idx="6">
                  <c:v>0.1206896551724138</c:v>
                </c:pt>
                <c:pt idx="7">
                  <c:v>0.11672887682388872</c:v>
                </c:pt>
                <c:pt idx="8">
                  <c:v>0.11711409395973153</c:v>
                </c:pt>
                <c:pt idx="9">
                  <c:v>0.11784287616511319</c:v>
                </c:pt>
                <c:pt idx="10">
                  <c:v>0.12116209970287226</c:v>
                </c:pt>
                <c:pt idx="11">
                  <c:v>0.12132112491824722</c:v>
                </c:pt>
                <c:pt idx="12">
                  <c:v>0.11289288005131497</c:v>
                </c:pt>
                <c:pt idx="13">
                  <c:v>0.10751336057843446</c:v>
                </c:pt>
                <c:pt idx="14">
                  <c:v>0.11015118790496763</c:v>
                </c:pt>
                <c:pt idx="15">
                  <c:v>0.11208459214501511</c:v>
                </c:pt>
                <c:pt idx="16">
                  <c:v>0.11652225873916941</c:v>
                </c:pt>
                <c:pt idx="17">
                  <c:v>0.11603689378161261</c:v>
                </c:pt>
                <c:pt idx="18">
                  <c:v>0.11814717091761948</c:v>
                </c:pt>
                <c:pt idx="19">
                  <c:v>0.12329165455074148</c:v>
                </c:pt>
                <c:pt idx="20">
                  <c:v>0.1193726401394133</c:v>
                </c:pt>
                <c:pt idx="21">
                  <c:v>0.12154377880184331</c:v>
                </c:pt>
                <c:pt idx="22">
                  <c:v>0.13080649757765744</c:v>
                </c:pt>
                <c:pt idx="23">
                  <c:v>0.13587570621468928</c:v>
                </c:pt>
                <c:pt idx="24">
                  <c:v>0.12852311161217586</c:v>
                </c:pt>
                <c:pt idx="25">
                  <c:v>0.12413410917151564</c:v>
                </c:pt>
                <c:pt idx="26">
                  <c:v>0.1217966381923395</c:v>
                </c:pt>
                <c:pt idx="27">
                  <c:v>9.700272479564033E-2</c:v>
                </c:pt>
                <c:pt idx="28">
                  <c:v>7.8579117330462869E-2</c:v>
                </c:pt>
              </c:numCache>
            </c:numRef>
          </c:val>
        </c:ser>
        <c:dLbls>
          <c:showLegendKey val="0"/>
          <c:showVal val="0"/>
          <c:showCatName val="0"/>
          <c:showSerName val="0"/>
          <c:showPercent val="0"/>
          <c:showBubbleSize val="0"/>
        </c:dLbls>
        <c:gapWidth val="150"/>
        <c:shape val="box"/>
        <c:axId val="499912120"/>
        <c:axId val="499914472"/>
        <c:axId val="0"/>
      </c:bar3DChart>
      <c:catAx>
        <c:axId val="49991212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499914472"/>
        <c:crosses val="autoZero"/>
        <c:auto val="1"/>
        <c:lblAlgn val="ctr"/>
        <c:lblOffset val="100"/>
        <c:noMultiLvlLbl val="0"/>
      </c:catAx>
      <c:valAx>
        <c:axId val="49991447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4999121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ko-KR"/>
        </a:p>
      </c:txPr>
    </c:legend>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'Table 3'!$A$36</c:f>
              <c:strCache>
                <c:ptCount val="1"/>
                <c:pt idx="0">
                  <c:v>민간의료보험</c:v>
                </c:pt>
              </c:strCache>
            </c:strRef>
          </c:tx>
          <c:spPr>
            <a:ln w="28575" cap="rnd">
              <a:solidFill>
                <a:schemeClr val="accent2"/>
              </a:solidFill>
              <a:round/>
            </a:ln>
            <a:effectLst/>
          </c:spPr>
          <c:marker>
            <c:symbol val="none"/>
          </c:marker>
          <c:cat>
            <c:numRef>
              <c:f>'Table 3'!$B$35:$U$35</c:f>
              <c:numCache>
                <c:formatCode>0_)</c:formatCode>
                <c:ptCount val="20"/>
                <c:pt idx="0" formatCode="General">
                  <c:v>1960</c:v>
                </c:pt>
                <c:pt idx="1">
                  <c:v>1970</c:v>
                </c:pt>
                <c:pt idx="2" formatCode="General">
                  <c:v>1980</c:v>
                </c:pt>
                <c:pt idx="3" formatCode="General">
                  <c:v>1990</c:v>
                </c:pt>
                <c:pt idx="4" formatCode="General">
                  <c:v>2000</c:v>
                </c:pt>
                <c:pt idx="5" formatCode="General">
                  <c:v>2001</c:v>
                </c:pt>
                <c:pt idx="6" formatCode="General">
                  <c:v>2002</c:v>
                </c:pt>
                <c:pt idx="7" formatCode="General">
                  <c:v>2003</c:v>
                </c:pt>
                <c:pt idx="8" formatCode="General">
                  <c:v>2004</c:v>
                </c:pt>
                <c:pt idx="9" formatCode="General">
                  <c:v>2005</c:v>
                </c:pt>
                <c:pt idx="10" formatCode="General">
                  <c:v>2006</c:v>
                </c:pt>
                <c:pt idx="11" formatCode="General">
                  <c:v>2007</c:v>
                </c:pt>
                <c:pt idx="12" formatCode="General">
                  <c:v>2008</c:v>
                </c:pt>
                <c:pt idx="13" formatCode="General">
                  <c:v>2009</c:v>
                </c:pt>
                <c:pt idx="14" formatCode="General">
                  <c:v>2010</c:v>
                </c:pt>
                <c:pt idx="15" formatCode="General">
                  <c:v>2011</c:v>
                </c:pt>
                <c:pt idx="16" formatCode="General">
                  <c:v>2012</c:v>
                </c:pt>
                <c:pt idx="17" formatCode="General">
                  <c:v>2013</c:v>
                </c:pt>
                <c:pt idx="18" formatCode="General">
                  <c:v>2014</c:v>
                </c:pt>
                <c:pt idx="19" formatCode="General">
                  <c:v>2015</c:v>
                </c:pt>
              </c:numCache>
            </c:numRef>
          </c:cat>
          <c:val>
            <c:numRef>
              <c:f>'Table 3'!$B$36:$U$36</c:f>
              <c:numCache>
                <c:formatCode>0_);[Red]\(0\)</c:formatCode>
                <c:ptCount val="20"/>
                <c:pt idx="0">
                  <c:v>5.8</c:v>
                </c:pt>
                <c:pt idx="1">
                  <c:v>15.5</c:v>
                </c:pt>
                <c:pt idx="2">
                  <c:v>69.2</c:v>
                </c:pt>
                <c:pt idx="3">
                  <c:v>233.9</c:v>
                </c:pt>
                <c:pt idx="4">
                  <c:v>458.5</c:v>
                </c:pt>
                <c:pt idx="5">
                  <c:v>502.5</c:v>
                </c:pt>
                <c:pt idx="6">
                  <c:v>561.5</c:v>
                </c:pt>
                <c:pt idx="7">
                  <c:v>615.70000000000005</c:v>
                </c:pt>
                <c:pt idx="8">
                  <c:v>658.8</c:v>
                </c:pt>
                <c:pt idx="9">
                  <c:v>701.7</c:v>
                </c:pt>
                <c:pt idx="10">
                  <c:v>737.6</c:v>
                </c:pt>
                <c:pt idx="11">
                  <c:v>776.6</c:v>
                </c:pt>
                <c:pt idx="12">
                  <c:v>803</c:v>
                </c:pt>
                <c:pt idx="13">
                  <c:v>832.6</c:v>
                </c:pt>
                <c:pt idx="14">
                  <c:v>863.1</c:v>
                </c:pt>
                <c:pt idx="15">
                  <c:v>895.1</c:v>
                </c:pt>
                <c:pt idx="16">
                  <c:v>925.1</c:v>
                </c:pt>
                <c:pt idx="17">
                  <c:v>944.9</c:v>
                </c:pt>
                <c:pt idx="18">
                  <c:v>1000</c:v>
                </c:pt>
                <c:pt idx="19">
                  <c:v>1072.0999999999999</c:v>
                </c:pt>
              </c:numCache>
            </c:numRef>
          </c:val>
          <c:smooth val="0"/>
        </c:ser>
        <c:ser>
          <c:idx val="2"/>
          <c:order val="2"/>
          <c:tx>
            <c:strRef>
              <c:f>'Table 3'!$A$37</c:f>
              <c:strCache>
                <c:ptCount val="1"/>
                <c:pt idx="0">
                  <c:v>Medicare</c:v>
                </c:pt>
              </c:strCache>
            </c:strRef>
          </c:tx>
          <c:spPr>
            <a:ln w="28575" cap="rnd">
              <a:solidFill>
                <a:schemeClr val="accent3"/>
              </a:solidFill>
              <a:round/>
            </a:ln>
            <a:effectLst/>
          </c:spPr>
          <c:marker>
            <c:symbol val="none"/>
          </c:marker>
          <c:cat>
            <c:numRef>
              <c:f>'Table 3'!$B$35:$U$35</c:f>
              <c:numCache>
                <c:formatCode>0_)</c:formatCode>
                <c:ptCount val="20"/>
                <c:pt idx="0" formatCode="General">
                  <c:v>1960</c:v>
                </c:pt>
                <c:pt idx="1">
                  <c:v>1970</c:v>
                </c:pt>
                <c:pt idx="2" formatCode="General">
                  <c:v>1980</c:v>
                </c:pt>
                <c:pt idx="3" formatCode="General">
                  <c:v>1990</c:v>
                </c:pt>
                <c:pt idx="4" formatCode="General">
                  <c:v>2000</c:v>
                </c:pt>
                <c:pt idx="5" formatCode="General">
                  <c:v>2001</c:v>
                </c:pt>
                <c:pt idx="6" formatCode="General">
                  <c:v>2002</c:v>
                </c:pt>
                <c:pt idx="7" formatCode="General">
                  <c:v>2003</c:v>
                </c:pt>
                <c:pt idx="8" formatCode="General">
                  <c:v>2004</c:v>
                </c:pt>
                <c:pt idx="9" formatCode="General">
                  <c:v>2005</c:v>
                </c:pt>
                <c:pt idx="10" formatCode="General">
                  <c:v>2006</c:v>
                </c:pt>
                <c:pt idx="11" formatCode="General">
                  <c:v>2007</c:v>
                </c:pt>
                <c:pt idx="12" formatCode="General">
                  <c:v>2008</c:v>
                </c:pt>
                <c:pt idx="13" formatCode="General">
                  <c:v>2009</c:v>
                </c:pt>
                <c:pt idx="14" formatCode="General">
                  <c:v>2010</c:v>
                </c:pt>
                <c:pt idx="15" formatCode="General">
                  <c:v>2011</c:v>
                </c:pt>
                <c:pt idx="16" formatCode="General">
                  <c:v>2012</c:v>
                </c:pt>
                <c:pt idx="17" formatCode="General">
                  <c:v>2013</c:v>
                </c:pt>
                <c:pt idx="18" formatCode="General">
                  <c:v>2014</c:v>
                </c:pt>
                <c:pt idx="19" formatCode="General">
                  <c:v>2015</c:v>
                </c:pt>
              </c:numCache>
            </c:numRef>
          </c:cat>
          <c:val>
            <c:numRef>
              <c:f>'Table 3'!$B$37:$U$37</c:f>
              <c:numCache>
                <c:formatCode>0_);[Red]\(0\)</c:formatCode>
                <c:ptCount val="20"/>
                <c:pt idx="0">
                  <c:v>0</c:v>
                </c:pt>
                <c:pt idx="1">
                  <c:v>7.7</c:v>
                </c:pt>
                <c:pt idx="2">
                  <c:v>37.4</c:v>
                </c:pt>
                <c:pt idx="3">
                  <c:v>110.2</c:v>
                </c:pt>
                <c:pt idx="4">
                  <c:v>224.8</c:v>
                </c:pt>
                <c:pt idx="5">
                  <c:v>247.7</c:v>
                </c:pt>
                <c:pt idx="6">
                  <c:v>265.39999999999998</c:v>
                </c:pt>
                <c:pt idx="7">
                  <c:v>282.7</c:v>
                </c:pt>
                <c:pt idx="8">
                  <c:v>311.10000000000002</c:v>
                </c:pt>
                <c:pt idx="9">
                  <c:v>339.8</c:v>
                </c:pt>
                <c:pt idx="10">
                  <c:v>403.7</c:v>
                </c:pt>
                <c:pt idx="11">
                  <c:v>432.8</c:v>
                </c:pt>
                <c:pt idx="12">
                  <c:v>467</c:v>
                </c:pt>
                <c:pt idx="13">
                  <c:v>498.9</c:v>
                </c:pt>
                <c:pt idx="14">
                  <c:v>519.29999999999995</c:v>
                </c:pt>
                <c:pt idx="15">
                  <c:v>546.29999999999995</c:v>
                </c:pt>
                <c:pt idx="16">
                  <c:v>569.5</c:v>
                </c:pt>
                <c:pt idx="17">
                  <c:v>590.4</c:v>
                </c:pt>
                <c:pt idx="18">
                  <c:v>618.5</c:v>
                </c:pt>
                <c:pt idx="19">
                  <c:v>646.20000000000005</c:v>
                </c:pt>
              </c:numCache>
            </c:numRef>
          </c:val>
          <c:smooth val="0"/>
        </c:ser>
        <c:ser>
          <c:idx val="3"/>
          <c:order val="3"/>
          <c:tx>
            <c:strRef>
              <c:f>'Table 3'!$A$38</c:f>
              <c:strCache>
                <c:ptCount val="1"/>
                <c:pt idx="0">
                  <c:v>Medicaid</c:v>
                </c:pt>
              </c:strCache>
            </c:strRef>
          </c:tx>
          <c:spPr>
            <a:ln w="28575" cap="rnd">
              <a:solidFill>
                <a:schemeClr val="accent4"/>
              </a:solidFill>
              <a:round/>
            </a:ln>
            <a:effectLst/>
          </c:spPr>
          <c:marker>
            <c:symbol val="none"/>
          </c:marker>
          <c:cat>
            <c:numRef>
              <c:f>'Table 3'!$B$35:$U$35</c:f>
              <c:numCache>
                <c:formatCode>0_)</c:formatCode>
                <c:ptCount val="20"/>
                <c:pt idx="0" formatCode="General">
                  <c:v>1960</c:v>
                </c:pt>
                <c:pt idx="1">
                  <c:v>1970</c:v>
                </c:pt>
                <c:pt idx="2" formatCode="General">
                  <c:v>1980</c:v>
                </c:pt>
                <c:pt idx="3" formatCode="General">
                  <c:v>1990</c:v>
                </c:pt>
                <c:pt idx="4" formatCode="General">
                  <c:v>2000</c:v>
                </c:pt>
                <c:pt idx="5" formatCode="General">
                  <c:v>2001</c:v>
                </c:pt>
                <c:pt idx="6" formatCode="General">
                  <c:v>2002</c:v>
                </c:pt>
                <c:pt idx="7" formatCode="General">
                  <c:v>2003</c:v>
                </c:pt>
                <c:pt idx="8" formatCode="General">
                  <c:v>2004</c:v>
                </c:pt>
                <c:pt idx="9" formatCode="General">
                  <c:v>2005</c:v>
                </c:pt>
                <c:pt idx="10" formatCode="General">
                  <c:v>2006</c:v>
                </c:pt>
                <c:pt idx="11" formatCode="General">
                  <c:v>2007</c:v>
                </c:pt>
                <c:pt idx="12" formatCode="General">
                  <c:v>2008</c:v>
                </c:pt>
                <c:pt idx="13" formatCode="General">
                  <c:v>2009</c:v>
                </c:pt>
                <c:pt idx="14" formatCode="General">
                  <c:v>2010</c:v>
                </c:pt>
                <c:pt idx="15" formatCode="General">
                  <c:v>2011</c:v>
                </c:pt>
                <c:pt idx="16" formatCode="General">
                  <c:v>2012</c:v>
                </c:pt>
                <c:pt idx="17" formatCode="General">
                  <c:v>2013</c:v>
                </c:pt>
                <c:pt idx="18" formatCode="General">
                  <c:v>2014</c:v>
                </c:pt>
                <c:pt idx="19" formatCode="General">
                  <c:v>2015</c:v>
                </c:pt>
              </c:numCache>
            </c:numRef>
          </c:cat>
          <c:val>
            <c:numRef>
              <c:f>'Table 3'!$B$38:$U$38</c:f>
              <c:numCache>
                <c:formatCode>0_);[Red]\(0\)</c:formatCode>
                <c:ptCount val="20"/>
                <c:pt idx="0">
                  <c:v>0</c:v>
                </c:pt>
                <c:pt idx="1">
                  <c:v>5.3</c:v>
                </c:pt>
                <c:pt idx="2">
                  <c:v>26</c:v>
                </c:pt>
                <c:pt idx="3">
                  <c:v>73.7</c:v>
                </c:pt>
                <c:pt idx="4">
                  <c:v>200.3</c:v>
                </c:pt>
                <c:pt idx="5">
                  <c:v>224.1</c:v>
                </c:pt>
                <c:pt idx="6">
                  <c:v>248</c:v>
                </c:pt>
                <c:pt idx="7">
                  <c:v>268.89999999999998</c:v>
                </c:pt>
                <c:pt idx="8">
                  <c:v>290.7</c:v>
                </c:pt>
                <c:pt idx="9">
                  <c:v>309.2</c:v>
                </c:pt>
                <c:pt idx="10">
                  <c:v>306.60000000000002</c:v>
                </c:pt>
                <c:pt idx="11">
                  <c:v>325.8</c:v>
                </c:pt>
                <c:pt idx="12">
                  <c:v>344.2</c:v>
                </c:pt>
                <c:pt idx="13">
                  <c:v>374.4</c:v>
                </c:pt>
                <c:pt idx="14">
                  <c:v>397.2</c:v>
                </c:pt>
                <c:pt idx="15">
                  <c:v>406.7</c:v>
                </c:pt>
                <c:pt idx="16">
                  <c:v>422.7</c:v>
                </c:pt>
                <c:pt idx="17">
                  <c:v>445.4</c:v>
                </c:pt>
                <c:pt idx="18">
                  <c:v>497.2</c:v>
                </c:pt>
                <c:pt idx="19">
                  <c:v>545.1</c:v>
                </c:pt>
              </c:numCache>
            </c:numRef>
          </c:val>
          <c:smooth val="0"/>
        </c:ser>
        <c:ser>
          <c:idx val="4"/>
          <c:order val="4"/>
          <c:tx>
            <c:strRef>
              <c:f>'Table 3'!$A$39</c:f>
              <c:strCache>
                <c:ptCount val="1"/>
                <c:pt idx="0">
                  <c:v>본인부담</c:v>
                </c:pt>
              </c:strCache>
            </c:strRef>
          </c:tx>
          <c:spPr>
            <a:ln w="28575" cap="rnd">
              <a:solidFill>
                <a:schemeClr val="accent5"/>
              </a:solidFill>
              <a:round/>
            </a:ln>
            <a:effectLst/>
          </c:spPr>
          <c:marker>
            <c:symbol val="none"/>
          </c:marker>
          <c:cat>
            <c:numRef>
              <c:f>'Table 3'!$B$35:$U$35</c:f>
              <c:numCache>
                <c:formatCode>0_)</c:formatCode>
                <c:ptCount val="20"/>
                <c:pt idx="0" formatCode="General">
                  <c:v>1960</c:v>
                </c:pt>
                <c:pt idx="1">
                  <c:v>1970</c:v>
                </c:pt>
                <c:pt idx="2" formatCode="General">
                  <c:v>1980</c:v>
                </c:pt>
                <c:pt idx="3" formatCode="General">
                  <c:v>1990</c:v>
                </c:pt>
                <c:pt idx="4" formatCode="General">
                  <c:v>2000</c:v>
                </c:pt>
                <c:pt idx="5" formatCode="General">
                  <c:v>2001</c:v>
                </c:pt>
                <c:pt idx="6" formatCode="General">
                  <c:v>2002</c:v>
                </c:pt>
                <c:pt idx="7" formatCode="General">
                  <c:v>2003</c:v>
                </c:pt>
                <c:pt idx="8" formatCode="General">
                  <c:v>2004</c:v>
                </c:pt>
                <c:pt idx="9" formatCode="General">
                  <c:v>2005</c:v>
                </c:pt>
                <c:pt idx="10" formatCode="General">
                  <c:v>2006</c:v>
                </c:pt>
                <c:pt idx="11" formatCode="General">
                  <c:v>2007</c:v>
                </c:pt>
                <c:pt idx="12" formatCode="General">
                  <c:v>2008</c:v>
                </c:pt>
                <c:pt idx="13" formatCode="General">
                  <c:v>2009</c:v>
                </c:pt>
                <c:pt idx="14" formatCode="General">
                  <c:v>2010</c:v>
                </c:pt>
                <c:pt idx="15" formatCode="General">
                  <c:v>2011</c:v>
                </c:pt>
                <c:pt idx="16" formatCode="General">
                  <c:v>2012</c:v>
                </c:pt>
                <c:pt idx="17" formatCode="General">
                  <c:v>2013</c:v>
                </c:pt>
                <c:pt idx="18" formatCode="General">
                  <c:v>2014</c:v>
                </c:pt>
                <c:pt idx="19" formatCode="General">
                  <c:v>2015</c:v>
                </c:pt>
              </c:numCache>
            </c:numRef>
          </c:cat>
          <c:val>
            <c:numRef>
              <c:f>'Table 3'!$B$39:$U$39</c:f>
              <c:numCache>
                <c:formatCode>0_);[Red]\(0\)</c:formatCode>
                <c:ptCount val="20"/>
                <c:pt idx="0">
                  <c:v>12.9</c:v>
                </c:pt>
                <c:pt idx="1">
                  <c:v>25</c:v>
                </c:pt>
                <c:pt idx="2">
                  <c:v>58.1</c:v>
                </c:pt>
                <c:pt idx="3">
                  <c:v>137.9</c:v>
                </c:pt>
                <c:pt idx="4">
                  <c:v>199</c:v>
                </c:pt>
                <c:pt idx="5">
                  <c:v>206.3</c:v>
                </c:pt>
                <c:pt idx="6">
                  <c:v>219.3</c:v>
                </c:pt>
                <c:pt idx="7">
                  <c:v>235.6</c:v>
                </c:pt>
                <c:pt idx="8">
                  <c:v>248.5</c:v>
                </c:pt>
                <c:pt idx="9">
                  <c:v>263.8</c:v>
                </c:pt>
                <c:pt idx="10">
                  <c:v>273.2</c:v>
                </c:pt>
                <c:pt idx="11">
                  <c:v>289.89999999999998</c:v>
                </c:pt>
                <c:pt idx="12">
                  <c:v>294.89999999999998</c:v>
                </c:pt>
                <c:pt idx="13">
                  <c:v>293.10000000000002</c:v>
                </c:pt>
                <c:pt idx="14">
                  <c:v>298.7</c:v>
                </c:pt>
                <c:pt idx="15">
                  <c:v>308.5</c:v>
                </c:pt>
                <c:pt idx="16">
                  <c:v>317.60000000000002</c:v>
                </c:pt>
                <c:pt idx="17">
                  <c:v>325.10000000000002</c:v>
                </c:pt>
                <c:pt idx="18">
                  <c:v>329.7</c:v>
                </c:pt>
                <c:pt idx="19">
                  <c:v>338.1</c:v>
                </c:pt>
              </c:numCache>
            </c:numRef>
          </c:val>
          <c:smooth val="0"/>
        </c:ser>
        <c:ser>
          <c:idx val="5"/>
          <c:order val="5"/>
          <c:tx>
            <c:strRef>
              <c:f>'Table 3'!$A$40</c:f>
              <c:strCache>
                <c:ptCount val="1"/>
                <c:pt idx="0">
                  <c:v>공공보건사업</c:v>
                </c:pt>
              </c:strCache>
            </c:strRef>
          </c:tx>
          <c:spPr>
            <a:ln w="28575" cap="rnd">
              <a:solidFill>
                <a:schemeClr val="accent6"/>
              </a:solidFill>
              <a:round/>
            </a:ln>
            <a:effectLst/>
          </c:spPr>
          <c:marker>
            <c:symbol val="none"/>
          </c:marker>
          <c:cat>
            <c:numRef>
              <c:f>'Table 3'!$B$35:$U$35</c:f>
              <c:numCache>
                <c:formatCode>0_)</c:formatCode>
                <c:ptCount val="20"/>
                <c:pt idx="0" formatCode="General">
                  <c:v>1960</c:v>
                </c:pt>
                <c:pt idx="1">
                  <c:v>1970</c:v>
                </c:pt>
                <c:pt idx="2" formatCode="General">
                  <c:v>1980</c:v>
                </c:pt>
                <c:pt idx="3" formatCode="General">
                  <c:v>1990</c:v>
                </c:pt>
                <c:pt idx="4" formatCode="General">
                  <c:v>2000</c:v>
                </c:pt>
                <c:pt idx="5" formatCode="General">
                  <c:v>2001</c:v>
                </c:pt>
                <c:pt idx="6" formatCode="General">
                  <c:v>2002</c:v>
                </c:pt>
                <c:pt idx="7" formatCode="General">
                  <c:v>2003</c:v>
                </c:pt>
                <c:pt idx="8" formatCode="General">
                  <c:v>2004</c:v>
                </c:pt>
                <c:pt idx="9" formatCode="General">
                  <c:v>2005</c:v>
                </c:pt>
                <c:pt idx="10" formatCode="General">
                  <c:v>2006</c:v>
                </c:pt>
                <c:pt idx="11" formatCode="General">
                  <c:v>2007</c:v>
                </c:pt>
                <c:pt idx="12" formatCode="General">
                  <c:v>2008</c:v>
                </c:pt>
                <c:pt idx="13" formatCode="General">
                  <c:v>2009</c:v>
                </c:pt>
                <c:pt idx="14" formatCode="General">
                  <c:v>2010</c:v>
                </c:pt>
                <c:pt idx="15" formatCode="General">
                  <c:v>2011</c:v>
                </c:pt>
                <c:pt idx="16" formatCode="General">
                  <c:v>2012</c:v>
                </c:pt>
                <c:pt idx="17" formatCode="General">
                  <c:v>2013</c:v>
                </c:pt>
                <c:pt idx="18" formatCode="General">
                  <c:v>2014</c:v>
                </c:pt>
                <c:pt idx="19" formatCode="General">
                  <c:v>2015</c:v>
                </c:pt>
              </c:numCache>
            </c:numRef>
          </c:cat>
          <c:val>
            <c:numRef>
              <c:f>'Table 3'!$B$40:$U$40</c:f>
              <c:numCache>
                <c:formatCode>0_);[Red]\(0\)</c:formatCode>
                <c:ptCount val="20"/>
                <c:pt idx="0">
                  <c:v>4.3</c:v>
                </c:pt>
                <c:pt idx="1">
                  <c:v>10.3</c:v>
                </c:pt>
                <c:pt idx="2">
                  <c:v>35</c:v>
                </c:pt>
                <c:pt idx="3">
                  <c:v>97.1</c:v>
                </c:pt>
                <c:pt idx="4">
                  <c:v>168</c:v>
                </c:pt>
                <c:pt idx="5">
                  <c:v>178.2</c:v>
                </c:pt>
                <c:pt idx="6">
                  <c:v>191.1</c:v>
                </c:pt>
                <c:pt idx="7">
                  <c:v>206.5</c:v>
                </c:pt>
                <c:pt idx="8">
                  <c:v>215.8</c:v>
                </c:pt>
                <c:pt idx="9">
                  <c:v>226.1</c:v>
                </c:pt>
                <c:pt idx="10">
                  <c:v>240.3</c:v>
                </c:pt>
                <c:pt idx="11">
                  <c:v>257.60000000000002</c:v>
                </c:pt>
                <c:pt idx="12">
                  <c:v>260</c:v>
                </c:pt>
                <c:pt idx="13">
                  <c:v>266.5</c:v>
                </c:pt>
                <c:pt idx="14">
                  <c:v>279.8</c:v>
                </c:pt>
                <c:pt idx="15">
                  <c:v>281.8</c:v>
                </c:pt>
                <c:pt idx="16">
                  <c:v>305</c:v>
                </c:pt>
                <c:pt idx="17">
                  <c:v>313.10000000000002</c:v>
                </c:pt>
                <c:pt idx="18">
                  <c:v>320.5</c:v>
                </c:pt>
                <c:pt idx="19">
                  <c:v>328.2</c:v>
                </c:pt>
              </c:numCache>
            </c:numRef>
          </c:val>
          <c:smooth val="0"/>
        </c:ser>
        <c:ser>
          <c:idx val="6"/>
          <c:order val="6"/>
          <c:tx>
            <c:strRef>
              <c:f>'Table 3'!$A$41</c:f>
              <c:strCache>
                <c:ptCount val="1"/>
                <c:pt idx="0">
                  <c:v>기타</c:v>
                </c:pt>
              </c:strCache>
            </c:strRef>
          </c:tx>
          <c:spPr>
            <a:ln w="28575" cap="rnd">
              <a:solidFill>
                <a:schemeClr val="accent1">
                  <a:lumMod val="60000"/>
                </a:schemeClr>
              </a:solidFill>
              <a:round/>
            </a:ln>
            <a:effectLst/>
          </c:spPr>
          <c:marker>
            <c:symbol val="none"/>
          </c:marker>
          <c:cat>
            <c:numRef>
              <c:f>'Table 3'!$B$35:$U$35</c:f>
              <c:numCache>
                <c:formatCode>0_)</c:formatCode>
                <c:ptCount val="20"/>
                <c:pt idx="0" formatCode="General">
                  <c:v>1960</c:v>
                </c:pt>
                <c:pt idx="1">
                  <c:v>1970</c:v>
                </c:pt>
                <c:pt idx="2" formatCode="General">
                  <c:v>1980</c:v>
                </c:pt>
                <c:pt idx="3" formatCode="General">
                  <c:v>1990</c:v>
                </c:pt>
                <c:pt idx="4" formatCode="General">
                  <c:v>2000</c:v>
                </c:pt>
                <c:pt idx="5" formatCode="General">
                  <c:v>2001</c:v>
                </c:pt>
                <c:pt idx="6" formatCode="General">
                  <c:v>2002</c:v>
                </c:pt>
                <c:pt idx="7" formatCode="General">
                  <c:v>2003</c:v>
                </c:pt>
                <c:pt idx="8" formatCode="General">
                  <c:v>2004</c:v>
                </c:pt>
                <c:pt idx="9" formatCode="General">
                  <c:v>2005</c:v>
                </c:pt>
                <c:pt idx="10" formatCode="General">
                  <c:v>2006</c:v>
                </c:pt>
                <c:pt idx="11" formatCode="General">
                  <c:v>2007</c:v>
                </c:pt>
                <c:pt idx="12" formatCode="General">
                  <c:v>2008</c:v>
                </c:pt>
                <c:pt idx="13" formatCode="General">
                  <c:v>2009</c:v>
                </c:pt>
                <c:pt idx="14" formatCode="General">
                  <c:v>2010</c:v>
                </c:pt>
                <c:pt idx="15" formatCode="General">
                  <c:v>2011</c:v>
                </c:pt>
                <c:pt idx="16" formatCode="General">
                  <c:v>2012</c:v>
                </c:pt>
                <c:pt idx="17" formatCode="General">
                  <c:v>2013</c:v>
                </c:pt>
                <c:pt idx="18" formatCode="General">
                  <c:v>2014</c:v>
                </c:pt>
                <c:pt idx="19" formatCode="General">
                  <c:v>2015</c:v>
                </c:pt>
              </c:numCache>
            </c:numRef>
          </c:cat>
          <c:val>
            <c:numRef>
              <c:f>'Table 3'!$B$41:$U$41</c:f>
              <c:numCache>
                <c:formatCode>0_);[Red]\(0\)</c:formatCode>
                <c:ptCount val="20"/>
                <c:pt idx="0">
                  <c:v>4.2</c:v>
                </c:pt>
                <c:pt idx="1">
                  <c:v>10.8</c:v>
                </c:pt>
                <c:pt idx="2">
                  <c:v>29.599999999999998</c:v>
                </c:pt>
                <c:pt idx="3">
                  <c:v>68.699999999999989</c:v>
                </c:pt>
                <c:pt idx="4">
                  <c:v>119.1</c:v>
                </c:pt>
                <c:pt idx="5">
                  <c:v>128.10000000000002</c:v>
                </c:pt>
                <c:pt idx="6">
                  <c:v>143.9</c:v>
                </c:pt>
                <c:pt idx="7">
                  <c:v>158.69999999999999</c:v>
                </c:pt>
                <c:pt idx="8">
                  <c:v>171.4</c:v>
                </c:pt>
                <c:pt idx="9">
                  <c:v>183.6</c:v>
                </c:pt>
                <c:pt idx="10">
                  <c:v>195.2</c:v>
                </c:pt>
                <c:pt idx="11">
                  <c:v>213</c:v>
                </c:pt>
                <c:pt idx="12">
                  <c:v>229.9</c:v>
                </c:pt>
                <c:pt idx="13">
                  <c:v>229.3</c:v>
                </c:pt>
                <c:pt idx="14">
                  <c:v>238.29999999999998</c:v>
                </c:pt>
                <c:pt idx="15">
                  <c:v>249.6</c:v>
                </c:pt>
                <c:pt idx="16">
                  <c:v>255.39999999999998</c:v>
                </c:pt>
                <c:pt idx="17">
                  <c:v>258.60000000000002</c:v>
                </c:pt>
                <c:pt idx="18">
                  <c:v>263.5</c:v>
                </c:pt>
                <c:pt idx="19">
                  <c:v>275.79999999999995</c:v>
                </c:pt>
              </c:numCache>
            </c:numRef>
          </c:val>
          <c:smooth val="0"/>
        </c:ser>
        <c:dLbls>
          <c:showLegendKey val="0"/>
          <c:showVal val="0"/>
          <c:showCatName val="0"/>
          <c:showSerName val="0"/>
          <c:showPercent val="0"/>
          <c:showBubbleSize val="0"/>
        </c:dLbls>
        <c:smooth val="0"/>
        <c:axId val="499913688"/>
        <c:axId val="499914080"/>
        <c:extLst>
          <c:ext xmlns:c15="http://schemas.microsoft.com/office/drawing/2012/chart" uri="{02D57815-91ED-43cb-92C2-25804820EDAC}">
            <c15:filteredLineSeries>
              <c15:ser>
                <c:idx val="0"/>
                <c:order val="0"/>
                <c:tx>
                  <c:strRef>
                    <c:extLst>
                      <c:ext uri="{02D57815-91ED-43cb-92C2-25804820EDAC}">
                        <c15:formulaRef>
                          <c15:sqref>'Table 3'!$A$35</c15:sqref>
                        </c15:formulaRef>
                      </c:ext>
                    </c:extLst>
                    <c:strCache>
                      <c:ptCount val="1"/>
                      <c:pt idx="0">
                        <c:v>연도</c:v>
                      </c:pt>
                    </c:strCache>
                  </c:strRef>
                </c:tx>
                <c:spPr>
                  <a:ln w="28575" cap="rnd">
                    <a:solidFill>
                      <a:schemeClr val="accent1"/>
                    </a:solidFill>
                    <a:round/>
                  </a:ln>
                  <a:effectLst/>
                </c:spPr>
                <c:marker>
                  <c:symbol val="none"/>
                </c:marker>
                <c:cat>
                  <c:numRef>
                    <c:extLst>
                      <c:ext uri="{02D57815-91ED-43cb-92C2-25804820EDAC}">
                        <c15:formulaRef>
                          <c15:sqref>'Table 3'!$B$35:$U$35</c15:sqref>
                        </c15:formulaRef>
                      </c:ext>
                    </c:extLst>
                    <c:numCache>
                      <c:formatCode>0_)</c:formatCode>
                      <c:ptCount val="20"/>
                      <c:pt idx="0" formatCode="General">
                        <c:v>1960</c:v>
                      </c:pt>
                      <c:pt idx="1">
                        <c:v>1970</c:v>
                      </c:pt>
                      <c:pt idx="2" formatCode="General">
                        <c:v>1980</c:v>
                      </c:pt>
                      <c:pt idx="3" formatCode="General">
                        <c:v>1990</c:v>
                      </c:pt>
                      <c:pt idx="4" formatCode="General">
                        <c:v>2000</c:v>
                      </c:pt>
                      <c:pt idx="5" formatCode="General">
                        <c:v>2001</c:v>
                      </c:pt>
                      <c:pt idx="6" formatCode="General">
                        <c:v>2002</c:v>
                      </c:pt>
                      <c:pt idx="7" formatCode="General">
                        <c:v>2003</c:v>
                      </c:pt>
                      <c:pt idx="8" formatCode="General">
                        <c:v>2004</c:v>
                      </c:pt>
                      <c:pt idx="9" formatCode="General">
                        <c:v>2005</c:v>
                      </c:pt>
                      <c:pt idx="10" formatCode="General">
                        <c:v>2006</c:v>
                      </c:pt>
                      <c:pt idx="11" formatCode="General">
                        <c:v>2007</c:v>
                      </c:pt>
                      <c:pt idx="12" formatCode="General">
                        <c:v>2008</c:v>
                      </c:pt>
                      <c:pt idx="13" formatCode="General">
                        <c:v>2009</c:v>
                      </c:pt>
                      <c:pt idx="14" formatCode="General">
                        <c:v>2010</c:v>
                      </c:pt>
                      <c:pt idx="15" formatCode="General">
                        <c:v>2011</c:v>
                      </c:pt>
                      <c:pt idx="16" formatCode="General">
                        <c:v>2012</c:v>
                      </c:pt>
                      <c:pt idx="17" formatCode="General">
                        <c:v>2013</c:v>
                      </c:pt>
                      <c:pt idx="18" formatCode="General">
                        <c:v>2014</c:v>
                      </c:pt>
                      <c:pt idx="19" formatCode="General">
                        <c:v>2015</c:v>
                      </c:pt>
                    </c:numCache>
                  </c:numRef>
                </c:cat>
                <c:val>
                  <c:numRef>
                    <c:extLst>
                      <c:ext uri="{02D57815-91ED-43cb-92C2-25804820EDAC}">
                        <c15:formulaRef>
                          <c15:sqref>'Table 3'!$B$35:$U$35</c15:sqref>
                        </c15:formulaRef>
                      </c:ext>
                    </c:extLst>
                    <c:numCache>
                      <c:formatCode>0_)</c:formatCode>
                      <c:ptCount val="20"/>
                      <c:pt idx="0" formatCode="General">
                        <c:v>1960</c:v>
                      </c:pt>
                      <c:pt idx="1">
                        <c:v>1970</c:v>
                      </c:pt>
                      <c:pt idx="2" formatCode="General">
                        <c:v>1980</c:v>
                      </c:pt>
                      <c:pt idx="3" formatCode="General">
                        <c:v>1990</c:v>
                      </c:pt>
                      <c:pt idx="4" formatCode="General">
                        <c:v>2000</c:v>
                      </c:pt>
                      <c:pt idx="5" formatCode="General">
                        <c:v>2001</c:v>
                      </c:pt>
                      <c:pt idx="6" formatCode="General">
                        <c:v>2002</c:v>
                      </c:pt>
                      <c:pt idx="7" formatCode="General">
                        <c:v>2003</c:v>
                      </c:pt>
                      <c:pt idx="8" formatCode="General">
                        <c:v>2004</c:v>
                      </c:pt>
                      <c:pt idx="9" formatCode="General">
                        <c:v>2005</c:v>
                      </c:pt>
                      <c:pt idx="10" formatCode="General">
                        <c:v>2006</c:v>
                      </c:pt>
                      <c:pt idx="11" formatCode="General">
                        <c:v>2007</c:v>
                      </c:pt>
                      <c:pt idx="12" formatCode="General">
                        <c:v>2008</c:v>
                      </c:pt>
                      <c:pt idx="13" formatCode="General">
                        <c:v>2009</c:v>
                      </c:pt>
                      <c:pt idx="14" formatCode="General">
                        <c:v>2010</c:v>
                      </c:pt>
                      <c:pt idx="15" formatCode="General">
                        <c:v>2011</c:v>
                      </c:pt>
                      <c:pt idx="16" formatCode="General">
                        <c:v>2012</c:v>
                      </c:pt>
                      <c:pt idx="17" formatCode="General">
                        <c:v>2013</c:v>
                      </c:pt>
                      <c:pt idx="18" formatCode="General">
                        <c:v>2014</c:v>
                      </c:pt>
                      <c:pt idx="19" formatCode="General">
                        <c:v>2015</c:v>
                      </c:pt>
                    </c:numCache>
                  </c:numRef>
                </c:val>
                <c:smooth val="0"/>
              </c15:ser>
            </c15:filteredLineSeries>
          </c:ext>
        </c:extLst>
      </c:lineChart>
      <c:catAx>
        <c:axId val="499913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499914080"/>
        <c:crosses val="autoZero"/>
        <c:auto val="1"/>
        <c:lblAlgn val="ctr"/>
        <c:lblOffset val="100"/>
        <c:noMultiLvlLbl val="0"/>
      </c:catAx>
      <c:valAx>
        <c:axId val="4999140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ko-KR" altLang="en-US" dirty="0" smtClean="0"/>
                  <a:t>국민의료비</a:t>
                </a:r>
                <a:r>
                  <a:rPr lang="en-US" altLang="ko-KR" dirty="0"/>
                  <a:t>(</a:t>
                </a:r>
                <a:r>
                  <a:rPr lang="ko-KR" altLang="en-US" dirty="0" err="1"/>
                  <a:t>십억불</a:t>
                </a:r>
                <a:r>
                  <a:rPr lang="en-US" altLang="ko-KR" dirty="0"/>
                  <a:t>)</a:t>
                </a:r>
                <a:endParaRPr lang="ko-KR"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ko-KR"/>
            </a:p>
          </c:txPr>
        </c:title>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4999136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ko-KR"/>
        </a:p>
      </c:txPr>
    </c:legend>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1"/>
          <c:order val="1"/>
          <c:tx>
            <c:strRef>
              <c:f>'Table 3'!$A$64</c:f>
              <c:strCache>
                <c:ptCount val="1"/>
                <c:pt idx="0">
                  <c:v>민간의료보험</c:v>
                </c:pt>
              </c:strCache>
            </c:strRef>
          </c:tx>
          <c:spPr>
            <a:solidFill>
              <a:schemeClr val="accent2"/>
            </a:solidFill>
            <a:ln>
              <a:noFill/>
            </a:ln>
            <a:effectLst/>
            <a:sp3d/>
          </c:spPr>
          <c:invertIfNegative val="0"/>
          <c:cat>
            <c:numRef>
              <c:f>'Table 3'!$B$63:$U$63</c:f>
              <c:numCache>
                <c:formatCode>0_)</c:formatCode>
                <c:ptCount val="20"/>
                <c:pt idx="0" formatCode="General">
                  <c:v>1960</c:v>
                </c:pt>
                <c:pt idx="1">
                  <c:v>1970</c:v>
                </c:pt>
                <c:pt idx="2" formatCode="General">
                  <c:v>1980</c:v>
                </c:pt>
                <c:pt idx="3" formatCode="General">
                  <c:v>1990</c:v>
                </c:pt>
                <c:pt idx="4" formatCode="General">
                  <c:v>2000</c:v>
                </c:pt>
                <c:pt idx="5" formatCode="General">
                  <c:v>2001</c:v>
                </c:pt>
                <c:pt idx="6" formatCode="General">
                  <c:v>2002</c:v>
                </c:pt>
                <c:pt idx="7" formatCode="General">
                  <c:v>2003</c:v>
                </c:pt>
                <c:pt idx="8" formatCode="General">
                  <c:v>2004</c:v>
                </c:pt>
                <c:pt idx="9" formatCode="General">
                  <c:v>2005</c:v>
                </c:pt>
                <c:pt idx="10" formatCode="General">
                  <c:v>2006</c:v>
                </c:pt>
                <c:pt idx="11" formatCode="General">
                  <c:v>2007</c:v>
                </c:pt>
                <c:pt idx="12" formatCode="General">
                  <c:v>2008</c:v>
                </c:pt>
                <c:pt idx="13" formatCode="General">
                  <c:v>2009</c:v>
                </c:pt>
                <c:pt idx="14" formatCode="General">
                  <c:v>2010</c:v>
                </c:pt>
                <c:pt idx="15" formatCode="General">
                  <c:v>2011</c:v>
                </c:pt>
                <c:pt idx="16" formatCode="General">
                  <c:v>2012</c:v>
                </c:pt>
                <c:pt idx="17" formatCode="General">
                  <c:v>2013</c:v>
                </c:pt>
                <c:pt idx="18" formatCode="General">
                  <c:v>2014</c:v>
                </c:pt>
                <c:pt idx="19" formatCode="General">
                  <c:v>2015</c:v>
                </c:pt>
              </c:numCache>
            </c:numRef>
          </c:cat>
          <c:val>
            <c:numRef>
              <c:f>'Table 3'!$B$64:$U$64</c:f>
              <c:numCache>
                <c:formatCode>General</c:formatCode>
                <c:ptCount val="20"/>
                <c:pt idx="0">
                  <c:v>0.213235294117647</c:v>
                </c:pt>
                <c:pt idx="1">
                  <c:v>0.20777479892761397</c:v>
                </c:pt>
                <c:pt idx="2">
                  <c:v>0.27105366235801021</c:v>
                </c:pt>
                <c:pt idx="3">
                  <c:v>0.32423066260049904</c:v>
                </c:pt>
                <c:pt idx="4">
                  <c:v>0.33474483463532162</c:v>
                </c:pt>
                <c:pt idx="5">
                  <c:v>0.33797417271993546</c:v>
                </c:pt>
                <c:pt idx="6">
                  <c:v>0.34464767984286765</c:v>
                </c:pt>
                <c:pt idx="7">
                  <c:v>0.34820721637823776</c:v>
                </c:pt>
                <c:pt idx="8">
                  <c:v>0.34741338395823446</c:v>
                </c:pt>
                <c:pt idx="9">
                  <c:v>0.346655468827191</c:v>
                </c:pt>
                <c:pt idx="10">
                  <c:v>0.34203570600510086</c:v>
                </c:pt>
                <c:pt idx="11">
                  <c:v>0.33828461907043605</c:v>
                </c:pt>
                <c:pt idx="12">
                  <c:v>0.33470884915176524</c:v>
                </c:pt>
                <c:pt idx="13">
                  <c:v>0.33374754479496538</c:v>
                </c:pt>
                <c:pt idx="14">
                  <c:v>0.33242181482052074</c:v>
                </c:pt>
                <c:pt idx="15">
                  <c:v>0.33301090070315115</c:v>
                </c:pt>
                <c:pt idx="16">
                  <c:v>0.33093653859912714</c:v>
                </c:pt>
                <c:pt idx="17">
                  <c:v>0.32836391437308871</c:v>
                </c:pt>
                <c:pt idx="18">
                  <c:v>0.33010926616710129</c:v>
                </c:pt>
                <c:pt idx="19">
                  <c:v>0.33444596955328176</c:v>
                </c:pt>
              </c:numCache>
            </c:numRef>
          </c:val>
        </c:ser>
        <c:ser>
          <c:idx val="2"/>
          <c:order val="2"/>
          <c:tx>
            <c:strRef>
              <c:f>'Table 3'!$A$65</c:f>
              <c:strCache>
                <c:ptCount val="1"/>
                <c:pt idx="0">
                  <c:v>Medicare</c:v>
                </c:pt>
              </c:strCache>
            </c:strRef>
          </c:tx>
          <c:spPr>
            <a:solidFill>
              <a:schemeClr val="accent3"/>
            </a:solidFill>
            <a:ln>
              <a:noFill/>
            </a:ln>
            <a:effectLst/>
            <a:sp3d/>
          </c:spPr>
          <c:invertIfNegative val="0"/>
          <c:cat>
            <c:numRef>
              <c:f>'Table 3'!$B$63:$U$63</c:f>
              <c:numCache>
                <c:formatCode>0_)</c:formatCode>
                <c:ptCount val="20"/>
                <c:pt idx="0" formatCode="General">
                  <c:v>1960</c:v>
                </c:pt>
                <c:pt idx="1">
                  <c:v>1970</c:v>
                </c:pt>
                <c:pt idx="2" formatCode="General">
                  <c:v>1980</c:v>
                </c:pt>
                <c:pt idx="3" formatCode="General">
                  <c:v>1990</c:v>
                </c:pt>
                <c:pt idx="4" formatCode="General">
                  <c:v>2000</c:v>
                </c:pt>
                <c:pt idx="5" formatCode="General">
                  <c:v>2001</c:v>
                </c:pt>
                <c:pt idx="6" formatCode="General">
                  <c:v>2002</c:v>
                </c:pt>
                <c:pt idx="7" formatCode="General">
                  <c:v>2003</c:v>
                </c:pt>
                <c:pt idx="8" formatCode="General">
                  <c:v>2004</c:v>
                </c:pt>
                <c:pt idx="9" formatCode="General">
                  <c:v>2005</c:v>
                </c:pt>
                <c:pt idx="10" formatCode="General">
                  <c:v>2006</c:v>
                </c:pt>
                <c:pt idx="11" formatCode="General">
                  <c:v>2007</c:v>
                </c:pt>
                <c:pt idx="12" formatCode="General">
                  <c:v>2008</c:v>
                </c:pt>
                <c:pt idx="13" formatCode="General">
                  <c:v>2009</c:v>
                </c:pt>
                <c:pt idx="14" formatCode="General">
                  <c:v>2010</c:v>
                </c:pt>
                <c:pt idx="15" formatCode="General">
                  <c:v>2011</c:v>
                </c:pt>
                <c:pt idx="16" formatCode="General">
                  <c:v>2012</c:v>
                </c:pt>
                <c:pt idx="17" formatCode="General">
                  <c:v>2013</c:v>
                </c:pt>
                <c:pt idx="18" formatCode="General">
                  <c:v>2014</c:v>
                </c:pt>
                <c:pt idx="19" formatCode="General">
                  <c:v>2015</c:v>
                </c:pt>
              </c:numCache>
            </c:numRef>
          </c:cat>
          <c:val>
            <c:numRef>
              <c:f>'Table 3'!$B$65:$U$65</c:f>
              <c:numCache>
                <c:formatCode>General</c:formatCode>
                <c:ptCount val="20"/>
                <c:pt idx="1">
                  <c:v>0.10321715817694371</c:v>
                </c:pt>
                <c:pt idx="2">
                  <c:v>0.14649432040736388</c:v>
                </c:pt>
                <c:pt idx="3">
                  <c:v>0.1527585250901026</c:v>
                </c:pt>
                <c:pt idx="4">
                  <c:v>0.16412353070015331</c:v>
                </c:pt>
                <c:pt idx="5">
                  <c:v>0.16659940812483184</c:v>
                </c:pt>
                <c:pt idx="6">
                  <c:v>0.16290203780996806</c:v>
                </c:pt>
                <c:pt idx="7">
                  <c:v>0.15988010406062661</c:v>
                </c:pt>
                <c:pt idx="8">
                  <c:v>0.16405632020249963</c:v>
                </c:pt>
                <c:pt idx="9">
                  <c:v>0.16786878766920266</c:v>
                </c:pt>
                <c:pt idx="10">
                  <c:v>0.18720148388592625</c:v>
                </c:pt>
                <c:pt idx="11">
                  <c:v>0.18852637539748227</c:v>
                </c:pt>
                <c:pt idx="12">
                  <c:v>0.19465632945687966</c:v>
                </c:pt>
                <c:pt idx="13">
                  <c:v>0.19998396600793683</c:v>
                </c:pt>
                <c:pt idx="14">
                  <c:v>0.20000770297334769</c:v>
                </c:pt>
                <c:pt idx="15">
                  <c:v>0.20324416830983294</c:v>
                </c:pt>
                <c:pt idx="16">
                  <c:v>0.20372755240752666</c:v>
                </c:pt>
                <c:pt idx="17">
                  <c:v>0.20517097581317764</c:v>
                </c:pt>
                <c:pt idx="18">
                  <c:v>0.20417258112435216</c:v>
                </c:pt>
                <c:pt idx="19">
                  <c:v>0.20158472672822564</c:v>
                </c:pt>
              </c:numCache>
            </c:numRef>
          </c:val>
        </c:ser>
        <c:ser>
          <c:idx val="3"/>
          <c:order val="3"/>
          <c:tx>
            <c:strRef>
              <c:f>'Table 3'!$A$66</c:f>
              <c:strCache>
                <c:ptCount val="1"/>
                <c:pt idx="0">
                  <c:v>Medicaid</c:v>
                </c:pt>
              </c:strCache>
            </c:strRef>
          </c:tx>
          <c:spPr>
            <a:solidFill>
              <a:schemeClr val="accent4"/>
            </a:solidFill>
            <a:ln>
              <a:noFill/>
            </a:ln>
            <a:effectLst/>
            <a:sp3d/>
          </c:spPr>
          <c:invertIfNegative val="0"/>
          <c:cat>
            <c:numRef>
              <c:f>'Table 3'!$B$63:$U$63</c:f>
              <c:numCache>
                <c:formatCode>0_)</c:formatCode>
                <c:ptCount val="20"/>
                <c:pt idx="0" formatCode="General">
                  <c:v>1960</c:v>
                </c:pt>
                <c:pt idx="1">
                  <c:v>1970</c:v>
                </c:pt>
                <c:pt idx="2" formatCode="General">
                  <c:v>1980</c:v>
                </c:pt>
                <c:pt idx="3" formatCode="General">
                  <c:v>1990</c:v>
                </c:pt>
                <c:pt idx="4" formatCode="General">
                  <c:v>2000</c:v>
                </c:pt>
                <c:pt idx="5" formatCode="General">
                  <c:v>2001</c:v>
                </c:pt>
                <c:pt idx="6" formatCode="General">
                  <c:v>2002</c:v>
                </c:pt>
                <c:pt idx="7" formatCode="General">
                  <c:v>2003</c:v>
                </c:pt>
                <c:pt idx="8" formatCode="General">
                  <c:v>2004</c:v>
                </c:pt>
                <c:pt idx="9" formatCode="General">
                  <c:v>2005</c:v>
                </c:pt>
                <c:pt idx="10" formatCode="General">
                  <c:v>2006</c:v>
                </c:pt>
                <c:pt idx="11" formatCode="General">
                  <c:v>2007</c:v>
                </c:pt>
                <c:pt idx="12" formatCode="General">
                  <c:v>2008</c:v>
                </c:pt>
                <c:pt idx="13" formatCode="General">
                  <c:v>2009</c:v>
                </c:pt>
                <c:pt idx="14" formatCode="General">
                  <c:v>2010</c:v>
                </c:pt>
                <c:pt idx="15" formatCode="General">
                  <c:v>2011</c:v>
                </c:pt>
                <c:pt idx="16" formatCode="General">
                  <c:v>2012</c:v>
                </c:pt>
                <c:pt idx="17" formatCode="General">
                  <c:v>2013</c:v>
                </c:pt>
                <c:pt idx="18" formatCode="General">
                  <c:v>2014</c:v>
                </c:pt>
                <c:pt idx="19" formatCode="General">
                  <c:v>2015</c:v>
                </c:pt>
              </c:numCache>
            </c:numRef>
          </c:cat>
          <c:val>
            <c:numRef>
              <c:f>'Table 3'!$B$66:$U$66</c:f>
              <c:numCache>
                <c:formatCode>General</c:formatCode>
                <c:ptCount val="20"/>
                <c:pt idx="1">
                  <c:v>7.1045576407506708E-2</c:v>
                </c:pt>
                <c:pt idx="2">
                  <c:v>0.10184097140618879</c:v>
                </c:pt>
                <c:pt idx="3">
                  <c:v>0.10216246187967841</c:v>
                </c:pt>
                <c:pt idx="4">
                  <c:v>0.14623640213185368</c:v>
                </c:pt>
                <c:pt idx="5">
                  <c:v>0.15072639225181597</c:v>
                </c:pt>
                <c:pt idx="6">
                  <c:v>0.15222194942302969</c:v>
                </c:pt>
                <c:pt idx="7">
                  <c:v>0.15207555706368056</c:v>
                </c:pt>
                <c:pt idx="8">
                  <c:v>0.15329852871381111</c:v>
                </c:pt>
                <c:pt idx="9">
                  <c:v>0.15275170437703783</c:v>
                </c:pt>
                <c:pt idx="10">
                  <c:v>0.14217482031068862</c:v>
                </c:pt>
                <c:pt idx="11">
                  <c:v>0.14191749793091432</c:v>
                </c:pt>
                <c:pt idx="12">
                  <c:v>0.14347046809220124</c:v>
                </c:pt>
                <c:pt idx="13">
                  <c:v>0.15007816571130797</c:v>
                </c:pt>
                <c:pt idx="14">
                  <c:v>0.15298105068556461</c:v>
                </c:pt>
                <c:pt idx="15">
                  <c:v>0.15130771234048884</c:v>
                </c:pt>
                <c:pt idx="16">
                  <c:v>0.15121270658939687</c:v>
                </c:pt>
                <c:pt idx="17">
                  <c:v>0.15478176257992771</c:v>
                </c:pt>
                <c:pt idx="18">
                  <c:v>0.16413032713828277</c:v>
                </c:pt>
                <c:pt idx="19">
                  <c:v>0.1700461692038932</c:v>
                </c:pt>
              </c:numCache>
            </c:numRef>
          </c:val>
        </c:ser>
        <c:ser>
          <c:idx val="4"/>
          <c:order val="4"/>
          <c:tx>
            <c:strRef>
              <c:f>'Table 3'!$A$67</c:f>
              <c:strCache>
                <c:ptCount val="1"/>
                <c:pt idx="0">
                  <c:v>본인부담</c:v>
                </c:pt>
              </c:strCache>
            </c:strRef>
          </c:tx>
          <c:spPr>
            <a:solidFill>
              <a:schemeClr val="accent5"/>
            </a:solidFill>
            <a:ln>
              <a:noFill/>
            </a:ln>
            <a:effectLst/>
            <a:sp3d/>
          </c:spPr>
          <c:invertIfNegative val="0"/>
          <c:cat>
            <c:numRef>
              <c:f>'Table 3'!$B$63:$U$63</c:f>
              <c:numCache>
                <c:formatCode>0_)</c:formatCode>
                <c:ptCount val="20"/>
                <c:pt idx="0" formatCode="General">
                  <c:v>1960</c:v>
                </c:pt>
                <c:pt idx="1">
                  <c:v>1970</c:v>
                </c:pt>
                <c:pt idx="2" formatCode="General">
                  <c:v>1980</c:v>
                </c:pt>
                <c:pt idx="3" formatCode="General">
                  <c:v>1990</c:v>
                </c:pt>
                <c:pt idx="4" formatCode="General">
                  <c:v>2000</c:v>
                </c:pt>
                <c:pt idx="5" formatCode="General">
                  <c:v>2001</c:v>
                </c:pt>
                <c:pt idx="6" formatCode="General">
                  <c:v>2002</c:v>
                </c:pt>
                <c:pt idx="7" formatCode="General">
                  <c:v>2003</c:v>
                </c:pt>
                <c:pt idx="8" formatCode="General">
                  <c:v>2004</c:v>
                </c:pt>
                <c:pt idx="9" formatCode="General">
                  <c:v>2005</c:v>
                </c:pt>
                <c:pt idx="10" formatCode="General">
                  <c:v>2006</c:v>
                </c:pt>
                <c:pt idx="11" formatCode="General">
                  <c:v>2007</c:v>
                </c:pt>
                <c:pt idx="12" formatCode="General">
                  <c:v>2008</c:v>
                </c:pt>
                <c:pt idx="13" formatCode="General">
                  <c:v>2009</c:v>
                </c:pt>
                <c:pt idx="14" formatCode="General">
                  <c:v>2010</c:v>
                </c:pt>
                <c:pt idx="15" formatCode="General">
                  <c:v>2011</c:v>
                </c:pt>
                <c:pt idx="16" formatCode="General">
                  <c:v>2012</c:v>
                </c:pt>
                <c:pt idx="17" formatCode="General">
                  <c:v>2013</c:v>
                </c:pt>
                <c:pt idx="18" formatCode="General">
                  <c:v>2014</c:v>
                </c:pt>
                <c:pt idx="19" formatCode="General">
                  <c:v>2015</c:v>
                </c:pt>
              </c:numCache>
            </c:numRef>
          </c:cat>
          <c:val>
            <c:numRef>
              <c:f>'Table 3'!$B$67:$U$67</c:f>
              <c:numCache>
                <c:formatCode>General</c:formatCode>
                <c:ptCount val="20"/>
                <c:pt idx="0">
                  <c:v>0.47426470588235298</c:v>
                </c:pt>
                <c:pt idx="1">
                  <c:v>0.33512064343163539</c:v>
                </c:pt>
                <c:pt idx="2">
                  <c:v>0.22757540148844496</c:v>
                </c:pt>
                <c:pt idx="3">
                  <c:v>0.19115608538952039</c:v>
                </c:pt>
                <c:pt idx="4">
                  <c:v>0.14528728918741329</c:v>
                </c:pt>
                <c:pt idx="5">
                  <c:v>0.13875437180521927</c:v>
                </c:pt>
                <c:pt idx="6">
                  <c:v>0.13460594156641298</c:v>
                </c:pt>
                <c:pt idx="7">
                  <c:v>0.13324284583191945</c:v>
                </c:pt>
                <c:pt idx="8">
                  <c:v>0.13104466592838687</c:v>
                </c:pt>
                <c:pt idx="9">
                  <c:v>0.13032309060369529</c:v>
                </c:pt>
                <c:pt idx="10">
                  <c:v>0.12668676095525155</c:v>
                </c:pt>
                <c:pt idx="11">
                  <c:v>0.12627956614540228</c:v>
                </c:pt>
                <c:pt idx="12">
                  <c:v>0.12292109541077904</c:v>
                </c:pt>
                <c:pt idx="13">
                  <c:v>0.11748907684290698</c:v>
                </c:pt>
                <c:pt idx="14">
                  <c:v>0.11504390694808195</c:v>
                </c:pt>
                <c:pt idx="15">
                  <c:v>0.11477361508984708</c:v>
                </c:pt>
                <c:pt idx="16">
                  <c:v>0.11361522501252057</c:v>
                </c:pt>
                <c:pt idx="17">
                  <c:v>0.11297609118710038</c:v>
                </c:pt>
                <c:pt idx="18">
                  <c:v>0.10883702505529329</c:v>
                </c:pt>
                <c:pt idx="19">
                  <c:v>0.10547167456950338</c:v>
                </c:pt>
              </c:numCache>
            </c:numRef>
          </c:val>
        </c:ser>
        <c:ser>
          <c:idx val="5"/>
          <c:order val="5"/>
          <c:tx>
            <c:strRef>
              <c:f>'Table 3'!$A$68</c:f>
              <c:strCache>
                <c:ptCount val="1"/>
                <c:pt idx="0">
                  <c:v>공공보건사업</c:v>
                </c:pt>
              </c:strCache>
            </c:strRef>
          </c:tx>
          <c:spPr>
            <a:solidFill>
              <a:schemeClr val="accent6"/>
            </a:solidFill>
            <a:ln>
              <a:noFill/>
            </a:ln>
            <a:effectLst/>
            <a:sp3d/>
          </c:spPr>
          <c:invertIfNegative val="0"/>
          <c:cat>
            <c:numRef>
              <c:f>'Table 3'!$B$63:$U$63</c:f>
              <c:numCache>
                <c:formatCode>0_)</c:formatCode>
                <c:ptCount val="20"/>
                <c:pt idx="0" formatCode="General">
                  <c:v>1960</c:v>
                </c:pt>
                <c:pt idx="1">
                  <c:v>1970</c:v>
                </c:pt>
                <c:pt idx="2" formatCode="General">
                  <c:v>1980</c:v>
                </c:pt>
                <c:pt idx="3" formatCode="General">
                  <c:v>1990</c:v>
                </c:pt>
                <c:pt idx="4" formatCode="General">
                  <c:v>2000</c:v>
                </c:pt>
                <c:pt idx="5" formatCode="General">
                  <c:v>2001</c:v>
                </c:pt>
                <c:pt idx="6" formatCode="General">
                  <c:v>2002</c:v>
                </c:pt>
                <c:pt idx="7" formatCode="General">
                  <c:v>2003</c:v>
                </c:pt>
                <c:pt idx="8" formatCode="General">
                  <c:v>2004</c:v>
                </c:pt>
                <c:pt idx="9" formatCode="General">
                  <c:v>2005</c:v>
                </c:pt>
                <c:pt idx="10" formatCode="General">
                  <c:v>2006</c:v>
                </c:pt>
                <c:pt idx="11" formatCode="General">
                  <c:v>2007</c:v>
                </c:pt>
                <c:pt idx="12" formatCode="General">
                  <c:v>2008</c:v>
                </c:pt>
                <c:pt idx="13" formatCode="General">
                  <c:v>2009</c:v>
                </c:pt>
                <c:pt idx="14" formatCode="General">
                  <c:v>2010</c:v>
                </c:pt>
                <c:pt idx="15" formatCode="General">
                  <c:v>2011</c:v>
                </c:pt>
                <c:pt idx="16" formatCode="General">
                  <c:v>2012</c:v>
                </c:pt>
                <c:pt idx="17" formatCode="General">
                  <c:v>2013</c:v>
                </c:pt>
                <c:pt idx="18" formatCode="General">
                  <c:v>2014</c:v>
                </c:pt>
                <c:pt idx="19" formatCode="General">
                  <c:v>2015</c:v>
                </c:pt>
              </c:numCache>
            </c:numRef>
          </c:cat>
          <c:val>
            <c:numRef>
              <c:f>'Table 3'!$B$68:$U$68</c:f>
              <c:numCache>
                <c:formatCode>General</c:formatCode>
                <c:ptCount val="20"/>
                <c:pt idx="0">
                  <c:v>0.15808823529411764</c:v>
                </c:pt>
                <c:pt idx="1">
                  <c:v>0.13806970509383379</c:v>
                </c:pt>
                <c:pt idx="2">
                  <c:v>0.13709361535448492</c:v>
                </c:pt>
                <c:pt idx="3">
                  <c:v>0.13459939007485444</c:v>
                </c:pt>
                <c:pt idx="4">
                  <c:v>0.12265459589691173</c:v>
                </c:pt>
                <c:pt idx="5">
                  <c:v>0.11985472154963681</c:v>
                </c:pt>
                <c:pt idx="6">
                  <c:v>0.1172968328013749</c:v>
                </c:pt>
                <c:pt idx="7">
                  <c:v>0.11678543151227236</c:v>
                </c:pt>
                <c:pt idx="8">
                  <c:v>0.11380055898328324</c:v>
                </c:pt>
                <c:pt idx="9">
                  <c:v>0.1116984487698844</c:v>
                </c:pt>
                <c:pt idx="10">
                  <c:v>0.11143055877579412</c:v>
                </c:pt>
                <c:pt idx="11">
                  <c:v>0.11220978350829815</c:v>
                </c:pt>
                <c:pt idx="12">
                  <c:v>0.10837397357342338</c:v>
                </c:pt>
                <c:pt idx="13">
                  <c:v>0.10682647212089631</c:v>
                </c:pt>
                <c:pt idx="14">
                  <c:v>0.10776459713449392</c:v>
                </c:pt>
                <c:pt idx="15">
                  <c:v>0.10484020982923471</c:v>
                </c:pt>
                <c:pt idx="16">
                  <c:v>0.10910781998998353</c:v>
                </c:pt>
                <c:pt idx="17">
                  <c:v>0.10880594940227969</c:v>
                </c:pt>
                <c:pt idx="18">
                  <c:v>0.10580001980655597</c:v>
                </c:pt>
                <c:pt idx="19">
                  <c:v>0.10238332917394559</c:v>
                </c:pt>
              </c:numCache>
            </c:numRef>
          </c:val>
        </c:ser>
        <c:ser>
          <c:idx val="6"/>
          <c:order val="6"/>
          <c:tx>
            <c:strRef>
              <c:f>'Table 3'!$A$69</c:f>
              <c:strCache>
                <c:ptCount val="1"/>
                <c:pt idx="0">
                  <c:v>기타</c:v>
                </c:pt>
              </c:strCache>
            </c:strRef>
          </c:tx>
          <c:spPr>
            <a:solidFill>
              <a:schemeClr val="accent1">
                <a:lumMod val="60000"/>
              </a:schemeClr>
            </a:solidFill>
            <a:ln>
              <a:noFill/>
            </a:ln>
            <a:effectLst/>
            <a:sp3d/>
          </c:spPr>
          <c:invertIfNegative val="0"/>
          <c:cat>
            <c:numRef>
              <c:f>'Table 3'!$B$63:$U$63</c:f>
              <c:numCache>
                <c:formatCode>0_)</c:formatCode>
                <c:ptCount val="20"/>
                <c:pt idx="0" formatCode="General">
                  <c:v>1960</c:v>
                </c:pt>
                <c:pt idx="1">
                  <c:v>1970</c:v>
                </c:pt>
                <c:pt idx="2" formatCode="General">
                  <c:v>1980</c:v>
                </c:pt>
                <c:pt idx="3" formatCode="General">
                  <c:v>1990</c:v>
                </c:pt>
                <c:pt idx="4" formatCode="General">
                  <c:v>2000</c:v>
                </c:pt>
                <c:pt idx="5" formatCode="General">
                  <c:v>2001</c:v>
                </c:pt>
                <c:pt idx="6" formatCode="General">
                  <c:v>2002</c:v>
                </c:pt>
                <c:pt idx="7" formatCode="General">
                  <c:v>2003</c:v>
                </c:pt>
                <c:pt idx="8" formatCode="General">
                  <c:v>2004</c:v>
                </c:pt>
                <c:pt idx="9" formatCode="General">
                  <c:v>2005</c:v>
                </c:pt>
                <c:pt idx="10" formatCode="General">
                  <c:v>2006</c:v>
                </c:pt>
                <c:pt idx="11" formatCode="General">
                  <c:v>2007</c:v>
                </c:pt>
                <c:pt idx="12" formatCode="General">
                  <c:v>2008</c:v>
                </c:pt>
                <c:pt idx="13" formatCode="General">
                  <c:v>2009</c:v>
                </c:pt>
                <c:pt idx="14" formatCode="General">
                  <c:v>2010</c:v>
                </c:pt>
                <c:pt idx="15" formatCode="General">
                  <c:v>2011</c:v>
                </c:pt>
                <c:pt idx="16" formatCode="General">
                  <c:v>2012</c:v>
                </c:pt>
                <c:pt idx="17" formatCode="General">
                  <c:v>2013</c:v>
                </c:pt>
                <c:pt idx="18" formatCode="General">
                  <c:v>2014</c:v>
                </c:pt>
                <c:pt idx="19" formatCode="General">
                  <c:v>2015</c:v>
                </c:pt>
              </c:numCache>
            </c:numRef>
          </c:cat>
          <c:val>
            <c:numRef>
              <c:f>'Table 3'!$B$69:$U$69</c:f>
              <c:numCache>
                <c:formatCode>General</c:formatCode>
                <c:ptCount val="20"/>
                <c:pt idx="0">
                  <c:v>0.15441176470588236</c:v>
                </c:pt>
                <c:pt idx="1">
                  <c:v>0.1447721179624665</c:v>
                </c:pt>
                <c:pt idx="2">
                  <c:v>0.11594202898550723</c:v>
                </c:pt>
                <c:pt idx="3">
                  <c:v>9.5231494316606588E-2</c:v>
                </c:pt>
                <c:pt idx="4">
                  <c:v>8.6953347448346346E-2</c:v>
                </c:pt>
                <c:pt idx="5">
                  <c:v>8.6158192090395505E-2</c:v>
                </c:pt>
                <c:pt idx="6">
                  <c:v>8.8325558556346676E-2</c:v>
                </c:pt>
                <c:pt idx="7">
                  <c:v>8.9752290464879536E-2</c:v>
                </c:pt>
                <c:pt idx="8">
                  <c:v>9.038654221378474E-2</c:v>
                </c:pt>
                <c:pt idx="9">
                  <c:v>9.070249975298883E-2</c:v>
                </c:pt>
                <c:pt idx="10">
                  <c:v>9.0517041502434489E-2</c:v>
                </c:pt>
                <c:pt idx="11">
                  <c:v>9.2782157947467012E-2</c:v>
                </c:pt>
                <c:pt idx="12">
                  <c:v>9.58276020174232E-2</c:v>
                </c:pt>
                <c:pt idx="13">
                  <c:v>9.1914859502144564E-2</c:v>
                </c:pt>
                <c:pt idx="14">
                  <c:v>9.1780927437991058E-2</c:v>
                </c:pt>
                <c:pt idx="15">
                  <c:v>9.2860597492466238E-2</c:v>
                </c:pt>
                <c:pt idx="16">
                  <c:v>9.13643843457108E-2</c:v>
                </c:pt>
                <c:pt idx="17">
                  <c:v>8.9866555462885744E-2</c:v>
                </c:pt>
                <c:pt idx="18">
                  <c:v>8.6983791635031185E-2</c:v>
                </c:pt>
                <c:pt idx="19">
                  <c:v>8.6036935363114533E-2</c:v>
                </c:pt>
              </c:numCache>
            </c:numRef>
          </c:val>
        </c:ser>
        <c:dLbls>
          <c:showLegendKey val="0"/>
          <c:showVal val="0"/>
          <c:showCatName val="0"/>
          <c:showSerName val="0"/>
          <c:showPercent val="0"/>
          <c:showBubbleSize val="0"/>
        </c:dLbls>
        <c:gapWidth val="150"/>
        <c:shape val="box"/>
        <c:axId val="499915648"/>
        <c:axId val="499916040"/>
        <c:axId val="0"/>
        <c:extLst>
          <c:ext xmlns:c15="http://schemas.microsoft.com/office/drawing/2012/chart" uri="{02D57815-91ED-43cb-92C2-25804820EDAC}">
            <c15:filteredBarSeries>
              <c15:ser>
                <c:idx val="0"/>
                <c:order val="0"/>
                <c:tx>
                  <c:strRef>
                    <c:extLst>
                      <c:ext uri="{02D57815-91ED-43cb-92C2-25804820EDAC}">
                        <c15:formulaRef>
                          <c15:sqref>'Table 3'!$A$63</c15:sqref>
                        </c15:formulaRef>
                      </c:ext>
                    </c:extLst>
                    <c:strCache>
                      <c:ptCount val="1"/>
                      <c:pt idx="0">
                        <c:v>연도</c:v>
                      </c:pt>
                    </c:strCache>
                  </c:strRef>
                </c:tx>
                <c:spPr>
                  <a:solidFill>
                    <a:schemeClr val="accent1"/>
                  </a:solidFill>
                  <a:ln>
                    <a:noFill/>
                  </a:ln>
                  <a:effectLst/>
                  <a:sp3d/>
                </c:spPr>
                <c:invertIfNegative val="0"/>
                <c:cat>
                  <c:numRef>
                    <c:extLst>
                      <c:ext uri="{02D57815-91ED-43cb-92C2-25804820EDAC}">
                        <c15:formulaRef>
                          <c15:sqref>'Table 3'!$B$63:$U$63</c15:sqref>
                        </c15:formulaRef>
                      </c:ext>
                    </c:extLst>
                    <c:numCache>
                      <c:formatCode>0_)</c:formatCode>
                      <c:ptCount val="20"/>
                      <c:pt idx="0" formatCode="General">
                        <c:v>1960</c:v>
                      </c:pt>
                      <c:pt idx="1">
                        <c:v>1970</c:v>
                      </c:pt>
                      <c:pt idx="2" formatCode="General">
                        <c:v>1980</c:v>
                      </c:pt>
                      <c:pt idx="3" formatCode="General">
                        <c:v>1990</c:v>
                      </c:pt>
                      <c:pt idx="4" formatCode="General">
                        <c:v>2000</c:v>
                      </c:pt>
                      <c:pt idx="5" formatCode="General">
                        <c:v>2001</c:v>
                      </c:pt>
                      <c:pt idx="6" formatCode="General">
                        <c:v>2002</c:v>
                      </c:pt>
                      <c:pt idx="7" formatCode="General">
                        <c:v>2003</c:v>
                      </c:pt>
                      <c:pt idx="8" formatCode="General">
                        <c:v>2004</c:v>
                      </c:pt>
                      <c:pt idx="9" formatCode="General">
                        <c:v>2005</c:v>
                      </c:pt>
                      <c:pt idx="10" formatCode="General">
                        <c:v>2006</c:v>
                      </c:pt>
                      <c:pt idx="11" formatCode="General">
                        <c:v>2007</c:v>
                      </c:pt>
                      <c:pt idx="12" formatCode="General">
                        <c:v>2008</c:v>
                      </c:pt>
                      <c:pt idx="13" formatCode="General">
                        <c:v>2009</c:v>
                      </c:pt>
                      <c:pt idx="14" formatCode="General">
                        <c:v>2010</c:v>
                      </c:pt>
                      <c:pt idx="15" formatCode="General">
                        <c:v>2011</c:v>
                      </c:pt>
                      <c:pt idx="16" formatCode="General">
                        <c:v>2012</c:v>
                      </c:pt>
                      <c:pt idx="17" formatCode="General">
                        <c:v>2013</c:v>
                      </c:pt>
                      <c:pt idx="18" formatCode="General">
                        <c:v>2014</c:v>
                      </c:pt>
                      <c:pt idx="19" formatCode="General">
                        <c:v>2015</c:v>
                      </c:pt>
                    </c:numCache>
                  </c:numRef>
                </c:cat>
                <c:val>
                  <c:numRef>
                    <c:extLst>
                      <c:ext uri="{02D57815-91ED-43cb-92C2-25804820EDAC}">
                        <c15:formulaRef>
                          <c15:sqref>'Table 3'!$B$63:$U$63</c15:sqref>
                        </c15:formulaRef>
                      </c:ext>
                    </c:extLst>
                    <c:numCache>
                      <c:formatCode>0_)</c:formatCode>
                      <c:ptCount val="20"/>
                      <c:pt idx="0" formatCode="General">
                        <c:v>1960</c:v>
                      </c:pt>
                      <c:pt idx="1">
                        <c:v>1970</c:v>
                      </c:pt>
                      <c:pt idx="2" formatCode="General">
                        <c:v>1980</c:v>
                      </c:pt>
                      <c:pt idx="3" formatCode="General">
                        <c:v>1990</c:v>
                      </c:pt>
                      <c:pt idx="4" formatCode="General">
                        <c:v>2000</c:v>
                      </c:pt>
                      <c:pt idx="5" formatCode="General">
                        <c:v>2001</c:v>
                      </c:pt>
                      <c:pt idx="6" formatCode="General">
                        <c:v>2002</c:v>
                      </c:pt>
                      <c:pt idx="7" formatCode="General">
                        <c:v>2003</c:v>
                      </c:pt>
                      <c:pt idx="8" formatCode="General">
                        <c:v>2004</c:v>
                      </c:pt>
                      <c:pt idx="9" formatCode="General">
                        <c:v>2005</c:v>
                      </c:pt>
                      <c:pt idx="10" formatCode="General">
                        <c:v>2006</c:v>
                      </c:pt>
                      <c:pt idx="11" formatCode="General">
                        <c:v>2007</c:v>
                      </c:pt>
                      <c:pt idx="12" formatCode="General">
                        <c:v>2008</c:v>
                      </c:pt>
                      <c:pt idx="13" formatCode="General">
                        <c:v>2009</c:v>
                      </c:pt>
                      <c:pt idx="14" formatCode="General">
                        <c:v>2010</c:v>
                      </c:pt>
                      <c:pt idx="15" formatCode="General">
                        <c:v>2011</c:v>
                      </c:pt>
                      <c:pt idx="16" formatCode="General">
                        <c:v>2012</c:v>
                      </c:pt>
                      <c:pt idx="17" formatCode="General">
                        <c:v>2013</c:v>
                      </c:pt>
                      <c:pt idx="18" formatCode="General">
                        <c:v>2014</c:v>
                      </c:pt>
                      <c:pt idx="19" formatCode="General">
                        <c:v>2015</c:v>
                      </c:pt>
                    </c:numCache>
                  </c:numRef>
                </c:val>
              </c15:ser>
            </c15:filteredBarSeries>
          </c:ext>
        </c:extLst>
      </c:bar3DChart>
      <c:catAx>
        <c:axId val="49991564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499916040"/>
        <c:crosses val="autoZero"/>
        <c:auto val="1"/>
        <c:lblAlgn val="ctr"/>
        <c:lblOffset val="100"/>
        <c:noMultiLvlLbl val="0"/>
      </c:catAx>
      <c:valAx>
        <c:axId val="4999160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4999156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legend>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ko-KR" altLang="en-US"/>
              <a:t>미국 </a:t>
            </a:r>
            <a:r>
              <a:rPr lang="en-US" altLang="ko-KR"/>
              <a:t>GDP</a:t>
            </a:r>
            <a:r>
              <a:rPr lang="ko-KR" altLang="en-US"/>
              <a:t>대비 국민의료비 증가</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lineChart>
        <c:grouping val="standard"/>
        <c:varyColors val="0"/>
        <c:ser>
          <c:idx val="0"/>
          <c:order val="0"/>
          <c:tx>
            <c:strRef>
              <c:f>Sheet1!$B$2</c:f>
              <c:strCache>
                <c:ptCount val="1"/>
                <c:pt idx="0">
                  <c:v>미국</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Sheet1!$A$3:$A$8</c:f>
              <c:numCache>
                <c:formatCode>General</c:formatCode>
                <c:ptCount val="6"/>
                <c:pt idx="0">
                  <c:v>1960</c:v>
                </c:pt>
                <c:pt idx="1">
                  <c:v>1970</c:v>
                </c:pt>
                <c:pt idx="2">
                  <c:v>1980</c:v>
                </c:pt>
                <c:pt idx="3">
                  <c:v>1990</c:v>
                </c:pt>
                <c:pt idx="4">
                  <c:v>2000</c:v>
                </c:pt>
                <c:pt idx="5">
                  <c:v>2010</c:v>
                </c:pt>
              </c:numCache>
            </c:numRef>
          </c:cat>
          <c:val>
            <c:numRef>
              <c:f>Sheet1!$B$3:$B$8</c:f>
              <c:numCache>
                <c:formatCode>0.0%</c:formatCode>
                <c:ptCount val="6"/>
                <c:pt idx="0">
                  <c:v>0.05</c:v>
                </c:pt>
                <c:pt idx="1">
                  <c:v>6.9000000000000006E-2</c:v>
                </c:pt>
                <c:pt idx="2">
                  <c:v>8.8999999999999996E-2</c:v>
                </c:pt>
                <c:pt idx="3">
                  <c:v>0.121</c:v>
                </c:pt>
                <c:pt idx="4">
                  <c:v>0.13300000000000001</c:v>
                </c:pt>
                <c:pt idx="5">
                  <c:v>0.17299999999999999</c:v>
                </c:pt>
              </c:numCache>
            </c:numRef>
          </c:val>
          <c:smooth val="0"/>
        </c:ser>
        <c:ser>
          <c:idx val="1"/>
          <c:order val="1"/>
          <c:tx>
            <c:strRef>
              <c:f>Sheet1!$C$2</c:f>
              <c:strCache>
                <c:ptCount val="1"/>
                <c:pt idx="0">
                  <c:v>한국</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ko-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Sheet1!$A$3:$A$8</c:f>
              <c:numCache>
                <c:formatCode>General</c:formatCode>
                <c:ptCount val="6"/>
                <c:pt idx="0">
                  <c:v>1960</c:v>
                </c:pt>
                <c:pt idx="1">
                  <c:v>1970</c:v>
                </c:pt>
                <c:pt idx="2">
                  <c:v>1980</c:v>
                </c:pt>
                <c:pt idx="3">
                  <c:v>1990</c:v>
                </c:pt>
                <c:pt idx="4">
                  <c:v>2000</c:v>
                </c:pt>
                <c:pt idx="5">
                  <c:v>2010</c:v>
                </c:pt>
              </c:numCache>
            </c:numRef>
          </c:cat>
          <c:val>
            <c:numRef>
              <c:f>Sheet1!$C$3:$C$8</c:f>
              <c:numCache>
                <c:formatCode>General</c:formatCode>
                <c:ptCount val="6"/>
                <c:pt idx="2" formatCode="0.0%">
                  <c:v>3.6999999999999998E-2</c:v>
                </c:pt>
                <c:pt idx="3" formatCode="0.0%">
                  <c:v>0.04</c:v>
                </c:pt>
                <c:pt idx="4" formatCode="0.0%">
                  <c:v>0.04</c:v>
                </c:pt>
                <c:pt idx="5" formatCode="0.0%">
                  <c:v>6.5000000000000002E-2</c:v>
                </c:pt>
              </c:numCache>
            </c:numRef>
          </c:val>
          <c:smooth val="0"/>
        </c:ser>
        <c:dLbls>
          <c:dLblPos val="t"/>
          <c:showLegendKey val="0"/>
          <c:showVal val="1"/>
          <c:showCatName val="0"/>
          <c:showSerName val="0"/>
          <c:showPercent val="0"/>
          <c:showBubbleSize val="0"/>
        </c:dLbls>
        <c:smooth val="0"/>
        <c:axId val="500176288"/>
        <c:axId val="500175896"/>
      </c:lineChart>
      <c:catAx>
        <c:axId val="500176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500175896"/>
        <c:crosses val="autoZero"/>
        <c:auto val="1"/>
        <c:lblAlgn val="ctr"/>
        <c:lblOffset val="100"/>
        <c:noMultiLvlLbl val="0"/>
      </c:catAx>
      <c:valAx>
        <c:axId val="5001758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5001762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legend>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ko-KR"/>
              <a:t>Distribution of Health Plan Enrollment for </a:t>
            </a:r>
            <a:r>
              <a:rPr lang="en-US" altLang="ko-KR" smtClean="0"/>
              <a:t>Covered Workers by Plan Type(1988-2015)</a:t>
            </a:r>
            <a:endParaRPr lang="ko-KR"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barChart>
        <c:barDir val="col"/>
        <c:grouping val="percentStacked"/>
        <c:varyColors val="0"/>
        <c:ser>
          <c:idx val="4"/>
          <c:order val="0"/>
          <c:tx>
            <c:strRef>
              <c:f>Sheet1!$I$11</c:f>
              <c:strCache>
                <c:ptCount val="1"/>
                <c:pt idx="0">
                  <c:v>Indemnity</c:v>
                </c:pt>
              </c:strCache>
            </c:strRef>
          </c:tx>
          <c:spPr>
            <a:solidFill>
              <a:schemeClr val="accent5"/>
            </a:solidFill>
            <a:ln>
              <a:noFill/>
            </a:ln>
            <a:effectLst/>
          </c:spPr>
          <c:invertIfNegative val="0"/>
          <c:cat>
            <c:numRef>
              <c:f>Sheet1!$J$6:$M$6</c:f>
              <c:numCache>
                <c:formatCode>General</c:formatCode>
                <c:ptCount val="4"/>
                <c:pt idx="0">
                  <c:v>1988</c:v>
                </c:pt>
                <c:pt idx="1">
                  <c:v>1999</c:v>
                </c:pt>
                <c:pt idx="2">
                  <c:v>2002</c:v>
                </c:pt>
                <c:pt idx="3">
                  <c:v>2015</c:v>
                </c:pt>
              </c:numCache>
            </c:numRef>
          </c:cat>
          <c:val>
            <c:numRef>
              <c:f>Sheet1!$J$11:$M$11</c:f>
              <c:numCache>
                <c:formatCode>0%</c:formatCode>
                <c:ptCount val="4"/>
                <c:pt idx="0">
                  <c:v>0.73</c:v>
                </c:pt>
                <c:pt idx="1">
                  <c:v>0.1</c:v>
                </c:pt>
                <c:pt idx="2">
                  <c:v>0.04</c:v>
                </c:pt>
                <c:pt idx="3">
                  <c:v>0.01</c:v>
                </c:pt>
              </c:numCache>
            </c:numRef>
          </c:val>
        </c:ser>
        <c:ser>
          <c:idx val="3"/>
          <c:order val="1"/>
          <c:tx>
            <c:strRef>
              <c:f>Sheet1!$I$10</c:f>
              <c:strCache>
                <c:ptCount val="1"/>
                <c:pt idx="0">
                  <c:v>HMO</c:v>
                </c:pt>
              </c:strCache>
            </c:strRef>
          </c:tx>
          <c:spPr>
            <a:solidFill>
              <a:schemeClr val="accent4"/>
            </a:solidFill>
            <a:ln>
              <a:noFill/>
            </a:ln>
            <a:effectLst/>
          </c:spPr>
          <c:invertIfNegative val="0"/>
          <c:cat>
            <c:numRef>
              <c:f>Sheet1!$J$6:$M$6</c:f>
              <c:numCache>
                <c:formatCode>General</c:formatCode>
                <c:ptCount val="4"/>
                <c:pt idx="0">
                  <c:v>1988</c:v>
                </c:pt>
                <c:pt idx="1">
                  <c:v>1999</c:v>
                </c:pt>
                <c:pt idx="2">
                  <c:v>2002</c:v>
                </c:pt>
                <c:pt idx="3">
                  <c:v>2015</c:v>
                </c:pt>
              </c:numCache>
            </c:numRef>
          </c:cat>
          <c:val>
            <c:numRef>
              <c:f>Sheet1!$J$10:$M$10</c:f>
              <c:numCache>
                <c:formatCode>0%</c:formatCode>
                <c:ptCount val="4"/>
                <c:pt idx="0">
                  <c:v>0.16</c:v>
                </c:pt>
                <c:pt idx="1">
                  <c:v>0.28000000000000003</c:v>
                </c:pt>
                <c:pt idx="2">
                  <c:v>0.27</c:v>
                </c:pt>
                <c:pt idx="3">
                  <c:v>0.14000000000000001</c:v>
                </c:pt>
              </c:numCache>
            </c:numRef>
          </c:val>
        </c:ser>
        <c:ser>
          <c:idx val="2"/>
          <c:order val="2"/>
          <c:tx>
            <c:strRef>
              <c:f>Sheet1!$I$9</c:f>
              <c:strCache>
                <c:ptCount val="1"/>
                <c:pt idx="0">
                  <c:v>PPO</c:v>
                </c:pt>
              </c:strCache>
            </c:strRef>
          </c:tx>
          <c:spPr>
            <a:solidFill>
              <a:schemeClr val="accent3"/>
            </a:solidFill>
            <a:ln>
              <a:noFill/>
            </a:ln>
            <a:effectLst/>
          </c:spPr>
          <c:invertIfNegative val="0"/>
          <c:cat>
            <c:numRef>
              <c:f>Sheet1!$J$6:$M$6</c:f>
              <c:numCache>
                <c:formatCode>General</c:formatCode>
                <c:ptCount val="4"/>
                <c:pt idx="0">
                  <c:v>1988</c:v>
                </c:pt>
                <c:pt idx="1">
                  <c:v>1999</c:v>
                </c:pt>
                <c:pt idx="2">
                  <c:v>2002</c:v>
                </c:pt>
                <c:pt idx="3">
                  <c:v>2015</c:v>
                </c:pt>
              </c:numCache>
            </c:numRef>
          </c:cat>
          <c:val>
            <c:numRef>
              <c:f>Sheet1!$J$9:$M$9</c:f>
              <c:numCache>
                <c:formatCode>0%</c:formatCode>
                <c:ptCount val="4"/>
                <c:pt idx="0">
                  <c:v>0.11</c:v>
                </c:pt>
                <c:pt idx="1">
                  <c:v>0.39</c:v>
                </c:pt>
                <c:pt idx="2">
                  <c:v>0.52</c:v>
                </c:pt>
                <c:pt idx="3">
                  <c:v>0.52</c:v>
                </c:pt>
              </c:numCache>
            </c:numRef>
          </c:val>
        </c:ser>
        <c:ser>
          <c:idx val="1"/>
          <c:order val="3"/>
          <c:tx>
            <c:strRef>
              <c:f>Sheet1!$I$8</c:f>
              <c:strCache>
                <c:ptCount val="1"/>
                <c:pt idx="0">
                  <c:v>POS</c:v>
                </c:pt>
              </c:strCache>
            </c:strRef>
          </c:tx>
          <c:spPr>
            <a:solidFill>
              <a:schemeClr val="accent2"/>
            </a:solidFill>
            <a:ln>
              <a:noFill/>
            </a:ln>
            <a:effectLst/>
          </c:spPr>
          <c:invertIfNegative val="0"/>
          <c:cat>
            <c:numRef>
              <c:f>Sheet1!$J$6:$M$6</c:f>
              <c:numCache>
                <c:formatCode>General</c:formatCode>
                <c:ptCount val="4"/>
                <c:pt idx="0">
                  <c:v>1988</c:v>
                </c:pt>
                <c:pt idx="1">
                  <c:v>1999</c:v>
                </c:pt>
                <c:pt idx="2">
                  <c:v>2002</c:v>
                </c:pt>
                <c:pt idx="3">
                  <c:v>2015</c:v>
                </c:pt>
              </c:numCache>
            </c:numRef>
          </c:cat>
          <c:val>
            <c:numRef>
              <c:f>Sheet1!$J$8:$M$8</c:f>
              <c:numCache>
                <c:formatCode>0%</c:formatCode>
                <c:ptCount val="4"/>
                <c:pt idx="1">
                  <c:v>0.24</c:v>
                </c:pt>
                <c:pt idx="2">
                  <c:v>0.18</c:v>
                </c:pt>
                <c:pt idx="3">
                  <c:v>0.1</c:v>
                </c:pt>
              </c:numCache>
            </c:numRef>
          </c:val>
        </c:ser>
        <c:ser>
          <c:idx val="0"/>
          <c:order val="4"/>
          <c:tx>
            <c:strRef>
              <c:f>Sheet1!$I$7</c:f>
              <c:strCache>
                <c:ptCount val="1"/>
                <c:pt idx="0">
                  <c:v>HDSP/SO</c:v>
                </c:pt>
              </c:strCache>
            </c:strRef>
          </c:tx>
          <c:spPr>
            <a:solidFill>
              <a:schemeClr val="accent1"/>
            </a:solidFill>
            <a:ln>
              <a:noFill/>
            </a:ln>
            <a:effectLst/>
          </c:spPr>
          <c:invertIfNegative val="0"/>
          <c:cat>
            <c:numRef>
              <c:f>Sheet1!$J$6:$M$6</c:f>
              <c:numCache>
                <c:formatCode>General</c:formatCode>
                <c:ptCount val="4"/>
                <c:pt idx="0">
                  <c:v>1988</c:v>
                </c:pt>
                <c:pt idx="1">
                  <c:v>1999</c:v>
                </c:pt>
                <c:pt idx="2">
                  <c:v>2002</c:v>
                </c:pt>
                <c:pt idx="3">
                  <c:v>2015</c:v>
                </c:pt>
              </c:numCache>
            </c:numRef>
          </c:cat>
          <c:val>
            <c:numRef>
              <c:f>Sheet1!$J$7:$M$7</c:f>
              <c:numCache>
                <c:formatCode>General</c:formatCode>
                <c:ptCount val="4"/>
                <c:pt idx="3" formatCode="0%">
                  <c:v>0.24</c:v>
                </c:pt>
              </c:numCache>
            </c:numRef>
          </c:val>
        </c:ser>
        <c:dLbls>
          <c:showLegendKey val="0"/>
          <c:showVal val="0"/>
          <c:showCatName val="0"/>
          <c:showSerName val="0"/>
          <c:showPercent val="0"/>
          <c:showBubbleSize val="0"/>
        </c:dLbls>
        <c:gapWidth val="150"/>
        <c:overlap val="100"/>
        <c:axId val="500177072"/>
        <c:axId val="500169624"/>
      </c:barChart>
      <c:catAx>
        <c:axId val="500177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500169624"/>
        <c:crosses val="autoZero"/>
        <c:auto val="1"/>
        <c:lblAlgn val="ctr"/>
        <c:lblOffset val="100"/>
        <c:noMultiLvlLbl val="0"/>
      </c:catAx>
      <c:valAx>
        <c:axId val="50016962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500177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legend>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E29589-963C-41B1-8D03-9B307920B51A}" type="doc">
      <dgm:prSet loTypeId="urn:microsoft.com/office/officeart/2005/8/layout/pyramid2" loCatId="list" qsTypeId="urn:microsoft.com/office/officeart/2005/8/quickstyle/3d2" qsCatId="3D" csTypeId="urn:microsoft.com/office/officeart/2005/8/colors/colorful4" csCatId="colorful" phldr="1"/>
      <dgm:spPr/>
    </dgm:pt>
    <dgm:pt modelId="{B47C4E1E-F351-401B-AA66-1D3E96E6B9B4}">
      <dgm:prSet phldrT="[텍스트]" custT="1"/>
      <dgm:spPr>
        <a:gradFill flip="none" rotWithShape="0">
          <a:gsLst>
            <a:gs pos="0">
              <a:schemeClr val="lt1">
                <a:hueOff val="0"/>
                <a:satOff val="0"/>
                <a:lumOff val="0"/>
                <a:shade val="30000"/>
                <a:satMod val="115000"/>
              </a:schemeClr>
            </a:gs>
            <a:gs pos="50000">
              <a:schemeClr val="lt1">
                <a:hueOff val="0"/>
                <a:satOff val="0"/>
                <a:lumOff val="0"/>
                <a:shade val="67500"/>
                <a:satMod val="115000"/>
              </a:schemeClr>
            </a:gs>
            <a:gs pos="100000">
              <a:schemeClr val="lt1">
                <a:hueOff val="0"/>
                <a:satOff val="0"/>
                <a:lumOff val="0"/>
                <a:shade val="100000"/>
                <a:satMod val="115000"/>
              </a:schemeClr>
            </a:gs>
          </a:gsLst>
          <a:lin ang="5400000" scaled="1"/>
          <a:tileRect/>
        </a:gradFill>
      </dgm:spPr>
      <dgm:t>
        <a:bodyPr/>
        <a:lstStyle/>
        <a:p>
          <a:pPr latinLnBrk="1">
            <a:lnSpc>
              <a:spcPts val="500"/>
            </a:lnSpc>
          </a:pPr>
          <a:r>
            <a:rPr lang="ko-KR" altLang="en-US" sz="1600" b="0" cap="none" spc="0" smtClean="0">
              <a:ln w="0"/>
              <a:solidFill>
                <a:schemeClr val="tx1"/>
              </a:solidFill>
              <a:effectLst>
                <a:outerShdw blurRad="38100" dist="19050" dir="2700000" algn="tl" rotWithShape="0">
                  <a:schemeClr val="dk1">
                    <a:alpha val="40000"/>
                  </a:schemeClr>
                </a:outerShdw>
              </a:effectLst>
            </a:rPr>
            <a:t>건강결과</a:t>
          </a:r>
          <a:endParaRPr lang="en-US" altLang="ko-KR" sz="1600" b="0" cap="none" spc="0" smtClean="0">
            <a:ln w="0"/>
            <a:solidFill>
              <a:schemeClr val="tx1"/>
            </a:solidFill>
            <a:effectLst>
              <a:outerShdw blurRad="38100" dist="19050" dir="2700000" algn="tl" rotWithShape="0">
                <a:schemeClr val="dk1">
                  <a:alpha val="40000"/>
                </a:schemeClr>
              </a:outerShdw>
            </a:effectLst>
          </a:endParaRPr>
        </a:p>
        <a:p>
          <a:pPr latinLnBrk="1">
            <a:lnSpc>
              <a:spcPts val="500"/>
            </a:lnSpc>
          </a:pPr>
          <a:r>
            <a:rPr lang="en-US" altLang="ko-KR" sz="1600" b="0" cap="none" spc="0" smtClean="0">
              <a:ln w="0"/>
              <a:solidFill>
                <a:schemeClr val="tx1"/>
              </a:solidFill>
              <a:effectLst>
                <a:outerShdw blurRad="38100" dist="19050" dir="2700000" algn="tl" rotWithShape="0">
                  <a:schemeClr val="dk1">
                    <a:alpha val="40000"/>
                  </a:schemeClr>
                </a:outerShdw>
              </a:effectLst>
            </a:rPr>
            <a:t>(health outcome)</a:t>
          </a:r>
          <a:endParaRPr lang="ko-KR" altLang="en-US" sz="1600" b="0" cap="none" spc="0">
            <a:ln w="0"/>
            <a:solidFill>
              <a:schemeClr val="tx1"/>
            </a:solidFill>
            <a:effectLst>
              <a:outerShdw blurRad="38100" dist="19050" dir="2700000" algn="tl" rotWithShape="0">
                <a:schemeClr val="dk1">
                  <a:alpha val="40000"/>
                </a:schemeClr>
              </a:outerShdw>
            </a:effectLst>
          </a:endParaRPr>
        </a:p>
      </dgm:t>
    </dgm:pt>
    <dgm:pt modelId="{C639F9EA-FCB4-4D80-8733-3D4010516CDA}" type="parTrans" cxnId="{DDA08BFF-FF30-42BA-94E6-5CCC048BBDCF}">
      <dgm:prSet/>
      <dgm:spPr/>
      <dgm:t>
        <a:bodyPr/>
        <a:lstStyle/>
        <a:p>
          <a:pPr latinLnBrk="1"/>
          <a:endParaRPr lang="ko-KR" altLang="en-US"/>
        </a:p>
      </dgm:t>
    </dgm:pt>
    <dgm:pt modelId="{2BEA3C2C-C68A-429B-B6D9-085D0C01BCB2}" type="sibTrans" cxnId="{DDA08BFF-FF30-42BA-94E6-5CCC048BBDCF}">
      <dgm:prSet/>
      <dgm:spPr/>
      <dgm:t>
        <a:bodyPr/>
        <a:lstStyle/>
        <a:p>
          <a:pPr latinLnBrk="1"/>
          <a:endParaRPr lang="ko-KR" altLang="en-US"/>
        </a:p>
      </dgm:t>
    </dgm:pt>
    <dgm:pt modelId="{9574F42E-7930-4D6A-A0FE-20DE0056585D}">
      <dgm:prSet phldrT="[텍스트]" custT="1"/>
      <dgm:spPr>
        <a:gradFill flip="none" rotWithShape="0">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dgm:spPr>
      <dgm:t>
        <a:bodyPr/>
        <a:lstStyle/>
        <a:p>
          <a:pPr latinLnBrk="1">
            <a:lnSpc>
              <a:spcPts val="500"/>
            </a:lnSpc>
          </a:pPr>
          <a:r>
            <a:rPr lang="ko-KR" altLang="en-US" sz="1600" b="0" smtClean="0">
              <a:effectLst>
                <a:outerShdw blurRad="38100" dist="38100" dir="2700000" algn="tl">
                  <a:srgbClr val="000000">
                    <a:alpha val="43137"/>
                  </a:srgbClr>
                </a:outerShdw>
              </a:effectLst>
              <a:latin typeface="+mn-ea"/>
              <a:ea typeface="+mn-ea"/>
            </a:rPr>
            <a:t>정책</a:t>
          </a:r>
          <a:endParaRPr lang="en-US" altLang="ko-KR" sz="1600" b="0" smtClean="0">
            <a:effectLst>
              <a:outerShdw blurRad="38100" dist="38100" dir="2700000" algn="tl">
                <a:srgbClr val="000000">
                  <a:alpha val="43137"/>
                </a:srgbClr>
              </a:outerShdw>
            </a:effectLst>
            <a:latin typeface="+mn-ea"/>
            <a:ea typeface="+mn-ea"/>
          </a:endParaRPr>
        </a:p>
        <a:p>
          <a:pPr latinLnBrk="1">
            <a:lnSpc>
              <a:spcPts val="500"/>
            </a:lnSpc>
          </a:pPr>
          <a:r>
            <a:rPr lang="en-US" altLang="ko-KR" sz="1600" b="0" smtClean="0">
              <a:effectLst>
                <a:outerShdw blurRad="38100" dist="38100" dir="2700000" algn="tl">
                  <a:srgbClr val="000000">
                    <a:alpha val="43137"/>
                  </a:srgbClr>
                </a:outerShdw>
              </a:effectLst>
              <a:latin typeface="+mn-ea"/>
              <a:ea typeface="+mn-ea"/>
            </a:rPr>
            <a:t>(policy)</a:t>
          </a:r>
          <a:endParaRPr lang="ko-KR" altLang="en-US" sz="1600" b="0">
            <a:effectLst>
              <a:outerShdw blurRad="38100" dist="38100" dir="2700000" algn="tl">
                <a:srgbClr val="000000">
                  <a:alpha val="43137"/>
                </a:srgbClr>
              </a:outerShdw>
            </a:effectLst>
            <a:latin typeface="+mn-ea"/>
            <a:ea typeface="+mn-ea"/>
          </a:endParaRPr>
        </a:p>
      </dgm:t>
    </dgm:pt>
    <dgm:pt modelId="{A3A906B9-139B-45D8-9BC7-1F48843A8873}" type="parTrans" cxnId="{32814495-EADB-46E4-8E04-202486C6DEE4}">
      <dgm:prSet/>
      <dgm:spPr/>
      <dgm:t>
        <a:bodyPr/>
        <a:lstStyle/>
        <a:p>
          <a:pPr latinLnBrk="1"/>
          <a:endParaRPr lang="ko-KR" altLang="en-US"/>
        </a:p>
      </dgm:t>
    </dgm:pt>
    <dgm:pt modelId="{995301E0-A7D7-43E7-8CC0-CE060440FECA}" type="sibTrans" cxnId="{32814495-EADB-46E4-8E04-202486C6DEE4}">
      <dgm:prSet/>
      <dgm:spPr/>
      <dgm:t>
        <a:bodyPr/>
        <a:lstStyle/>
        <a:p>
          <a:pPr latinLnBrk="1"/>
          <a:endParaRPr lang="ko-KR" altLang="en-US"/>
        </a:p>
      </dgm:t>
    </dgm:pt>
    <dgm:pt modelId="{6607FA9A-FB3B-430D-B9E1-8E4E499ED6E6}">
      <dgm:prSet phldrT="[텍스트]" custT="1"/>
      <dgm:spPr>
        <a:gradFill flip="none" rotWithShape="0">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dgm:spPr>
      <dgm:t>
        <a:bodyPr/>
        <a:lstStyle/>
        <a:p>
          <a:pPr latinLnBrk="1">
            <a:lnSpc>
              <a:spcPts val="1000"/>
            </a:lnSpc>
          </a:pPr>
          <a:r>
            <a:rPr lang="ko-KR" altLang="en-US" sz="1600" smtClean="0">
              <a:effectLst>
                <a:outerShdw blurRad="38100" dist="38100" dir="2700000" algn="tl">
                  <a:srgbClr val="000000">
                    <a:alpha val="43137"/>
                  </a:srgbClr>
                </a:outerShdw>
              </a:effectLst>
              <a:latin typeface="+mn-ea"/>
              <a:ea typeface="+mn-ea"/>
            </a:rPr>
            <a:t>건강결정요인</a:t>
          </a:r>
          <a:endParaRPr lang="en-US" altLang="ko-KR" sz="1600" smtClean="0">
            <a:effectLst>
              <a:outerShdw blurRad="38100" dist="38100" dir="2700000" algn="tl">
                <a:srgbClr val="000000">
                  <a:alpha val="43137"/>
                </a:srgbClr>
              </a:outerShdw>
            </a:effectLst>
            <a:latin typeface="+mn-ea"/>
            <a:ea typeface="+mn-ea"/>
          </a:endParaRPr>
        </a:p>
        <a:p>
          <a:pPr latinLnBrk="1">
            <a:lnSpc>
              <a:spcPts val="1000"/>
            </a:lnSpc>
          </a:pPr>
          <a:r>
            <a:rPr lang="en-US" altLang="ko-KR" sz="1600" smtClean="0">
              <a:effectLst>
                <a:outerShdw blurRad="38100" dist="38100" dir="2700000" algn="tl">
                  <a:srgbClr val="000000">
                    <a:alpha val="43137"/>
                  </a:srgbClr>
                </a:outerShdw>
              </a:effectLst>
              <a:latin typeface="+mn-ea"/>
              <a:ea typeface="+mn-ea"/>
            </a:rPr>
            <a:t>(health determinants)</a:t>
          </a:r>
          <a:endParaRPr lang="ko-KR" altLang="en-US" sz="1600">
            <a:effectLst>
              <a:outerShdw blurRad="38100" dist="38100" dir="2700000" algn="tl">
                <a:srgbClr val="000000">
                  <a:alpha val="43137"/>
                </a:srgbClr>
              </a:outerShdw>
            </a:effectLst>
            <a:latin typeface="+mn-ea"/>
            <a:ea typeface="+mn-ea"/>
          </a:endParaRPr>
        </a:p>
      </dgm:t>
    </dgm:pt>
    <dgm:pt modelId="{AF9259D9-5B72-4E31-80DC-DDE9D0C6E71F}" type="parTrans" cxnId="{ACA0B65E-D07B-47EE-AD4D-2DA151229521}">
      <dgm:prSet/>
      <dgm:spPr/>
      <dgm:t>
        <a:bodyPr/>
        <a:lstStyle/>
        <a:p>
          <a:pPr latinLnBrk="1"/>
          <a:endParaRPr lang="ko-KR" altLang="en-US"/>
        </a:p>
      </dgm:t>
    </dgm:pt>
    <dgm:pt modelId="{DEBB58AA-6DB4-44C8-98F3-FD11AF816ED0}" type="sibTrans" cxnId="{ACA0B65E-D07B-47EE-AD4D-2DA151229521}">
      <dgm:prSet/>
      <dgm:spPr/>
      <dgm:t>
        <a:bodyPr/>
        <a:lstStyle/>
        <a:p>
          <a:pPr latinLnBrk="1"/>
          <a:endParaRPr lang="ko-KR" altLang="en-US"/>
        </a:p>
      </dgm:t>
    </dgm:pt>
    <dgm:pt modelId="{EAEA3777-2DE6-417F-92F6-E8F10EF48403}" type="pres">
      <dgm:prSet presAssocID="{A0E29589-963C-41B1-8D03-9B307920B51A}" presName="compositeShape" presStyleCnt="0">
        <dgm:presLayoutVars>
          <dgm:dir/>
          <dgm:resizeHandles/>
        </dgm:presLayoutVars>
      </dgm:prSet>
      <dgm:spPr/>
    </dgm:pt>
    <dgm:pt modelId="{B99BE602-8715-4353-B51C-E58DC66F4346}" type="pres">
      <dgm:prSet presAssocID="{A0E29589-963C-41B1-8D03-9B307920B51A}" presName="pyramid" presStyleLbl="node1" presStyleIdx="0" presStyleCnt="1"/>
      <dgm:spPr/>
    </dgm:pt>
    <dgm:pt modelId="{2F4B2991-CAFD-4742-82C3-0863E4CFCBB2}" type="pres">
      <dgm:prSet presAssocID="{A0E29589-963C-41B1-8D03-9B307920B51A}" presName="theList" presStyleCnt="0"/>
      <dgm:spPr/>
    </dgm:pt>
    <dgm:pt modelId="{63BB6174-1E36-4464-BD9F-8FD1132649E8}" type="pres">
      <dgm:prSet presAssocID="{B47C4E1E-F351-401B-AA66-1D3E96E6B9B4}" presName="aNode" presStyleLbl="fgAcc1" presStyleIdx="0" presStyleCnt="3" custScaleX="100293">
        <dgm:presLayoutVars>
          <dgm:bulletEnabled val="1"/>
        </dgm:presLayoutVars>
      </dgm:prSet>
      <dgm:spPr/>
      <dgm:t>
        <a:bodyPr/>
        <a:lstStyle/>
        <a:p>
          <a:pPr latinLnBrk="1"/>
          <a:endParaRPr lang="ko-KR" altLang="en-US"/>
        </a:p>
      </dgm:t>
    </dgm:pt>
    <dgm:pt modelId="{1E005E34-359F-49D5-8A9F-EA0A0676B315}" type="pres">
      <dgm:prSet presAssocID="{B47C4E1E-F351-401B-AA66-1D3E96E6B9B4}" presName="aSpace" presStyleCnt="0"/>
      <dgm:spPr/>
    </dgm:pt>
    <dgm:pt modelId="{95A2DF76-84D3-4B8A-90E8-6E05932B2BF8}" type="pres">
      <dgm:prSet presAssocID="{9574F42E-7930-4D6A-A0FE-20DE0056585D}" presName="aNode" presStyleLbl="fgAcc1" presStyleIdx="1" presStyleCnt="3">
        <dgm:presLayoutVars>
          <dgm:bulletEnabled val="1"/>
        </dgm:presLayoutVars>
      </dgm:prSet>
      <dgm:spPr/>
      <dgm:t>
        <a:bodyPr/>
        <a:lstStyle/>
        <a:p>
          <a:pPr latinLnBrk="1"/>
          <a:endParaRPr lang="ko-KR" altLang="en-US"/>
        </a:p>
      </dgm:t>
    </dgm:pt>
    <dgm:pt modelId="{026BF48A-86EA-45B5-AE62-2FE9EE83A6D0}" type="pres">
      <dgm:prSet presAssocID="{9574F42E-7930-4D6A-A0FE-20DE0056585D}" presName="aSpace" presStyleCnt="0"/>
      <dgm:spPr/>
    </dgm:pt>
    <dgm:pt modelId="{68A67878-890B-46A0-97AC-3E028C8EE21A}" type="pres">
      <dgm:prSet presAssocID="{6607FA9A-FB3B-430D-B9E1-8E4E499ED6E6}" presName="aNode" presStyleLbl="fgAcc1" presStyleIdx="2" presStyleCnt="3">
        <dgm:presLayoutVars>
          <dgm:bulletEnabled val="1"/>
        </dgm:presLayoutVars>
      </dgm:prSet>
      <dgm:spPr/>
      <dgm:t>
        <a:bodyPr/>
        <a:lstStyle/>
        <a:p>
          <a:pPr latinLnBrk="1"/>
          <a:endParaRPr lang="ko-KR" altLang="en-US"/>
        </a:p>
      </dgm:t>
    </dgm:pt>
    <dgm:pt modelId="{B51FBF4C-F8AD-4BAE-8637-13B7AC58E787}" type="pres">
      <dgm:prSet presAssocID="{6607FA9A-FB3B-430D-B9E1-8E4E499ED6E6}" presName="aSpace" presStyleCnt="0"/>
      <dgm:spPr/>
    </dgm:pt>
  </dgm:ptLst>
  <dgm:cxnLst>
    <dgm:cxn modelId="{32814495-EADB-46E4-8E04-202486C6DEE4}" srcId="{A0E29589-963C-41B1-8D03-9B307920B51A}" destId="{9574F42E-7930-4D6A-A0FE-20DE0056585D}" srcOrd="1" destOrd="0" parTransId="{A3A906B9-139B-45D8-9BC7-1F48843A8873}" sibTransId="{995301E0-A7D7-43E7-8CC0-CE060440FECA}"/>
    <dgm:cxn modelId="{DDA08BFF-FF30-42BA-94E6-5CCC048BBDCF}" srcId="{A0E29589-963C-41B1-8D03-9B307920B51A}" destId="{B47C4E1E-F351-401B-AA66-1D3E96E6B9B4}" srcOrd="0" destOrd="0" parTransId="{C639F9EA-FCB4-4D80-8733-3D4010516CDA}" sibTransId="{2BEA3C2C-C68A-429B-B6D9-085D0C01BCB2}"/>
    <dgm:cxn modelId="{469086B7-66C1-4E83-B2C5-063C8022A07B}" type="presOf" srcId="{9574F42E-7930-4D6A-A0FE-20DE0056585D}" destId="{95A2DF76-84D3-4B8A-90E8-6E05932B2BF8}" srcOrd="0" destOrd="0" presId="urn:microsoft.com/office/officeart/2005/8/layout/pyramid2"/>
    <dgm:cxn modelId="{ACA0B65E-D07B-47EE-AD4D-2DA151229521}" srcId="{A0E29589-963C-41B1-8D03-9B307920B51A}" destId="{6607FA9A-FB3B-430D-B9E1-8E4E499ED6E6}" srcOrd="2" destOrd="0" parTransId="{AF9259D9-5B72-4E31-80DC-DDE9D0C6E71F}" sibTransId="{DEBB58AA-6DB4-44C8-98F3-FD11AF816ED0}"/>
    <dgm:cxn modelId="{991DBE62-FB72-410D-9B7A-BAAEBBC08B42}" type="presOf" srcId="{A0E29589-963C-41B1-8D03-9B307920B51A}" destId="{EAEA3777-2DE6-417F-92F6-E8F10EF48403}" srcOrd="0" destOrd="0" presId="urn:microsoft.com/office/officeart/2005/8/layout/pyramid2"/>
    <dgm:cxn modelId="{CE85DED7-3B1E-4256-95FB-7F3D310BC7D5}" type="presOf" srcId="{B47C4E1E-F351-401B-AA66-1D3E96E6B9B4}" destId="{63BB6174-1E36-4464-BD9F-8FD1132649E8}" srcOrd="0" destOrd="0" presId="urn:microsoft.com/office/officeart/2005/8/layout/pyramid2"/>
    <dgm:cxn modelId="{48C46D2C-CF62-4FF1-995B-9DF10A8E52DD}" type="presOf" srcId="{6607FA9A-FB3B-430D-B9E1-8E4E499ED6E6}" destId="{68A67878-890B-46A0-97AC-3E028C8EE21A}" srcOrd="0" destOrd="0" presId="urn:microsoft.com/office/officeart/2005/8/layout/pyramid2"/>
    <dgm:cxn modelId="{0039514D-E8CE-4466-BF87-6D8EA93087F2}" type="presParOf" srcId="{EAEA3777-2DE6-417F-92F6-E8F10EF48403}" destId="{B99BE602-8715-4353-B51C-E58DC66F4346}" srcOrd="0" destOrd="0" presId="urn:microsoft.com/office/officeart/2005/8/layout/pyramid2"/>
    <dgm:cxn modelId="{F17D8379-717F-4986-AD93-3B5F37513347}" type="presParOf" srcId="{EAEA3777-2DE6-417F-92F6-E8F10EF48403}" destId="{2F4B2991-CAFD-4742-82C3-0863E4CFCBB2}" srcOrd="1" destOrd="0" presId="urn:microsoft.com/office/officeart/2005/8/layout/pyramid2"/>
    <dgm:cxn modelId="{3D341862-6B87-4D56-B757-41C67CA97957}" type="presParOf" srcId="{2F4B2991-CAFD-4742-82C3-0863E4CFCBB2}" destId="{63BB6174-1E36-4464-BD9F-8FD1132649E8}" srcOrd="0" destOrd="0" presId="urn:microsoft.com/office/officeart/2005/8/layout/pyramid2"/>
    <dgm:cxn modelId="{626CF0AB-CD24-4EC8-87E2-8411B7C63B99}" type="presParOf" srcId="{2F4B2991-CAFD-4742-82C3-0863E4CFCBB2}" destId="{1E005E34-359F-49D5-8A9F-EA0A0676B315}" srcOrd="1" destOrd="0" presId="urn:microsoft.com/office/officeart/2005/8/layout/pyramid2"/>
    <dgm:cxn modelId="{0D609ADF-26F1-4192-ADFD-56691AECB50E}" type="presParOf" srcId="{2F4B2991-CAFD-4742-82C3-0863E4CFCBB2}" destId="{95A2DF76-84D3-4B8A-90E8-6E05932B2BF8}" srcOrd="2" destOrd="0" presId="urn:microsoft.com/office/officeart/2005/8/layout/pyramid2"/>
    <dgm:cxn modelId="{2BA33345-CE03-4B53-9920-DFE65F96EB82}" type="presParOf" srcId="{2F4B2991-CAFD-4742-82C3-0863E4CFCBB2}" destId="{026BF48A-86EA-45B5-AE62-2FE9EE83A6D0}" srcOrd="3" destOrd="0" presId="urn:microsoft.com/office/officeart/2005/8/layout/pyramid2"/>
    <dgm:cxn modelId="{A5EF5F77-0FBB-4406-BCEB-13ADA225873E}" type="presParOf" srcId="{2F4B2991-CAFD-4742-82C3-0863E4CFCBB2}" destId="{68A67878-890B-46A0-97AC-3E028C8EE21A}" srcOrd="4" destOrd="0" presId="urn:microsoft.com/office/officeart/2005/8/layout/pyramid2"/>
    <dgm:cxn modelId="{34505ACE-B58E-456F-8BDD-98AFAD91E391}" type="presParOf" srcId="{2F4B2991-CAFD-4742-82C3-0863E4CFCBB2}" destId="{B51FBF4C-F8AD-4BAE-8637-13B7AC58E787}" srcOrd="5"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0.01688</cdr:x>
      <cdr:y>0.04331</cdr:y>
    </cdr:from>
    <cdr:to>
      <cdr:x>0.93045</cdr:x>
      <cdr:y>0.97843</cdr:y>
    </cdr:to>
    <cdr:sp macro="" textlink="">
      <cdr:nvSpPr>
        <cdr:cNvPr id="2" name="직사각형 1"/>
        <cdr:cNvSpPr/>
      </cdr:nvSpPr>
      <cdr:spPr>
        <a:xfrm xmlns:a="http://schemas.openxmlformats.org/drawingml/2006/main">
          <a:off x="53870" y="156761"/>
          <a:ext cx="2915323" cy="3384534"/>
        </a:xfrm>
        <a:prstGeom xmlns:a="http://schemas.openxmlformats.org/drawingml/2006/main" prst="rect">
          <a:avLst/>
        </a:prstGeom>
        <a:noFill xmlns:a="http://schemas.openxmlformats.org/drawingml/2006/main"/>
        <a:ln xmlns:a="http://schemas.openxmlformats.org/drawingml/2006/main" w="28575">
          <a:solidFill>
            <a:schemeClr val="accent4">
              <a:lumMod val="75000"/>
            </a:schemeClr>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ko-K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ko-KR" altLang="en-US" smtClean="0"/>
              <a:t>국민건강보험의 목적과 평가의 역할</a:t>
            </a:r>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CC5F57-0C90-4956-9BD5-854DBB0731D7}" type="datetimeFigureOut">
              <a:rPr lang="ko-KR" altLang="en-US" smtClean="0"/>
              <a:t>2020-06-23</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32E920-89DA-4846-9269-203B41FBE62C}" type="slidenum">
              <a:rPr lang="ko-KR" altLang="en-US" smtClean="0"/>
              <a:t>‹#›</a:t>
            </a:fld>
            <a:endParaRPr lang="ko-KR" altLang="en-US"/>
          </a:p>
        </p:txBody>
      </p:sp>
    </p:spTree>
    <p:extLst>
      <p:ext uri="{BB962C8B-B14F-4D97-AF65-F5344CB8AC3E}">
        <p14:creationId xmlns:p14="http://schemas.microsoft.com/office/powerpoint/2010/main" val="172261992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ko-KR" altLang="en-US" smtClean="0"/>
              <a:t>국민건강보험의 목적과 평가의 역할</a:t>
            </a:r>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B87A8-FD62-4DAB-BCE3-90DBA7B258FC}" type="datetimeFigureOut">
              <a:rPr lang="ko-KR" altLang="en-US" smtClean="0"/>
              <a:t>2020-06-23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3B665-D794-482F-98E7-333BDDC14B79}" type="slidenum">
              <a:rPr lang="ko-KR" altLang="en-US" smtClean="0"/>
              <a:t>‹#›</a:t>
            </a:fld>
            <a:endParaRPr lang="ko-KR" altLang="en-US"/>
          </a:p>
        </p:txBody>
      </p:sp>
    </p:spTree>
    <p:extLst>
      <p:ext uri="{BB962C8B-B14F-4D97-AF65-F5344CB8AC3E}">
        <p14:creationId xmlns:p14="http://schemas.microsoft.com/office/powerpoint/2010/main" val="1566958635"/>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1089299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1750291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1250405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3311615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1347055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2400222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a:p>
        </p:txBody>
      </p:sp>
    </p:spTree>
    <p:extLst>
      <p:ext uri="{BB962C8B-B14F-4D97-AF65-F5344CB8AC3E}">
        <p14:creationId xmlns:p14="http://schemas.microsoft.com/office/powerpoint/2010/main" val="1382573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a:p>
        </p:txBody>
      </p:sp>
    </p:spTree>
    <p:extLst>
      <p:ext uri="{BB962C8B-B14F-4D97-AF65-F5344CB8AC3E}">
        <p14:creationId xmlns:p14="http://schemas.microsoft.com/office/powerpoint/2010/main" val="2149669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a:p>
        </p:txBody>
      </p:sp>
    </p:spTree>
    <p:extLst>
      <p:ext uri="{BB962C8B-B14F-4D97-AF65-F5344CB8AC3E}">
        <p14:creationId xmlns:p14="http://schemas.microsoft.com/office/powerpoint/2010/main" val="3463342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a:p>
        </p:txBody>
      </p:sp>
    </p:spTree>
    <p:extLst>
      <p:ext uri="{BB962C8B-B14F-4D97-AF65-F5344CB8AC3E}">
        <p14:creationId xmlns:p14="http://schemas.microsoft.com/office/powerpoint/2010/main" val="3269730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207693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a:p>
        </p:txBody>
      </p:sp>
    </p:spTree>
    <p:extLst>
      <p:ext uri="{BB962C8B-B14F-4D97-AF65-F5344CB8AC3E}">
        <p14:creationId xmlns:p14="http://schemas.microsoft.com/office/powerpoint/2010/main" val="2555772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3325788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636434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3353850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1599720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2730019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3368881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1531200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39113004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1589586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2826337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42894916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64571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692313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2726627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943735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3349141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10415762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1470568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723928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
        <p:nvSpPr>
          <p:cNvPr id="4" name="슬라이드 번호 개체 틀 3"/>
          <p:cNvSpPr>
            <a:spLocks noGrp="1"/>
          </p:cNvSpPr>
          <p:nvPr>
            <p:ph type="sldNum" sz="quarter" idx="10"/>
          </p:nvPr>
        </p:nvSpPr>
        <p:spPr/>
        <p:txBody>
          <a:bodyPr/>
          <a:lstStyle/>
          <a:p>
            <a:fld id="{291EB42F-0B4B-4247-9D54-969E222AC3C8}" type="slidenum">
              <a:rPr lang="ko-KR" altLang="en-US" smtClean="0"/>
              <a:pPr/>
              <a:t>5</a:t>
            </a:fld>
            <a:endParaRPr lang="ko-KR" altLang="en-US"/>
          </a:p>
        </p:txBody>
      </p:sp>
    </p:spTree>
    <p:extLst>
      <p:ext uri="{BB962C8B-B14F-4D97-AF65-F5344CB8AC3E}">
        <p14:creationId xmlns:p14="http://schemas.microsoft.com/office/powerpoint/2010/main" val="1243477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
        <p:nvSpPr>
          <p:cNvPr id="4" name="슬라이드 번호 개체 틀 3"/>
          <p:cNvSpPr>
            <a:spLocks noGrp="1"/>
          </p:cNvSpPr>
          <p:nvPr>
            <p:ph type="sldNum" sz="quarter" idx="10"/>
          </p:nvPr>
        </p:nvSpPr>
        <p:spPr/>
        <p:txBody>
          <a:bodyPr/>
          <a:lstStyle/>
          <a:p>
            <a:fld id="{291EB42F-0B4B-4247-9D54-969E222AC3C8}" type="slidenum">
              <a:rPr lang="ko-KR" altLang="en-US" smtClean="0"/>
              <a:pPr/>
              <a:t>6</a:t>
            </a:fld>
            <a:endParaRPr lang="ko-KR" altLang="en-US"/>
          </a:p>
        </p:txBody>
      </p:sp>
    </p:spTree>
    <p:extLst>
      <p:ext uri="{BB962C8B-B14F-4D97-AF65-F5344CB8AC3E}">
        <p14:creationId xmlns:p14="http://schemas.microsoft.com/office/powerpoint/2010/main" val="535999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984723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2978366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2575780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buFontTx/>
              <a:buNone/>
            </a:pPr>
            <a:endParaRPr lang="ko-KR" altLang="en-US" dirty="0"/>
          </a:p>
        </p:txBody>
      </p:sp>
    </p:spTree>
    <p:extLst>
      <p:ext uri="{BB962C8B-B14F-4D97-AF65-F5344CB8AC3E}">
        <p14:creationId xmlns:p14="http://schemas.microsoft.com/office/powerpoint/2010/main" val="1934427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19D759C7-65DD-4E09-874D-7E7E842F5980}" type="datetime1">
              <a:rPr lang="ko-KR" altLang="en-US" smtClean="0"/>
              <a:t>2020-06-23</a:t>
            </a:fld>
            <a:endParaRPr lang="ko-KR" altLang="en-US"/>
          </a:p>
        </p:txBody>
      </p:sp>
      <p:sp>
        <p:nvSpPr>
          <p:cNvPr id="5" name="바닥글 개체 틀 4"/>
          <p:cNvSpPr>
            <a:spLocks noGrp="1"/>
          </p:cNvSpPr>
          <p:nvPr>
            <p:ph type="ftr" sz="quarter" idx="11"/>
          </p:nvPr>
        </p:nvSpPr>
        <p:spPr/>
        <p:txBody>
          <a:bodyPr/>
          <a:lstStyle/>
          <a:p>
            <a:r>
              <a:rPr lang="en-US" altLang="ko-KR" smtClean="0"/>
              <a:t>1. </a:t>
            </a:r>
            <a:r>
              <a:rPr lang="ko-KR" altLang="en-US" smtClean="0"/>
              <a:t>국민건강보험의 목적과 평가의 역할</a:t>
            </a:r>
            <a:endParaRPr lang="ko-KR" altLang="en-US"/>
          </a:p>
        </p:txBody>
      </p:sp>
      <p:sp>
        <p:nvSpPr>
          <p:cNvPr id="6" name="슬라이드 번호 개체 틀 5"/>
          <p:cNvSpPr>
            <a:spLocks noGrp="1"/>
          </p:cNvSpPr>
          <p:nvPr>
            <p:ph type="sldNum" sz="quarter" idx="12"/>
          </p:nvPr>
        </p:nvSpPr>
        <p:spPr/>
        <p:txBody>
          <a:bodyPr/>
          <a:lstStyle/>
          <a:p>
            <a:fld id="{226A7A18-950E-430F-B78B-4CE5EA3222A8}" type="slidenum">
              <a:rPr lang="ko-KR" altLang="en-US" smtClean="0"/>
              <a:t>‹#›</a:t>
            </a:fld>
            <a:endParaRPr lang="ko-KR" altLang="en-US"/>
          </a:p>
        </p:txBody>
      </p:sp>
    </p:spTree>
    <p:extLst>
      <p:ext uri="{BB962C8B-B14F-4D97-AF65-F5344CB8AC3E}">
        <p14:creationId xmlns:p14="http://schemas.microsoft.com/office/powerpoint/2010/main" val="94692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B948104E-EE11-43B5-9FF7-CCA7DED8FF74}" type="datetime1">
              <a:rPr lang="ko-KR" altLang="en-US" smtClean="0"/>
              <a:t>2020-06-23</a:t>
            </a:fld>
            <a:endParaRPr lang="ko-KR" altLang="en-US"/>
          </a:p>
        </p:txBody>
      </p:sp>
      <p:sp>
        <p:nvSpPr>
          <p:cNvPr id="5" name="바닥글 개체 틀 4"/>
          <p:cNvSpPr>
            <a:spLocks noGrp="1"/>
          </p:cNvSpPr>
          <p:nvPr>
            <p:ph type="ftr" sz="quarter" idx="11"/>
          </p:nvPr>
        </p:nvSpPr>
        <p:spPr/>
        <p:txBody>
          <a:bodyPr/>
          <a:lstStyle/>
          <a:p>
            <a:r>
              <a:rPr lang="en-US" altLang="ko-KR" smtClean="0"/>
              <a:t>1. </a:t>
            </a:r>
            <a:r>
              <a:rPr lang="ko-KR" altLang="en-US" smtClean="0"/>
              <a:t>국민건강보험의 목적과 평가의 역할</a:t>
            </a:r>
            <a:endParaRPr lang="ko-KR" altLang="en-US"/>
          </a:p>
        </p:txBody>
      </p:sp>
      <p:sp>
        <p:nvSpPr>
          <p:cNvPr id="6" name="슬라이드 번호 개체 틀 5"/>
          <p:cNvSpPr>
            <a:spLocks noGrp="1"/>
          </p:cNvSpPr>
          <p:nvPr>
            <p:ph type="sldNum" sz="quarter" idx="12"/>
          </p:nvPr>
        </p:nvSpPr>
        <p:spPr/>
        <p:txBody>
          <a:bodyPr/>
          <a:lstStyle/>
          <a:p>
            <a:fld id="{226A7A18-950E-430F-B78B-4CE5EA3222A8}" type="slidenum">
              <a:rPr lang="ko-KR" altLang="en-US" smtClean="0"/>
              <a:t>‹#›</a:t>
            </a:fld>
            <a:endParaRPr lang="ko-KR" altLang="en-US"/>
          </a:p>
        </p:txBody>
      </p:sp>
    </p:spTree>
    <p:extLst>
      <p:ext uri="{BB962C8B-B14F-4D97-AF65-F5344CB8AC3E}">
        <p14:creationId xmlns:p14="http://schemas.microsoft.com/office/powerpoint/2010/main" val="1130821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52A7AF14-3DA7-43FE-8D09-E374F07B7289}" type="datetime1">
              <a:rPr lang="ko-KR" altLang="en-US" smtClean="0"/>
              <a:t>2020-06-23</a:t>
            </a:fld>
            <a:endParaRPr lang="ko-KR" altLang="en-US"/>
          </a:p>
        </p:txBody>
      </p:sp>
      <p:sp>
        <p:nvSpPr>
          <p:cNvPr id="5" name="바닥글 개체 틀 4"/>
          <p:cNvSpPr>
            <a:spLocks noGrp="1"/>
          </p:cNvSpPr>
          <p:nvPr>
            <p:ph type="ftr" sz="quarter" idx="11"/>
          </p:nvPr>
        </p:nvSpPr>
        <p:spPr/>
        <p:txBody>
          <a:bodyPr/>
          <a:lstStyle/>
          <a:p>
            <a:r>
              <a:rPr lang="en-US" altLang="ko-KR" smtClean="0"/>
              <a:t>1. </a:t>
            </a:r>
            <a:r>
              <a:rPr lang="ko-KR" altLang="en-US" smtClean="0"/>
              <a:t>국민건강보험의 목적과 평가의 역할</a:t>
            </a:r>
            <a:endParaRPr lang="ko-KR" altLang="en-US"/>
          </a:p>
        </p:txBody>
      </p:sp>
      <p:sp>
        <p:nvSpPr>
          <p:cNvPr id="6" name="슬라이드 번호 개체 틀 5"/>
          <p:cNvSpPr>
            <a:spLocks noGrp="1"/>
          </p:cNvSpPr>
          <p:nvPr>
            <p:ph type="sldNum" sz="quarter" idx="12"/>
          </p:nvPr>
        </p:nvSpPr>
        <p:spPr/>
        <p:txBody>
          <a:bodyPr/>
          <a:lstStyle/>
          <a:p>
            <a:fld id="{226A7A18-950E-430F-B78B-4CE5EA3222A8}" type="slidenum">
              <a:rPr lang="ko-KR" altLang="en-US" smtClean="0"/>
              <a:t>‹#›</a:t>
            </a:fld>
            <a:endParaRPr lang="ko-KR" altLang="en-US"/>
          </a:p>
        </p:txBody>
      </p:sp>
    </p:spTree>
    <p:extLst>
      <p:ext uri="{BB962C8B-B14F-4D97-AF65-F5344CB8AC3E}">
        <p14:creationId xmlns:p14="http://schemas.microsoft.com/office/powerpoint/2010/main" val="854672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3A0EE8B4-39E0-4533-A86E-AF3FAB62D6DC}" type="datetimeFigureOut">
              <a:rPr lang="ko-KR" altLang="en-US" smtClean="0">
                <a:solidFill>
                  <a:prstClr val="black">
                    <a:tint val="75000"/>
                  </a:prstClr>
                </a:solidFill>
              </a:rPr>
              <a:pPr/>
              <a:t>2020-06-23</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82F8B253-CCB2-457B-B5EA-6258C3C3382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802098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3A0EE8B4-39E0-4533-A86E-AF3FAB62D6DC}" type="datetimeFigureOut">
              <a:rPr lang="ko-KR" altLang="en-US" smtClean="0">
                <a:solidFill>
                  <a:prstClr val="black">
                    <a:tint val="75000"/>
                  </a:prstClr>
                </a:solidFill>
              </a:rPr>
              <a:pPr/>
              <a:t>2020-06-23</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82F8B253-CCB2-457B-B5EA-6258C3C3382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8613693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3A0EE8B4-39E0-4533-A86E-AF3FAB62D6DC}" type="datetimeFigureOut">
              <a:rPr lang="ko-KR" altLang="en-US" smtClean="0">
                <a:solidFill>
                  <a:prstClr val="black">
                    <a:tint val="75000"/>
                  </a:prstClr>
                </a:solidFill>
              </a:rPr>
              <a:pPr/>
              <a:t>2020-06-23</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82F8B253-CCB2-457B-B5EA-6258C3C3382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53264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3A0EE8B4-39E0-4533-A86E-AF3FAB62D6DC}" type="datetimeFigureOut">
              <a:rPr lang="ko-KR" altLang="en-US" smtClean="0">
                <a:solidFill>
                  <a:prstClr val="black">
                    <a:tint val="75000"/>
                  </a:prstClr>
                </a:solidFill>
              </a:rPr>
              <a:pPr/>
              <a:t>2020-06-23</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82F8B253-CCB2-457B-B5EA-6258C3C3382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695228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3A0EE8B4-39E0-4533-A86E-AF3FAB62D6DC}" type="datetimeFigureOut">
              <a:rPr lang="ko-KR" altLang="en-US" smtClean="0">
                <a:solidFill>
                  <a:prstClr val="black">
                    <a:tint val="75000"/>
                  </a:prstClr>
                </a:solidFill>
              </a:rPr>
              <a:pPr/>
              <a:t>2020-06-23</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82F8B253-CCB2-457B-B5EA-6258C3C3382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448178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3A0EE8B4-39E0-4533-A86E-AF3FAB62D6DC}" type="datetimeFigureOut">
              <a:rPr lang="ko-KR" altLang="en-US" smtClean="0">
                <a:solidFill>
                  <a:prstClr val="black">
                    <a:tint val="75000"/>
                  </a:prstClr>
                </a:solidFill>
              </a:rPr>
              <a:pPr/>
              <a:t>2020-06-23</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82F8B253-CCB2-457B-B5EA-6258C3C3382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523333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3A0EE8B4-39E0-4533-A86E-AF3FAB62D6DC}" type="datetimeFigureOut">
              <a:rPr lang="ko-KR" altLang="en-US" smtClean="0">
                <a:solidFill>
                  <a:prstClr val="black">
                    <a:tint val="75000"/>
                  </a:prstClr>
                </a:solidFill>
              </a:rPr>
              <a:pPr/>
              <a:t>2020-06-23</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82F8B253-CCB2-457B-B5EA-6258C3C3382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85271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3A0EE8B4-39E0-4533-A86E-AF3FAB62D6DC}" type="datetimeFigureOut">
              <a:rPr lang="ko-KR" altLang="en-US" smtClean="0">
                <a:solidFill>
                  <a:prstClr val="black">
                    <a:tint val="75000"/>
                  </a:prstClr>
                </a:solidFill>
              </a:rPr>
              <a:pPr/>
              <a:t>2020-06-23</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82F8B253-CCB2-457B-B5EA-6258C3C3382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057814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4C48CEAF-F6D3-4BF5-ABD8-7C2EAAC9E989}" type="datetime1">
              <a:rPr lang="ko-KR" altLang="en-US" smtClean="0"/>
              <a:t>2020-06-23</a:t>
            </a:fld>
            <a:endParaRPr lang="ko-KR" altLang="en-US"/>
          </a:p>
        </p:txBody>
      </p:sp>
      <p:sp>
        <p:nvSpPr>
          <p:cNvPr id="5" name="바닥글 개체 틀 4"/>
          <p:cNvSpPr>
            <a:spLocks noGrp="1"/>
          </p:cNvSpPr>
          <p:nvPr>
            <p:ph type="ftr" sz="quarter" idx="11"/>
          </p:nvPr>
        </p:nvSpPr>
        <p:spPr/>
        <p:txBody>
          <a:bodyPr/>
          <a:lstStyle/>
          <a:p>
            <a:r>
              <a:rPr lang="en-US" altLang="ko-KR" smtClean="0"/>
              <a:t>1. </a:t>
            </a:r>
            <a:r>
              <a:rPr lang="ko-KR" altLang="en-US" smtClean="0"/>
              <a:t>국민건강보험의 목적과 평가의 역할</a:t>
            </a:r>
            <a:endParaRPr lang="ko-KR" altLang="en-US"/>
          </a:p>
        </p:txBody>
      </p:sp>
      <p:sp>
        <p:nvSpPr>
          <p:cNvPr id="6" name="슬라이드 번호 개체 틀 5"/>
          <p:cNvSpPr>
            <a:spLocks noGrp="1"/>
          </p:cNvSpPr>
          <p:nvPr>
            <p:ph type="sldNum" sz="quarter" idx="12"/>
          </p:nvPr>
        </p:nvSpPr>
        <p:spPr/>
        <p:txBody>
          <a:bodyPr/>
          <a:lstStyle/>
          <a:p>
            <a:fld id="{226A7A18-950E-430F-B78B-4CE5EA3222A8}" type="slidenum">
              <a:rPr lang="ko-KR" altLang="en-US" smtClean="0"/>
              <a:t>‹#›</a:t>
            </a:fld>
            <a:endParaRPr lang="ko-KR" altLang="en-US"/>
          </a:p>
        </p:txBody>
      </p:sp>
    </p:spTree>
    <p:extLst>
      <p:ext uri="{BB962C8B-B14F-4D97-AF65-F5344CB8AC3E}">
        <p14:creationId xmlns:p14="http://schemas.microsoft.com/office/powerpoint/2010/main" val="7164850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3A0EE8B4-39E0-4533-A86E-AF3FAB62D6DC}" type="datetimeFigureOut">
              <a:rPr lang="ko-KR" altLang="en-US" smtClean="0">
                <a:solidFill>
                  <a:prstClr val="black">
                    <a:tint val="75000"/>
                  </a:prstClr>
                </a:solidFill>
              </a:rPr>
              <a:pPr/>
              <a:t>2020-06-23</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82F8B253-CCB2-457B-B5EA-6258C3C3382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108761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3A0EE8B4-39E0-4533-A86E-AF3FAB62D6DC}" type="datetimeFigureOut">
              <a:rPr lang="ko-KR" altLang="en-US" smtClean="0">
                <a:solidFill>
                  <a:prstClr val="black">
                    <a:tint val="75000"/>
                  </a:prstClr>
                </a:solidFill>
              </a:rPr>
              <a:pPr/>
              <a:t>2020-06-23</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82F8B253-CCB2-457B-B5EA-6258C3C3382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322545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3A0EE8B4-39E0-4533-A86E-AF3FAB62D6DC}" type="datetimeFigureOut">
              <a:rPr lang="ko-KR" altLang="en-US" smtClean="0">
                <a:solidFill>
                  <a:prstClr val="black">
                    <a:tint val="75000"/>
                  </a:prstClr>
                </a:solidFill>
              </a:rPr>
              <a:pPr/>
              <a:t>2020-06-23</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82F8B253-CCB2-457B-B5EA-6258C3C3382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802039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25460D56-84BE-4CF0-9CD6-8ADC0012AA1A}" type="datetime1">
              <a:rPr lang="ko-KR" altLang="en-US" smtClean="0"/>
              <a:t>2020-06-23</a:t>
            </a:fld>
            <a:endParaRPr lang="ko-KR" altLang="en-US"/>
          </a:p>
        </p:txBody>
      </p:sp>
      <p:sp>
        <p:nvSpPr>
          <p:cNvPr id="5" name="바닥글 개체 틀 4"/>
          <p:cNvSpPr>
            <a:spLocks noGrp="1"/>
          </p:cNvSpPr>
          <p:nvPr>
            <p:ph type="ftr" sz="quarter" idx="11"/>
          </p:nvPr>
        </p:nvSpPr>
        <p:spPr/>
        <p:txBody>
          <a:bodyPr/>
          <a:lstStyle/>
          <a:p>
            <a:r>
              <a:rPr lang="en-US" altLang="ko-KR" smtClean="0"/>
              <a:t>1. </a:t>
            </a:r>
            <a:r>
              <a:rPr lang="ko-KR" altLang="en-US" smtClean="0"/>
              <a:t>국민건강보험의 목적과 평가의 역할</a:t>
            </a:r>
            <a:endParaRPr lang="ko-KR" altLang="en-US"/>
          </a:p>
        </p:txBody>
      </p:sp>
      <p:sp>
        <p:nvSpPr>
          <p:cNvPr id="6" name="슬라이드 번호 개체 틀 5"/>
          <p:cNvSpPr>
            <a:spLocks noGrp="1"/>
          </p:cNvSpPr>
          <p:nvPr>
            <p:ph type="sldNum" sz="quarter" idx="12"/>
          </p:nvPr>
        </p:nvSpPr>
        <p:spPr/>
        <p:txBody>
          <a:bodyPr/>
          <a:lstStyle/>
          <a:p>
            <a:fld id="{226A7A18-950E-430F-B78B-4CE5EA3222A8}" type="slidenum">
              <a:rPr lang="ko-KR" altLang="en-US" smtClean="0"/>
              <a:t>‹#›</a:t>
            </a:fld>
            <a:endParaRPr lang="ko-KR" altLang="en-US"/>
          </a:p>
        </p:txBody>
      </p:sp>
    </p:spTree>
    <p:extLst>
      <p:ext uri="{BB962C8B-B14F-4D97-AF65-F5344CB8AC3E}">
        <p14:creationId xmlns:p14="http://schemas.microsoft.com/office/powerpoint/2010/main" val="1642280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B768EDE2-19E9-4826-9A10-F43A54A197AD}" type="datetime1">
              <a:rPr lang="ko-KR" altLang="en-US" smtClean="0"/>
              <a:t>2020-06-23</a:t>
            </a:fld>
            <a:endParaRPr lang="ko-KR" altLang="en-US"/>
          </a:p>
        </p:txBody>
      </p:sp>
      <p:sp>
        <p:nvSpPr>
          <p:cNvPr id="6" name="바닥글 개체 틀 5"/>
          <p:cNvSpPr>
            <a:spLocks noGrp="1"/>
          </p:cNvSpPr>
          <p:nvPr>
            <p:ph type="ftr" sz="quarter" idx="11"/>
          </p:nvPr>
        </p:nvSpPr>
        <p:spPr/>
        <p:txBody>
          <a:bodyPr/>
          <a:lstStyle/>
          <a:p>
            <a:r>
              <a:rPr lang="en-US" altLang="ko-KR" smtClean="0"/>
              <a:t>1. </a:t>
            </a:r>
            <a:r>
              <a:rPr lang="ko-KR" altLang="en-US" smtClean="0"/>
              <a:t>국민건강보험의 목적과 평가의 역할</a:t>
            </a:r>
            <a:endParaRPr lang="ko-KR" altLang="en-US"/>
          </a:p>
        </p:txBody>
      </p:sp>
      <p:sp>
        <p:nvSpPr>
          <p:cNvPr id="7" name="슬라이드 번호 개체 틀 6"/>
          <p:cNvSpPr>
            <a:spLocks noGrp="1"/>
          </p:cNvSpPr>
          <p:nvPr>
            <p:ph type="sldNum" sz="quarter" idx="12"/>
          </p:nvPr>
        </p:nvSpPr>
        <p:spPr/>
        <p:txBody>
          <a:bodyPr/>
          <a:lstStyle/>
          <a:p>
            <a:fld id="{226A7A18-950E-430F-B78B-4CE5EA3222A8}" type="slidenum">
              <a:rPr lang="ko-KR" altLang="en-US" smtClean="0"/>
              <a:t>‹#›</a:t>
            </a:fld>
            <a:endParaRPr lang="ko-KR" altLang="en-US"/>
          </a:p>
        </p:txBody>
      </p:sp>
    </p:spTree>
    <p:extLst>
      <p:ext uri="{BB962C8B-B14F-4D97-AF65-F5344CB8AC3E}">
        <p14:creationId xmlns:p14="http://schemas.microsoft.com/office/powerpoint/2010/main" val="1423151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DE6E46A0-C951-452D-9B68-E904AC7A328E}" type="datetime1">
              <a:rPr lang="ko-KR" altLang="en-US" smtClean="0"/>
              <a:t>2020-06-23</a:t>
            </a:fld>
            <a:endParaRPr lang="ko-KR" altLang="en-US"/>
          </a:p>
        </p:txBody>
      </p:sp>
      <p:sp>
        <p:nvSpPr>
          <p:cNvPr id="8" name="바닥글 개체 틀 7"/>
          <p:cNvSpPr>
            <a:spLocks noGrp="1"/>
          </p:cNvSpPr>
          <p:nvPr>
            <p:ph type="ftr" sz="quarter" idx="11"/>
          </p:nvPr>
        </p:nvSpPr>
        <p:spPr/>
        <p:txBody>
          <a:bodyPr/>
          <a:lstStyle/>
          <a:p>
            <a:r>
              <a:rPr lang="en-US" altLang="ko-KR" smtClean="0"/>
              <a:t>1. </a:t>
            </a:r>
            <a:r>
              <a:rPr lang="ko-KR" altLang="en-US" smtClean="0"/>
              <a:t>국민건강보험의 목적과 평가의 역할</a:t>
            </a:r>
            <a:endParaRPr lang="ko-KR" altLang="en-US"/>
          </a:p>
        </p:txBody>
      </p:sp>
      <p:sp>
        <p:nvSpPr>
          <p:cNvPr id="9" name="슬라이드 번호 개체 틀 8"/>
          <p:cNvSpPr>
            <a:spLocks noGrp="1"/>
          </p:cNvSpPr>
          <p:nvPr>
            <p:ph type="sldNum" sz="quarter" idx="12"/>
          </p:nvPr>
        </p:nvSpPr>
        <p:spPr/>
        <p:txBody>
          <a:bodyPr/>
          <a:lstStyle/>
          <a:p>
            <a:fld id="{226A7A18-950E-430F-B78B-4CE5EA3222A8}" type="slidenum">
              <a:rPr lang="ko-KR" altLang="en-US" smtClean="0"/>
              <a:t>‹#›</a:t>
            </a:fld>
            <a:endParaRPr lang="ko-KR" altLang="en-US"/>
          </a:p>
        </p:txBody>
      </p:sp>
    </p:spTree>
    <p:extLst>
      <p:ext uri="{BB962C8B-B14F-4D97-AF65-F5344CB8AC3E}">
        <p14:creationId xmlns:p14="http://schemas.microsoft.com/office/powerpoint/2010/main" val="422941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418BB1B8-F957-45BA-8456-8E518D742352}" type="datetime1">
              <a:rPr lang="ko-KR" altLang="en-US" smtClean="0"/>
              <a:t>2020-06-23</a:t>
            </a:fld>
            <a:endParaRPr lang="ko-KR" altLang="en-US"/>
          </a:p>
        </p:txBody>
      </p:sp>
      <p:sp>
        <p:nvSpPr>
          <p:cNvPr id="4" name="바닥글 개체 틀 3"/>
          <p:cNvSpPr>
            <a:spLocks noGrp="1"/>
          </p:cNvSpPr>
          <p:nvPr>
            <p:ph type="ftr" sz="quarter" idx="11"/>
          </p:nvPr>
        </p:nvSpPr>
        <p:spPr/>
        <p:txBody>
          <a:bodyPr/>
          <a:lstStyle/>
          <a:p>
            <a:r>
              <a:rPr lang="en-US" altLang="ko-KR" smtClean="0"/>
              <a:t>1. </a:t>
            </a:r>
            <a:r>
              <a:rPr lang="ko-KR" altLang="en-US" smtClean="0"/>
              <a:t>국민건강보험의 목적과 평가의 역할</a:t>
            </a:r>
            <a:endParaRPr lang="ko-KR" altLang="en-US"/>
          </a:p>
        </p:txBody>
      </p:sp>
      <p:sp>
        <p:nvSpPr>
          <p:cNvPr id="5" name="슬라이드 번호 개체 틀 4"/>
          <p:cNvSpPr>
            <a:spLocks noGrp="1"/>
          </p:cNvSpPr>
          <p:nvPr>
            <p:ph type="sldNum" sz="quarter" idx="12"/>
          </p:nvPr>
        </p:nvSpPr>
        <p:spPr/>
        <p:txBody>
          <a:bodyPr/>
          <a:lstStyle/>
          <a:p>
            <a:fld id="{226A7A18-950E-430F-B78B-4CE5EA3222A8}" type="slidenum">
              <a:rPr lang="ko-KR" altLang="en-US" smtClean="0"/>
              <a:t>‹#›</a:t>
            </a:fld>
            <a:endParaRPr lang="ko-KR" altLang="en-US"/>
          </a:p>
        </p:txBody>
      </p:sp>
    </p:spTree>
    <p:extLst>
      <p:ext uri="{BB962C8B-B14F-4D97-AF65-F5344CB8AC3E}">
        <p14:creationId xmlns:p14="http://schemas.microsoft.com/office/powerpoint/2010/main" val="1634838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DEC36224-6AFD-4261-A6CD-D226E86C802B}" type="datetime1">
              <a:rPr lang="ko-KR" altLang="en-US" smtClean="0"/>
              <a:t>2020-06-23</a:t>
            </a:fld>
            <a:endParaRPr lang="ko-KR" altLang="en-US"/>
          </a:p>
        </p:txBody>
      </p:sp>
      <p:sp>
        <p:nvSpPr>
          <p:cNvPr id="3" name="바닥글 개체 틀 2"/>
          <p:cNvSpPr>
            <a:spLocks noGrp="1"/>
          </p:cNvSpPr>
          <p:nvPr>
            <p:ph type="ftr" sz="quarter" idx="11"/>
          </p:nvPr>
        </p:nvSpPr>
        <p:spPr/>
        <p:txBody>
          <a:bodyPr/>
          <a:lstStyle/>
          <a:p>
            <a:r>
              <a:rPr lang="en-US" altLang="ko-KR" smtClean="0"/>
              <a:t>1. </a:t>
            </a:r>
            <a:r>
              <a:rPr lang="ko-KR" altLang="en-US" smtClean="0"/>
              <a:t>국민건강보험의 목적과 평가의 역할</a:t>
            </a:r>
            <a:endParaRPr lang="ko-KR" altLang="en-US"/>
          </a:p>
        </p:txBody>
      </p:sp>
      <p:sp>
        <p:nvSpPr>
          <p:cNvPr id="4" name="슬라이드 번호 개체 틀 3"/>
          <p:cNvSpPr>
            <a:spLocks noGrp="1"/>
          </p:cNvSpPr>
          <p:nvPr>
            <p:ph type="sldNum" sz="quarter" idx="12"/>
          </p:nvPr>
        </p:nvSpPr>
        <p:spPr/>
        <p:txBody>
          <a:bodyPr/>
          <a:lstStyle/>
          <a:p>
            <a:fld id="{226A7A18-950E-430F-B78B-4CE5EA3222A8}" type="slidenum">
              <a:rPr lang="ko-KR" altLang="en-US" smtClean="0"/>
              <a:t>‹#›</a:t>
            </a:fld>
            <a:endParaRPr lang="ko-KR" altLang="en-US"/>
          </a:p>
        </p:txBody>
      </p:sp>
    </p:spTree>
    <p:extLst>
      <p:ext uri="{BB962C8B-B14F-4D97-AF65-F5344CB8AC3E}">
        <p14:creationId xmlns:p14="http://schemas.microsoft.com/office/powerpoint/2010/main" val="967818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CD01E0D3-B8D0-4F42-AF10-D616C4C28A5C}" type="datetime1">
              <a:rPr lang="ko-KR" altLang="en-US" smtClean="0"/>
              <a:t>2020-06-23</a:t>
            </a:fld>
            <a:endParaRPr lang="ko-KR" altLang="en-US"/>
          </a:p>
        </p:txBody>
      </p:sp>
      <p:sp>
        <p:nvSpPr>
          <p:cNvPr id="6" name="바닥글 개체 틀 5"/>
          <p:cNvSpPr>
            <a:spLocks noGrp="1"/>
          </p:cNvSpPr>
          <p:nvPr>
            <p:ph type="ftr" sz="quarter" idx="11"/>
          </p:nvPr>
        </p:nvSpPr>
        <p:spPr/>
        <p:txBody>
          <a:bodyPr/>
          <a:lstStyle/>
          <a:p>
            <a:r>
              <a:rPr lang="en-US" altLang="ko-KR" smtClean="0"/>
              <a:t>1. </a:t>
            </a:r>
            <a:r>
              <a:rPr lang="ko-KR" altLang="en-US" smtClean="0"/>
              <a:t>국민건강보험의 목적과 평가의 역할</a:t>
            </a:r>
            <a:endParaRPr lang="ko-KR" altLang="en-US"/>
          </a:p>
        </p:txBody>
      </p:sp>
      <p:sp>
        <p:nvSpPr>
          <p:cNvPr id="7" name="슬라이드 번호 개체 틀 6"/>
          <p:cNvSpPr>
            <a:spLocks noGrp="1"/>
          </p:cNvSpPr>
          <p:nvPr>
            <p:ph type="sldNum" sz="quarter" idx="12"/>
          </p:nvPr>
        </p:nvSpPr>
        <p:spPr/>
        <p:txBody>
          <a:bodyPr/>
          <a:lstStyle/>
          <a:p>
            <a:fld id="{226A7A18-950E-430F-B78B-4CE5EA3222A8}" type="slidenum">
              <a:rPr lang="ko-KR" altLang="en-US" smtClean="0"/>
              <a:t>‹#›</a:t>
            </a:fld>
            <a:endParaRPr lang="ko-KR" altLang="en-US"/>
          </a:p>
        </p:txBody>
      </p:sp>
    </p:spTree>
    <p:extLst>
      <p:ext uri="{BB962C8B-B14F-4D97-AF65-F5344CB8AC3E}">
        <p14:creationId xmlns:p14="http://schemas.microsoft.com/office/powerpoint/2010/main" val="309534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564B816A-7257-46A2-8A63-AB70AD1ED808}" type="datetime1">
              <a:rPr lang="ko-KR" altLang="en-US" smtClean="0"/>
              <a:t>2020-06-23</a:t>
            </a:fld>
            <a:endParaRPr lang="ko-KR" altLang="en-US"/>
          </a:p>
        </p:txBody>
      </p:sp>
      <p:sp>
        <p:nvSpPr>
          <p:cNvPr id="6" name="바닥글 개체 틀 5"/>
          <p:cNvSpPr>
            <a:spLocks noGrp="1"/>
          </p:cNvSpPr>
          <p:nvPr>
            <p:ph type="ftr" sz="quarter" idx="11"/>
          </p:nvPr>
        </p:nvSpPr>
        <p:spPr/>
        <p:txBody>
          <a:bodyPr/>
          <a:lstStyle/>
          <a:p>
            <a:r>
              <a:rPr lang="en-US" altLang="ko-KR" smtClean="0"/>
              <a:t>1. </a:t>
            </a:r>
            <a:r>
              <a:rPr lang="ko-KR" altLang="en-US" smtClean="0"/>
              <a:t>국민건강보험의 목적과 평가의 역할</a:t>
            </a:r>
            <a:endParaRPr lang="ko-KR" altLang="en-US"/>
          </a:p>
        </p:txBody>
      </p:sp>
      <p:sp>
        <p:nvSpPr>
          <p:cNvPr id="7" name="슬라이드 번호 개체 틀 6"/>
          <p:cNvSpPr>
            <a:spLocks noGrp="1"/>
          </p:cNvSpPr>
          <p:nvPr>
            <p:ph type="sldNum" sz="quarter" idx="12"/>
          </p:nvPr>
        </p:nvSpPr>
        <p:spPr/>
        <p:txBody>
          <a:bodyPr/>
          <a:lstStyle/>
          <a:p>
            <a:fld id="{226A7A18-950E-430F-B78B-4CE5EA3222A8}" type="slidenum">
              <a:rPr lang="ko-KR" altLang="en-US" smtClean="0"/>
              <a:t>‹#›</a:t>
            </a:fld>
            <a:endParaRPr lang="ko-KR" altLang="en-US"/>
          </a:p>
        </p:txBody>
      </p:sp>
    </p:spTree>
    <p:extLst>
      <p:ext uri="{BB962C8B-B14F-4D97-AF65-F5344CB8AC3E}">
        <p14:creationId xmlns:p14="http://schemas.microsoft.com/office/powerpoint/2010/main" val="349929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F5FCF1-C6E2-453F-864A-FB35F034044D}" type="datetime1">
              <a:rPr lang="ko-KR" altLang="en-US" smtClean="0"/>
              <a:t>2020-06-23</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ko-KR" smtClean="0"/>
              <a:t>1. </a:t>
            </a:r>
            <a:r>
              <a:rPr lang="ko-KR" altLang="en-US" smtClean="0"/>
              <a:t>국민건강보험의 목적과 평가의 역할</a:t>
            </a:r>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6A7A18-950E-430F-B78B-4CE5EA3222A8}" type="slidenum">
              <a:rPr lang="ko-KR" altLang="en-US" smtClean="0"/>
              <a:t>‹#›</a:t>
            </a:fld>
            <a:endParaRPr lang="ko-KR" altLang="en-US"/>
          </a:p>
        </p:txBody>
      </p:sp>
    </p:spTree>
    <p:extLst>
      <p:ext uri="{BB962C8B-B14F-4D97-AF65-F5344CB8AC3E}">
        <p14:creationId xmlns:p14="http://schemas.microsoft.com/office/powerpoint/2010/main" val="2790039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0EE8B4-39E0-4533-A86E-AF3FAB62D6DC}" type="datetimeFigureOut">
              <a:rPr lang="ko-KR" altLang="en-US" smtClean="0">
                <a:solidFill>
                  <a:prstClr val="black">
                    <a:tint val="75000"/>
                  </a:prstClr>
                </a:solidFill>
              </a:rPr>
              <a:pPr/>
              <a:t>2020-06-23</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solidFill>
                <a:prstClr val="black">
                  <a:tint val="75000"/>
                </a:prstClr>
              </a:solidFill>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F8B253-CCB2-457B-B5EA-6258C3C33822}"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7958749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jpeg"/><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png"/><Relationship Id="rId7"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gif"/><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30.jpeg"/><Relationship Id="rId5" Type="http://schemas.openxmlformats.org/officeDocument/2006/relationships/diagramLayout" Target="../diagrams/layout1.xml"/><Relationship Id="rId10" Type="http://schemas.openxmlformats.org/officeDocument/2006/relationships/image" Target="../media/image29.png"/><Relationship Id="rId4" Type="http://schemas.openxmlformats.org/officeDocument/2006/relationships/diagramData" Target="../diagrams/data1.xml"/><Relationship Id="rId9"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1.png"/><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1.png"/><Relationship Id="rId7" Type="http://schemas.openxmlformats.org/officeDocument/2006/relationships/image" Target="../media/image51.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jpeg"/><Relationship Id="rId4" Type="http://schemas.openxmlformats.org/officeDocument/2006/relationships/image" Target="../media/image48.png"/><Relationship Id="rId9" Type="http://schemas.openxmlformats.org/officeDocument/2006/relationships/image" Target="../media/image53.png"/></Relationships>
</file>

<file path=ppt/slides/_rels/slide32.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1.png"/><Relationship Id="rId7" Type="http://schemas.openxmlformats.org/officeDocument/2006/relationships/image" Target="../media/image58.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e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3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png"/><Relationship Id="rId7"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0.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0.gif"/></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jpe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jpeg"/></Relationships>
</file>

<file path=ppt/slides/_rels/slide4.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1.png"/><Relationship Id="rId7"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hyperlink" Target="https://healthpayerintelligence.com/news/top-5-largest-health-insurance-payers-in-the-united-states" TargetMode="External"/><Relationship Id="rId10" Type="http://schemas.openxmlformats.org/officeDocument/2006/relationships/image" Target="../media/image4.png"/><Relationship Id="rId4" Type="http://schemas.openxmlformats.org/officeDocument/2006/relationships/hyperlink" Target="mailto:jmigneault@xtelligentmedia.com" TargetMode="External"/><Relationship Id="rId9"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chart" Target="../charts/char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chart" Target="../charts/chart7.xml"/><Relationship Id="rId4" Type="http://schemas.openxmlformats.org/officeDocument/2006/relationships/chart" Target="../charts/chart6.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1936162"/>
          </a:xfrm>
        </p:spPr>
        <p:txBody>
          <a:bodyPr>
            <a:noAutofit/>
          </a:bodyPr>
          <a:lstStyle/>
          <a:p>
            <a:r>
              <a:rPr lang="ko-KR" altLang="en-US" sz="5400" smtClean="0"/>
              <a:t>만성질환 관련 전문가 교육</a:t>
            </a:r>
            <a:r>
              <a:rPr lang="en-US" altLang="ko-KR" sz="5400" smtClean="0"/>
              <a:t/>
            </a:r>
            <a:br>
              <a:rPr lang="en-US" altLang="ko-KR" sz="5400" smtClean="0"/>
            </a:br>
            <a:r>
              <a:rPr lang="en-US" altLang="ko-KR" sz="5400" smtClean="0"/>
              <a:t/>
            </a:r>
            <a:br>
              <a:rPr lang="en-US" altLang="ko-KR" sz="5400" smtClean="0"/>
            </a:br>
            <a:r>
              <a:rPr lang="ko-KR" altLang="en-US" sz="2800" smtClean="0"/>
              <a:t>평가위원 전기홍</a:t>
            </a:r>
            <a:endParaRPr lang="ko-KR" altLang="en-US" sz="2800"/>
          </a:p>
        </p:txBody>
      </p:sp>
      <p:sp>
        <p:nvSpPr>
          <p:cNvPr id="3" name="부제목 2"/>
          <p:cNvSpPr>
            <a:spLocks noGrp="1"/>
          </p:cNvSpPr>
          <p:nvPr>
            <p:ph type="subTitle" idx="1"/>
          </p:nvPr>
        </p:nvSpPr>
        <p:spPr>
          <a:xfrm>
            <a:off x="953766" y="3757772"/>
            <a:ext cx="10535478" cy="1910652"/>
          </a:xfrm>
        </p:spPr>
        <p:txBody>
          <a:bodyPr/>
          <a:lstStyle/>
          <a:p>
            <a:pPr marL="457200" indent="-457200" algn="l">
              <a:buAutoNum type="arabicPeriod"/>
            </a:pPr>
            <a:r>
              <a:rPr lang="ko-KR" altLang="en-US" smtClean="0"/>
              <a:t>만성질환관리 접근모형                                                 </a:t>
            </a:r>
            <a:r>
              <a:rPr lang="en-US" altLang="ko-KR" smtClean="0"/>
              <a:t>2020.6.24.</a:t>
            </a:r>
          </a:p>
          <a:p>
            <a:pPr marL="457200" indent="-457200" algn="l">
              <a:buAutoNum type="arabicPeriod"/>
            </a:pPr>
            <a:r>
              <a:rPr lang="ko-KR" altLang="en-US" smtClean="0"/>
              <a:t>미래 보건의료전달체계 방향과 미국 보건의료체계의 역사     </a:t>
            </a:r>
            <a:r>
              <a:rPr lang="en-US" altLang="ko-KR" smtClean="0"/>
              <a:t>2020.7.8.</a:t>
            </a:r>
          </a:p>
          <a:p>
            <a:pPr marL="457200" indent="-457200" algn="l">
              <a:buAutoNum type="arabicPeriod"/>
            </a:pPr>
            <a:r>
              <a:rPr lang="ko-KR" altLang="en-US" smtClean="0">
                <a:solidFill>
                  <a:schemeClr val="accent2">
                    <a:lumMod val="75000"/>
                  </a:schemeClr>
                </a:solidFill>
              </a:rPr>
              <a:t>미국 보건의료체계와 </a:t>
            </a:r>
            <a:r>
              <a:rPr lang="en-US" altLang="ko-KR" smtClean="0">
                <a:solidFill>
                  <a:schemeClr val="accent2">
                    <a:lumMod val="75000"/>
                  </a:schemeClr>
                </a:solidFill>
              </a:rPr>
              <a:t>ACO                                             </a:t>
            </a:r>
            <a:r>
              <a:rPr lang="en-US" altLang="ko-KR" smtClean="0"/>
              <a:t>2020.7.15.</a:t>
            </a:r>
          </a:p>
          <a:p>
            <a:pPr marL="457200" indent="-457200" algn="l">
              <a:buAutoNum type="arabicPeriod"/>
            </a:pPr>
            <a:r>
              <a:rPr lang="ko-KR" altLang="en-US" smtClean="0"/>
              <a:t>만성질환관리와 새로운 보건의료전달체계                          </a:t>
            </a:r>
            <a:r>
              <a:rPr lang="en-US" altLang="ko-KR" smtClean="0"/>
              <a:t>2020.7.22.</a:t>
            </a:r>
            <a:endParaRPr lang="ko-KR" altLang="en-US"/>
          </a:p>
        </p:txBody>
      </p:sp>
    </p:spTree>
    <p:extLst>
      <p:ext uri="{BB962C8B-B14F-4D97-AF65-F5344CB8AC3E}">
        <p14:creationId xmlns:p14="http://schemas.microsoft.com/office/powerpoint/2010/main" val="2238149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876314" y="36951"/>
            <a:ext cx="10743857" cy="810468"/>
          </a:xfrm>
        </p:spPr>
        <p:txBody>
          <a:bodyPr>
            <a:noAutofit/>
          </a:bodyPr>
          <a:lstStyle/>
          <a:p>
            <a:pPr algn="ctr"/>
            <a:r>
              <a:rPr lang="ko-KR" altLang="en-US" sz="3200" b="1" smtClean="0"/>
              <a:t>오늘날 보건의료비 증가의 동인들</a:t>
            </a:r>
            <a:r>
              <a:rPr lang="en-US" altLang="ko-KR" sz="2800" b="1" smtClean="0"/>
              <a:t/>
            </a:r>
            <a:br>
              <a:rPr lang="en-US" altLang="ko-KR" sz="2800" b="1" smtClean="0"/>
            </a:br>
            <a:r>
              <a:rPr lang="en-US" altLang="ko-KR" sz="1600"/>
              <a:t> </a:t>
            </a:r>
            <a:r>
              <a:rPr lang="en-US" altLang="ko-KR" sz="1600" smtClean="0"/>
              <a:t> </a:t>
            </a:r>
            <a:r>
              <a:rPr lang="en-US" altLang="ko-KR" sz="1400" smtClean="0"/>
              <a:t>(</a:t>
            </a:r>
            <a:r>
              <a:rPr lang="en-US" altLang="ko-KR" sz="1400"/>
              <a:t>A Report by the State Health Care Cost Containment Commission, </a:t>
            </a:r>
            <a:r>
              <a:rPr lang="en-US" altLang="ko-KR" sz="1400" i="1"/>
              <a:t>The Miller Canter – University of Virginia</a:t>
            </a:r>
            <a:r>
              <a:rPr lang="en-US" altLang="ko-KR" sz="1400"/>
              <a:t>, “Cracking the Code on Health Care Costs,” January 2014. </a:t>
            </a:r>
            <a:r>
              <a:rPr lang="en-US" altLang="ko-KR" sz="1400" smtClean="0"/>
              <a:t>)</a:t>
            </a:r>
            <a:r>
              <a:rPr lang="ko-KR" altLang="en-US" sz="1400" smtClean="0">
                <a:latin typeface="HY헤드라인M" pitchFamily="18" charset="-127"/>
                <a:ea typeface="HY헤드라인M" pitchFamily="18" charset="-127"/>
              </a:rPr>
              <a:t> </a:t>
            </a:r>
            <a:endParaRPr lang="ko-KR" altLang="en-US" sz="1600" b="1" dirty="0"/>
          </a:p>
        </p:txBody>
      </p:sp>
      <p:pic>
        <p:nvPicPr>
          <p:cNvPr id="18" name="Picture 44" descr="na_c22"/>
          <p:cNvPicPr>
            <a:picLocks noChangeAspect="1" noChangeArrowheads="1"/>
          </p:cNvPicPr>
          <p:nvPr/>
        </p:nvPicPr>
        <p:blipFill>
          <a:blip r:embed="rId3" cstate="print"/>
          <a:srcRect/>
          <a:stretch>
            <a:fillRect/>
          </a:stretch>
        </p:blipFill>
        <p:spPr bwMode="auto">
          <a:xfrm>
            <a:off x="876314" y="863708"/>
            <a:ext cx="163255" cy="176882"/>
          </a:xfrm>
          <a:prstGeom prst="rect">
            <a:avLst/>
          </a:prstGeom>
          <a:noFill/>
          <a:ln w="9525">
            <a:noFill/>
            <a:miter lim="800000"/>
            <a:headEnd/>
            <a:tailEnd/>
          </a:ln>
        </p:spPr>
      </p:pic>
      <p:sp>
        <p:nvSpPr>
          <p:cNvPr id="38" name="직사각형 37"/>
          <p:cNvSpPr/>
          <p:nvPr/>
        </p:nvSpPr>
        <p:spPr>
          <a:xfrm>
            <a:off x="1177407" y="813526"/>
            <a:ext cx="10795518" cy="2177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smtClean="0">
                <a:solidFill>
                  <a:schemeClr val="tx1"/>
                </a:solidFill>
                <a:latin typeface="HY헤드라인M" panose="02030600000101010101" pitchFamily="18" charset="-127"/>
                <a:ea typeface="HY헤드라인M" panose="02030600000101010101" pitchFamily="18" charset="-127"/>
              </a:rPr>
              <a:t>오늘날 보건의료비 증가의 주요 동인들</a:t>
            </a:r>
            <a:r>
              <a:rPr lang="en-US" altLang="ko-KR" sz="1600" smtClean="0">
                <a:solidFill>
                  <a:schemeClr val="tx1"/>
                </a:solidFill>
                <a:latin typeface="HY헤드라인M" panose="02030600000101010101" pitchFamily="18" charset="-127"/>
                <a:ea typeface="HY헤드라인M" panose="02030600000101010101" pitchFamily="18" charset="-127"/>
              </a:rPr>
              <a:t> </a:t>
            </a:r>
          </a:p>
          <a:p>
            <a:pPr marL="285750"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고가 서비스</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예</a:t>
            </a:r>
            <a:r>
              <a:rPr lang="en-US" altLang="ko-KR" sz="1600" smtClean="0">
                <a:solidFill>
                  <a:schemeClr val="tx1"/>
                </a:solidFill>
                <a:latin typeface="HY헤드라인M" panose="02030600000101010101" pitchFamily="18" charset="-127"/>
                <a:ea typeface="HY헤드라인M" panose="02030600000101010101" pitchFamily="18" charset="-127"/>
              </a:rPr>
              <a:t>, MRI) </a:t>
            </a:r>
            <a:r>
              <a:rPr lang="ko-KR" altLang="en-US" sz="1600" smtClean="0">
                <a:solidFill>
                  <a:schemeClr val="tx1"/>
                </a:solidFill>
                <a:latin typeface="HY헤드라인M" panose="02030600000101010101" pitchFamily="18" charset="-127"/>
                <a:ea typeface="HY헤드라인M" panose="02030600000101010101" pitchFamily="18" charset="-127"/>
              </a:rPr>
              <a:t>이용이 크게 증가</a:t>
            </a:r>
            <a:endParaRPr lang="en-US" altLang="ko-KR" sz="1600" smtClean="0">
              <a:solidFill>
                <a:schemeClr val="tx1"/>
              </a:solidFill>
              <a:latin typeface="HY헤드라인M" panose="02030600000101010101" pitchFamily="18" charset="-127"/>
              <a:ea typeface="HY헤드라인M" panose="02030600000101010101" pitchFamily="18" charset="-127"/>
            </a:endParaRPr>
          </a:p>
          <a:p>
            <a:pPr marL="285750"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합병을 통해 공급자 시장 장악력 커짐</a:t>
            </a:r>
            <a:endParaRPr lang="en-US" altLang="ko-KR" sz="1600" smtClean="0">
              <a:solidFill>
                <a:schemeClr val="tx1"/>
              </a:solidFill>
              <a:latin typeface="HY헤드라인M" panose="02030600000101010101" pitchFamily="18" charset="-127"/>
              <a:ea typeface="HY헤드라인M" panose="02030600000101010101" pitchFamily="18" charset="-127"/>
            </a:endParaRPr>
          </a:p>
          <a:p>
            <a:pPr marL="285750"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처방약</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특히</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 전문과목</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비용 증가</a:t>
            </a:r>
            <a:endParaRPr lang="en-US" altLang="ko-KR" sz="1600" smtClean="0">
              <a:solidFill>
                <a:schemeClr val="tx1"/>
              </a:solidFill>
              <a:latin typeface="HY헤드라인M" panose="02030600000101010101" pitchFamily="18" charset="-127"/>
              <a:ea typeface="HY헤드라인M" panose="02030600000101010101" pitchFamily="18" charset="-127"/>
            </a:endParaRPr>
          </a:p>
          <a:p>
            <a:pPr marL="285750"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과다치료</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특히</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생의 말기</a:t>
            </a:r>
            <a:r>
              <a:rPr lang="en-US" altLang="ko-KR" sz="1600" smtClean="0">
                <a:solidFill>
                  <a:schemeClr val="tx1"/>
                </a:solidFill>
                <a:latin typeface="HY헤드라인M" panose="02030600000101010101" pitchFamily="18" charset="-127"/>
                <a:ea typeface="HY헤드라인M" panose="02030600000101010101" pitchFamily="18" charset="-127"/>
              </a:rPr>
              <a:t>)</a:t>
            </a:r>
          </a:p>
          <a:p>
            <a:pPr marL="285750"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고위험 만성질환 이환을 초래하는 나쁜 건강행태</a:t>
            </a:r>
            <a:endParaRPr lang="en-US" altLang="ko-KR" sz="1600" smtClean="0">
              <a:solidFill>
                <a:schemeClr val="tx1"/>
              </a:solidFill>
              <a:latin typeface="HY헤드라인M" panose="02030600000101010101" pitchFamily="18" charset="-127"/>
              <a:ea typeface="HY헤드라인M" panose="02030600000101010101" pitchFamily="18" charset="-127"/>
            </a:endParaRPr>
          </a:p>
          <a:p>
            <a:pPr marL="285750"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소송을 피하려는 방어진료의 공급자 진료행태</a:t>
            </a:r>
            <a:endParaRPr lang="en-US" altLang="ko-KR" sz="1600" smtClean="0">
              <a:solidFill>
                <a:schemeClr val="tx1"/>
              </a:solidFill>
              <a:latin typeface="HY헤드라인M" panose="02030600000101010101" pitchFamily="18" charset="-127"/>
              <a:ea typeface="HY헤드라인M" panose="02030600000101010101" pitchFamily="18" charset="-127"/>
            </a:endParaRPr>
          </a:p>
          <a:p>
            <a:pPr marL="285750"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분절된</a:t>
            </a:r>
            <a:r>
              <a:rPr lang="en-US" altLang="ko-KR" sz="1600" smtClean="0">
                <a:solidFill>
                  <a:schemeClr val="tx1"/>
                </a:solidFill>
                <a:latin typeface="HY헤드라인M" panose="02030600000101010101" pitchFamily="18" charset="-127"/>
                <a:ea typeface="HY헤드라인M" panose="02030600000101010101" pitchFamily="18" charset="-127"/>
              </a:rPr>
              <a:t>(fragmented), </a:t>
            </a:r>
            <a:r>
              <a:rPr lang="ko-KR" altLang="en-US" sz="1600" smtClean="0">
                <a:solidFill>
                  <a:schemeClr val="tx1"/>
                </a:solidFill>
                <a:latin typeface="HY헤드라인M" panose="02030600000101010101" pitchFamily="18" charset="-127"/>
                <a:ea typeface="HY헤드라인M" panose="02030600000101010101" pitchFamily="18" charset="-127"/>
              </a:rPr>
              <a:t>통합되지 않은</a:t>
            </a:r>
            <a:r>
              <a:rPr lang="en-US" altLang="ko-KR" sz="1600" smtClean="0">
                <a:solidFill>
                  <a:schemeClr val="tx1"/>
                </a:solidFill>
                <a:latin typeface="HY헤드라인M" panose="02030600000101010101" pitchFamily="18" charset="-127"/>
                <a:ea typeface="HY헤드라인M" panose="02030600000101010101" pitchFamily="18" charset="-127"/>
              </a:rPr>
              <a:t>(uncoordinated</a:t>
            </a:r>
            <a:r>
              <a:rPr lang="en-US" altLang="ko-KR" sz="160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 케어</a:t>
            </a:r>
            <a:endParaRPr lang="en-US" altLang="ko-KR" sz="1600" smtClean="0">
              <a:solidFill>
                <a:schemeClr val="tx1"/>
              </a:solidFill>
              <a:latin typeface="HY헤드라인M" panose="02030600000101010101" pitchFamily="18" charset="-127"/>
              <a:ea typeface="HY헤드라인M" panose="02030600000101010101" pitchFamily="18" charset="-127"/>
            </a:endParaRPr>
          </a:p>
          <a:p>
            <a:pPr marL="285750"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보건의료체계내 허위</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낭비와 불필요한 진료비 청구</a:t>
            </a:r>
            <a:endParaRPr lang="en-US" altLang="ko-KR" sz="1600" smtClean="0">
              <a:solidFill>
                <a:schemeClr val="tx1"/>
              </a:solidFill>
              <a:latin typeface="HY헤드라인M" panose="02030600000101010101" pitchFamily="18" charset="-127"/>
              <a:ea typeface="HY헤드라인M" panose="02030600000101010101" pitchFamily="18" charset="-127"/>
            </a:endParaRPr>
          </a:p>
        </p:txBody>
      </p:sp>
      <p:sp>
        <p:nvSpPr>
          <p:cNvPr id="21" name="직사각형 20"/>
          <p:cNvSpPr/>
          <p:nvPr/>
        </p:nvSpPr>
        <p:spPr>
          <a:xfrm>
            <a:off x="3362832" y="5093132"/>
            <a:ext cx="5676392" cy="368685"/>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700" smtClean="0">
                <a:solidFill>
                  <a:srgbClr val="C00000"/>
                </a:solidFill>
                <a:latin typeface="Arial" panose="020B0604020202020204" pitchFamily="34" charset="0"/>
              </a:rPr>
              <a:t>과다치료</a:t>
            </a:r>
            <a:r>
              <a:rPr lang="en-US" altLang="ko-KR" sz="1700" smtClean="0">
                <a:solidFill>
                  <a:srgbClr val="000000"/>
                </a:solidFill>
                <a:latin typeface="Arial" panose="020B0604020202020204" pitchFamily="34" charset="0"/>
              </a:rPr>
              <a:t>(</a:t>
            </a:r>
            <a:r>
              <a:rPr lang="ko-KR" altLang="en-US" sz="1700" smtClean="0">
                <a:solidFill>
                  <a:srgbClr val="000000"/>
                </a:solidFill>
                <a:latin typeface="Arial" panose="020B0604020202020204" pitchFamily="34" charset="0"/>
              </a:rPr>
              <a:t>특히</a:t>
            </a:r>
            <a:r>
              <a:rPr lang="en-US" altLang="ko-KR" sz="1700" smtClean="0">
                <a:solidFill>
                  <a:srgbClr val="000000"/>
                </a:solidFill>
                <a:latin typeface="Arial" panose="020B0604020202020204" pitchFamily="34" charset="0"/>
              </a:rPr>
              <a:t>, </a:t>
            </a:r>
            <a:r>
              <a:rPr lang="ko-KR" altLang="en-US" sz="1700" smtClean="0">
                <a:solidFill>
                  <a:srgbClr val="000000"/>
                </a:solidFill>
                <a:latin typeface="Arial" panose="020B0604020202020204" pitchFamily="34" charset="0"/>
              </a:rPr>
              <a:t>생의 말기</a:t>
            </a:r>
            <a:r>
              <a:rPr lang="en-US" altLang="ko-KR" sz="1700" smtClean="0">
                <a:solidFill>
                  <a:srgbClr val="000000"/>
                </a:solidFill>
                <a:latin typeface="Arial" panose="020B0604020202020204" pitchFamily="34" charset="0"/>
              </a:rPr>
              <a:t>)</a:t>
            </a:r>
            <a:endParaRPr lang="ko-KR" altLang="en-US" sz="1700" dirty="0">
              <a:solidFill>
                <a:prstClr val="black"/>
              </a:solidFill>
            </a:endParaRPr>
          </a:p>
        </p:txBody>
      </p:sp>
      <p:sp>
        <p:nvSpPr>
          <p:cNvPr id="22" name="직사각형 21"/>
          <p:cNvSpPr/>
          <p:nvPr/>
        </p:nvSpPr>
        <p:spPr>
          <a:xfrm>
            <a:off x="3362829" y="3862594"/>
            <a:ext cx="5676396" cy="347710"/>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700" smtClean="0">
                <a:solidFill>
                  <a:srgbClr val="000000"/>
                </a:solidFill>
                <a:latin typeface="Arial" panose="020B0604020202020204" pitchFamily="34" charset="0"/>
              </a:rPr>
              <a:t>합병을 통해 </a:t>
            </a:r>
            <a:r>
              <a:rPr lang="ko-KR" altLang="en-US" sz="1700" smtClean="0">
                <a:solidFill>
                  <a:srgbClr val="C00000"/>
                </a:solidFill>
                <a:latin typeface="Arial" panose="020B0604020202020204" pitchFamily="34" charset="0"/>
              </a:rPr>
              <a:t>공급자 시장 장악력</a:t>
            </a:r>
            <a:r>
              <a:rPr lang="ko-KR" altLang="en-US" sz="1700" smtClean="0">
                <a:solidFill>
                  <a:srgbClr val="000000"/>
                </a:solidFill>
                <a:latin typeface="Arial" panose="020B0604020202020204" pitchFamily="34" charset="0"/>
              </a:rPr>
              <a:t> 커짐</a:t>
            </a:r>
            <a:endParaRPr lang="ko-KR" altLang="en-US" sz="1700" dirty="0">
              <a:solidFill>
                <a:prstClr val="black"/>
              </a:solidFill>
            </a:endParaRPr>
          </a:p>
        </p:txBody>
      </p:sp>
      <p:sp>
        <p:nvSpPr>
          <p:cNvPr id="28" name="직사각형 27"/>
          <p:cNvSpPr/>
          <p:nvPr/>
        </p:nvSpPr>
        <p:spPr>
          <a:xfrm>
            <a:off x="3362829" y="4255213"/>
            <a:ext cx="5676395" cy="359794"/>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700" smtClean="0">
                <a:solidFill>
                  <a:prstClr val="black"/>
                </a:solidFill>
              </a:rPr>
              <a:t>처방</a:t>
            </a:r>
            <a:r>
              <a:rPr lang="ko-KR" altLang="en-US" sz="1700" smtClean="0">
                <a:solidFill>
                  <a:srgbClr val="C00000"/>
                </a:solidFill>
              </a:rPr>
              <a:t>약</a:t>
            </a:r>
            <a:r>
              <a:rPr lang="en-US" altLang="ko-KR" sz="1700" smtClean="0">
                <a:solidFill>
                  <a:prstClr val="black"/>
                </a:solidFill>
              </a:rPr>
              <a:t>(</a:t>
            </a:r>
            <a:r>
              <a:rPr lang="ko-KR" altLang="en-US" sz="1700" smtClean="0">
                <a:solidFill>
                  <a:prstClr val="black"/>
                </a:solidFill>
              </a:rPr>
              <a:t>특히</a:t>
            </a:r>
            <a:r>
              <a:rPr lang="en-US" altLang="ko-KR" sz="1700" smtClean="0">
                <a:solidFill>
                  <a:prstClr val="black"/>
                </a:solidFill>
              </a:rPr>
              <a:t>,</a:t>
            </a:r>
            <a:r>
              <a:rPr lang="ko-KR" altLang="en-US" sz="1700" smtClean="0">
                <a:solidFill>
                  <a:prstClr val="black"/>
                </a:solidFill>
              </a:rPr>
              <a:t> 전문과목</a:t>
            </a:r>
            <a:r>
              <a:rPr lang="en-US" altLang="ko-KR" sz="1700" smtClean="0">
                <a:solidFill>
                  <a:prstClr val="black"/>
                </a:solidFill>
              </a:rPr>
              <a:t>) </a:t>
            </a:r>
            <a:r>
              <a:rPr lang="ko-KR" altLang="en-US" sz="1700" smtClean="0">
                <a:solidFill>
                  <a:prstClr val="black"/>
                </a:solidFill>
              </a:rPr>
              <a:t>비용 증가</a:t>
            </a:r>
            <a:endParaRPr lang="ko-KR" altLang="en-US" sz="1700" dirty="0">
              <a:solidFill>
                <a:prstClr val="black"/>
              </a:solidFill>
            </a:endParaRPr>
          </a:p>
        </p:txBody>
      </p:sp>
      <p:sp>
        <p:nvSpPr>
          <p:cNvPr id="29" name="직사각형 28"/>
          <p:cNvSpPr/>
          <p:nvPr/>
        </p:nvSpPr>
        <p:spPr>
          <a:xfrm>
            <a:off x="3362830" y="3473825"/>
            <a:ext cx="5676396" cy="349767"/>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700" smtClean="0">
                <a:solidFill>
                  <a:srgbClr val="C00000"/>
                </a:solidFill>
                <a:latin typeface="+mn-ea"/>
              </a:rPr>
              <a:t>고가 서비스 </a:t>
            </a:r>
            <a:r>
              <a:rPr lang="ko-KR" altLang="en-US" sz="1700" smtClean="0">
                <a:solidFill>
                  <a:schemeClr val="tx1"/>
                </a:solidFill>
                <a:latin typeface="+mn-ea"/>
              </a:rPr>
              <a:t>이용이 크게 증가</a:t>
            </a:r>
            <a:endParaRPr lang="en-US" altLang="ko-KR" sz="1700">
              <a:solidFill>
                <a:schemeClr val="tx1"/>
              </a:solidFill>
              <a:latin typeface="+mn-ea"/>
            </a:endParaRPr>
          </a:p>
        </p:txBody>
      </p:sp>
      <p:sp>
        <p:nvSpPr>
          <p:cNvPr id="17" name="직사각형 16"/>
          <p:cNvSpPr/>
          <p:nvPr/>
        </p:nvSpPr>
        <p:spPr>
          <a:xfrm>
            <a:off x="3362830" y="4670402"/>
            <a:ext cx="5676396" cy="383608"/>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700" smtClean="0">
                <a:solidFill>
                  <a:srgbClr val="000000"/>
                </a:solidFill>
                <a:latin typeface="Arial" panose="020B0604020202020204" pitchFamily="34" charset="0"/>
              </a:rPr>
              <a:t>고위험 만성질환 이환을 초래하는 </a:t>
            </a:r>
            <a:r>
              <a:rPr lang="ko-KR" altLang="en-US" sz="1700" smtClean="0">
                <a:solidFill>
                  <a:srgbClr val="C00000"/>
                </a:solidFill>
                <a:latin typeface="Arial" panose="020B0604020202020204" pitchFamily="34" charset="0"/>
              </a:rPr>
              <a:t>나쁜 건강행태</a:t>
            </a:r>
            <a:endParaRPr lang="en-US" altLang="ko-KR" sz="1700">
              <a:solidFill>
                <a:srgbClr val="C00000"/>
              </a:solidFill>
              <a:latin typeface="Arial" panose="020B0604020202020204" pitchFamily="34" charset="0"/>
            </a:endParaRPr>
          </a:p>
        </p:txBody>
      </p:sp>
      <p:sp>
        <p:nvSpPr>
          <p:cNvPr id="20" name="직사각형 19"/>
          <p:cNvSpPr/>
          <p:nvPr/>
        </p:nvSpPr>
        <p:spPr>
          <a:xfrm>
            <a:off x="3362831" y="3045532"/>
            <a:ext cx="5676392" cy="394496"/>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mtClean="0">
                <a:solidFill>
                  <a:srgbClr val="FFC000"/>
                </a:solidFill>
              </a:rPr>
              <a:t>2000</a:t>
            </a:r>
            <a:r>
              <a:rPr lang="ko-KR" altLang="en-US" smtClean="0">
                <a:solidFill>
                  <a:srgbClr val="FFC000"/>
                </a:solidFill>
              </a:rPr>
              <a:t>년대 의료비 증가 원인</a:t>
            </a:r>
            <a:endParaRPr lang="ko-KR" altLang="en-US" dirty="0">
              <a:solidFill>
                <a:srgbClr val="FFC000"/>
              </a:solidFill>
            </a:endParaRPr>
          </a:p>
        </p:txBody>
      </p:sp>
      <p:sp>
        <p:nvSpPr>
          <p:cNvPr id="26" name="직사각형 25"/>
          <p:cNvSpPr/>
          <p:nvPr/>
        </p:nvSpPr>
        <p:spPr>
          <a:xfrm>
            <a:off x="3362828" y="5509293"/>
            <a:ext cx="5676395" cy="379590"/>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700" smtClean="0">
                <a:solidFill>
                  <a:srgbClr val="000000"/>
                </a:solidFill>
                <a:latin typeface="Arial" panose="020B0604020202020204" pitchFamily="34" charset="0"/>
              </a:rPr>
              <a:t>소송을 피하려는 </a:t>
            </a:r>
            <a:r>
              <a:rPr lang="ko-KR" altLang="en-US" sz="1700" smtClean="0">
                <a:solidFill>
                  <a:srgbClr val="C00000"/>
                </a:solidFill>
                <a:latin typeface="Arial" panose="020B0604020202020204" pitchFamily="34" charset="0"/>
              </a:rPr>
              <a:t>방어진료</a:t>
            </a:r>
            <a:r>
              <a:rPr lang="ko-KR" altLang="en-US" sz="1700" smtClean="0">
                <a:solidFill>
                  <a:srgbClr val="000000"/>
                </a:solidFill>
                <a:latin typeface="Arial" panose="020B0604020202020204" pitchFamily="34" charset="0"/>
              </a:rPr>
              <a:t>의 공급자 건강행태</a:t>
            </a:r>
            <a:endParaRPr lang="ko-KR" altLang="en-US" sz="1700" dirty="0">
              <a:solidFill>
                <a:prstClr val="black"/>
              </a:solidFill>
            </a:endParaRPr>
          </a:p>
        </p:txBody>
      </p:sp>
      <p:sp>
        <p:nvSpPr>
          <p:cNvPr id="27" name="직사각형 26"/>
          <p:cNvSpPr/>
          <p:nvPr/>
        </p:nvSpPr>
        <p:spPr>
          <a:xfrm>
            <a:off x="3362829" y="5936001"/>
            <a:ext cx="5676394" cy="379590"/>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700" smtClean="0">
                <a:solidFill>
                  <a:srgbClr val="C00000"/>
                </a:solidFill>
                <a:latin typeface="Arial" panose="020B0604020202020204" pitchFamily="34" charset="0"/>
              </a:rPr>
              <a:t>분절</a:t>
            </a:r>
            <a:r>
              <a:rPr lang="ko-KR" altLang="en-US" sz="1700" smtClean="0">
                <a:solidFill>
                  <a:srgbClr val="000000"/>
                </a:solidFill>
                <a:latin typeface="Arial" panose="020B0604020202020204" pitchFamily="34" charset="0"/>
              </a:rPr>
              <a:t>된</a:t>
            </a:r>
            <a:r>
              <a:rPr lang="en-US" altLang="ko-KR" sz="1700" smtClean="0">
                <a:solidFill>
                  <a:srgbClr val="000000"/>
                </a:solidFill>
                <a:latin typeface="Arial" panose="020B0604020202020204" pitchFamily="34" charset="0"/>
              </a:rPr>
              <a:t>, </a:t>
            </a:r>
            <a:r>
              <a:rPr lang="ko-KR" altLang="en-US" sz="1700" smtClean="0">
                <a:solidFill>
                  <a:srgbClr val="000000"/>
                </a:solidFill>
                <a:latin typeface="Arial" panose="020B0604020202020204" pitchFamily="34" charset="0"/>
              </a:rPr>
              <a:t>통합되지 않은 케어</a:t>
            </a:r>
            <a:endParaRPr lang="ko-KR" altLang="en-US" sz="1700" dirty="0">
              <a:solidFill>
                <a:prstClr val="black"/>
              </a:solidFill>
            </a:endParaRPr>
          </a:p>
        </p:txBody>
      </p:sp>
      <p:sp>
        <p:nvSpPr>
          <p:cNvPr id="31" name="직사각형 30"/>
          <p:cNvSpPr/>
          <p:nvPr/>
        </p:nvSpPr>
        <p:spPr>
          <a:xfrm>
            <a:off x="3177658" y="2981714"/>
            <a:ext cx="6033017" cy="3781036"/>
          </a:xfrm>
          <a:prstGeom prst="rect">
            <a:avLst/>
          </a:prstGeom>
          <a:noFill/>
          <a:ln w="12700">
            <a:solidFill>
              <a:schemeClr val="accent1">
                <a:lumMod val="75000"/>
              </a:schemeClr>
            </a:solidFill>
          </a:ln>
          <a:effectLst>
            <a:outerShdw blurRad="50800" dist="38100" dir="2700000" algn="tl"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p:cNvSpPr/>
          <p:nvPr/>
        </p:nvSpPr>
        <p:spPr>
          <a:xfrm>
            <a:off x="3362828" y="6353687"/>
            <a:ext cx="5676395" cy="361693"/>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700" smtClean="0">
                <a:solidFill>
                  <a:prstClr val="black"/>
                </a:solidFill>
              </a:rPr>
              <a:t>보건의료체계내 </a:t>
            </a:r>
            <a:r>
              <a:rPr lang="ko-KR" altLang="en-US" sz="1700" smtClean="0">
                <a:solidFill>
                  <a:srgbClr val="C00000"/>
                </a:solidFill>
              </a:rPr>
              <a:t>허위</a:t>
            </a:r>
            <a:r>
              <a:rPr lang="en-US" altLang="ko-KR" sz="1700" smtClean="0">
                <a:solidFill>
                  <a:srgbClr val="C00000"/>
                </a:solidFill>
              </a:rPr>
              <a:t>, </a:t>
            </a:r>
            <a:r>
              <a:rPr lang="ko-KR" altLang="en-US" sz="1700" smtClean="0">
                <a:solidFill>
                  <a:srgbClr val="C00000"/>
                </a:solidFill>
              </a:rPr>
              <a:t>낭비와 불필요한 진료비 청구</a:t>
            </a:r>
            <a:endParaRPr lang="ko-KR" altLang="en-US" sz="1700" dirty="0">
              <a:solidFill>
                <a:srgbClr val="C00000"/>
              </a:solidFill>
            </a:endParaRPr>
          </a:p>
        </p:txBody>
      </p:sp>
      <p:sp>
        <p:nvSpPr>
          <p:cNvPr id="2" name="슬라이드 번호 개체 틀 1"/>
          <p:cNvSpPr>
            <a:spLocks noGrp="1"/>
          </p:cNvSpPr>
          <p:nvPr>
            <p:ph type="sldNum" sz="quarter" idx="12"/>
          </p:nvPr>
        </p:nvSpPr>
        <p:spPr/>
        <p:txBody>
          <a:bodyPr/>
          <a:lstStyle/>
          <a:p>
            <a:fld id="{226A7A18-950E-430F-B78B-4CE5EA3222A8}" type="slidenum">
              <a:rPr lang="ko-KR" altLang="en-US" smtClean="0"/>
              <a:t>10</a:t>
            </a:fld>
            <a:endParaRPr lang="ko-KR" altLang="en-US"/>
          </a:p>
        </p:txBody>
      </p:sp>
      <p:sp>
        <p:nvSpPr>
          <p:cNvPr id="16" name="바닥글 개체 틀 14"/>
          <p:cNvSpPr>
            <a:spLocks noGrp="1"/>
          </p:cNvSpPr>
          <p:nvPr>
            <p:ph type="ftr" sz="quarter" idx="11"/>
          </p:nvPr>
        </p:nvSpPr>
        <p:spPr>
          <a:xfrm>
            <a:off x="-1" y="34232"/>
            <a:ext cx="2455101" cy="199684"/>
          </a:xfrm>
        </p:spPr>
        <p:txBody>
          <a:bodyPr/>
          <a:lstStyle/>
          <a:p>
            <a:pPr algn="l"/>
            <a:r>
              <a:rPr lang="en-US" altLang="ko-KR" sz="1400" b="1" smtClean="0">
                <a:solidFill>
                  <a:srgbClr val="002060"/>
                </a:solidFill>
              </a:rPr>
              <a:t>2. CMS</a:t>
            </a:r>
            <a:r>
              <a:rPr lang="ko-KR" altLang="en-US" sz="1400" b="1" smtClean="0">
                <a:solidFill>
                  <a:srgbClr val="002060"/>
                </a:solidFill>
              </a:rPr>
              <a:t>가 추구하는 방향</a:t>
            </a:r>
            <a:endParaRPr lang="ko-KR" altLang="en-US" sz="1400" b="1">
              <a:solidFill>
                <a:srgbClr val="002060"/>
              </a:solidFill>
            </a:endParaRPr>
          </a:p>
        </p:txBody>
      </p:sp>
    </p:spTree>
    <p:extLst>
      <p:ext uri="{BB962C8B-B14F-4D97-AF65-F5344CB8AC3E}">
        <p14:creationId xmlns:p14="http://schemas.microsoft.com/office/powerpoint/2010/main" val="3064055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876314" y="381480"/>
            <a:ext cx="10743857" cy="431772"/>
          </a:xfrm>
        </p:spPr>
        <p:txBody>
          <a:bodyPr>
            <a:noAutofit/>
          </a:bodyPr>
          <a:lstStyle/>
          <a:p>
            <a:pPr algn="ctr">
              <a:lnSpc>
                <a:spcPts val="1300"/>
              </a:lnSpc>
            </a:pPr>
            <a:r>
              <a:rPr lang="ko-KR" altLang="en-US" sz="3200" b="1" smtClean="0"/>
              <a:t>비용 통제 노력이 </a:t>
            </a:r>
            <a:r>
              <a:rPr lang="en-US" altLang="ko-KR" sz="3200" b="1" smtClean="0"/>
              <a:t>1990</a:t>
            </a:r>
            <a:r>
              <a:rPr lang="ko-KR" altLang="en-US" sz="3200" b="1" smtClean="0"/>
              <a:t>년대와 어떻게 다른가</a:t>
            </a:r>
            <a:r>
              <a:rPr lang="en-US" altLang="ko-KR" sz="3200" b="1" smtClean="0"/>
              <a:t>?</a:t>
            </a:r>
            <a:br>
              <a:rPr lang="en-US" altLang="ko-KR" sz="3200" b="1" smtClean="0"/>
            </a:br>
            <a:r>
              <a:rPr lang="en-US" altLang="ko-KR" sz="1200" smtClean="0"/>
              <a:t>  </a:t>
            </a:r>
            <a:r>
              <a:rPr lang="en-US" altLang="ko-KR" sz="1100" smtClean="0"/>
              <a:t>(</a:t>
            </a:r>
            <a:r>
              <a:rPr lang="en-US" altLang="ko-KR" sz="1100" i="1" smtClean="0"/>
              <a:t>Cigna 892997</a:t>
            </a:r>
            <a:r>
              <a:rPr lang="en-US" altLang="ko-KR" sz="1100" smtClean="0"/>
              <a:t>, “Creating value through collaboration:Lessons learned from past effort to control health care cost” Feb 2016)</a:t>
            </a:r>
            <a:r>
              <a:rPr lang="ko-KR" altLang="en-US" sz="1100" smtClean="0">
                <a:latin typeface="HY헤드라인M" pitchFamily="18" charset="-127"/>
                <a:ea typeface="HY헤드라인M" pitchFamily="18" charset="-127"/>
              </a:rPr>
              <a:t> </a:t>
            </a:r>
            <a:endParaRPr lang="ko-KR" altLang="en-US" sz="1200" b="1" dirty="0"/>
          </a:p>
        </p:txBody>
      </p:sp>
      <p:sp>
        <p:nvSpPr>
          <p:cNvPr id="12" name="직사각형 11"/>
          <p:cNvSpPr/>
          <p:nvPr/>
        </p:nvSpPr>
        <p:spPr>
          <a:xfrm>
            <a:off x="1177407" y="1392536"/>
            <a:ext cx="10519293" cy="494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600" u="sng" smtClean="0">
                <a:solidFill>
                  <a:srgbClr val="FF0000"/>
                </a:solidFill>
                <a:latin typeface="HY헤드라인M" panose="02030600000101010101" pitchFamily="18" charset="-127"/>
                <a:ea typeface="HY헤드라인M" panose="02030600000101010101" pitchFamily="18" charset="-127"/>
              </a:rPr>
              <a:t>오늘날</a:t>
            </a:r>
            <a:r>
              <a:rPr lang="ko-KR" altLang="en-US" sz="1600" u="sng" smtClean="0">
                <a:solidFill>
                  <a:schemeClr val="tx1"/>
                </a:solidFill>
                <a:latin typeface="HY헤드라인M" panose="02030600000101010101" pitchFamily="18" charset="-127"/>
                <a:ea typeface="HY헤드라인M" panose="02030600000101010101" pitchFamily="18" charset="-127"/>
              </a:rPr>
              <a:t> 지불자는 공급자를 </a:t>
            </a:r>
            <a:r>
              <a:rPr lang="ko-KR" altLang="en-US" sz="1600" u="sng" smtClean="0">
                <a:solidFill>
                  <a:srgbClr val="FF0000"/>
                </a:solidFill>
                <a:latin typeface="HY헤드라인M" panose="02030600000101010101" pitchFamily="18" charset="-127"/>
                <a:ea typeface="HY헤드라인M" panose="02030600000101010101" pitchFamily="18" charset="-127"/>
              </a:rPr>
              <a:t>지원</a:t>
            </a:r>
            <a:r>
              <a:rPr lang="ko-KR" altLang="en-US" sz="1600" u="sng" smtClean="0">
                <a:solidFill>
                  <a:schemeClr val="tx1"/>
                </a:solidFill>
                <a:latin typeface="HY헤드라인M" panose="02030600000101010101" pitchFamily="18" charset="-127"/>
                <a:ea typeface="HY헤드라인M" panose="02030600000101010101" pitchFamily="18" charset="-127"/>
              </a:rPr>
              <a:t>해 </a:t>
            </a:r>
            <a:r>
              <a:rPr lang="ko-KR" altLang="en-US" sz="1600" u="sng" smtClean="0">
                <a:solidFill>
                  <a:srgbClr val="FF0000"/>
                </a:solidFill>
                <a:latin typeface="HY헤드라인M" panose="02030600000101010101" pitchFamily="18" charset="-127"/>
                <a:ea typeface="HY헤드라인M" panose="02030600000101010101" pitchFamily="18" charset="-127"/>
              </a:rPr>
              <a:t>가치</a:t>
            </a:r>
            <a:r>
              <a:rPr lang="en-US" altLang="ko-KR" sz="1600" u="sng" smtClean="0">
                <a:solidFill>
                  <a:srgbClr val="FF0000"/>
                </a:solidFill>
                <a:latin typeface="HY헤드라인M" panose="02030600000101010101" pitchFamily="18" charset="-127"/>
                <a:ea typeface="HY헤드라인M" panose="02030600000101010101" pitchFamily="18" charset="-127"/>
              </a:rPr>
              <a:t>-</a:t>
            </a:r>
            <a:r>
              <a:rPr lang="ko-KR" altLang="en-US" sz="1600" u="sng" smtClean="0">
                <a:solidFill>
                  <a:srgbClr val="FF0000"/>
                </a:solidFill>
                <a:latin typeface="HY헤드라인M" panose="02030600000101010101" pitchFamily="18" charset="-127"/>
                <a:ea typeface="HY헤드라인M" panose="02030600000101010101" pitchFamily="18" charset="-127"/>
              </a:rPr>
              <a:t>기반 모델</a:t>
            </a:r>
            <a:r>
              <a:rPr lang="ko-KR" altLang="en-US" sz="1600" u="sng" smtClean="0">
                <a:solidFill>
                  <a:schemeClr val="tx1"/>
                </a:solidFill>
                <a:latin typeface="HY헤드라인M" panose="02030600000101010101" pitchFamily="18" charset="-127"/>
                <a:ea typeface="HY헤드라인M" panose="02030600000101010101" pitchFamily="18" charset="-127"/>
              </a:rPr>
              <a:t>이 성공하는 것을 도울 필요가 있음을 인지</a:t>
            </a:r>
            <a:r>
              <a:rPr lang="ko-KR" altLang="en-US" sz="1600" smtClean="0">
                <a:solidFill>
                  <a:schemeClr val="tx1"/>
                </a:solidFill>
                <a:latin typeface="HY헤드라인M" panose="02030600000101010101" pitchFamily="18" charset="-127"/>
                <a:ea typeface="HY헤드라인M" panose="02030600000101010101" pitchFamily="18" charset="-127"/>
              </a:rPr>
              <a:t>하고</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두 핵심 이해당사자 간 </a:t>
            </a:r>
            <a:r>
              <a:rPr lang="ko-KR" altLang="en-US" sz="1600" smtClean="0">
                <a:solidFill>
                  <a:srgbClr val="FF0000"/>
                </a:solidFill>
                <a:latin typeface="HY헤드라인M" panose="02030600000101010101" pitchFamily="18" charset="-127"/>
                <a:ea typeface="HY헤드라인M" panose="02030600000101010101" pitchFamily="18" charset="-127"/>
              </a:rPr>
              <a:t>더 많은 협동</a:t>
            </a:r>
            <a:r>
              <a:rPr lang="ko-KR" altLang="en-US" sz="1600" smtClean="0">
                <a:solidFill>
                  <a:schemeClr val="tx1"/>
                </a:solidFill>
                <a:latin typeface="HY헤드라인M" panose="02030600000101010101" pitchFamily="18" charset="-127"/>
                <a:ea typeface="HY헤드라인M" panose="02030600000101010101" pitchFamily="18" charset="-127"/>
              </a:rPr>
              <a:t>을 하는 결과를 낳았음</a:t>
            </a:r>
            <a:endParaRPr lang="en-US" altLang="ko-KR" sz="1600" dirty="0">
              <a:solidFill>
                <a:schemeClr val="tx1"/>
              </a:solidFill>
              <a:latin typeface="HY헤드라인M" panose="02030600000101010101" pitchFamily="18" charset="-127"/>
              <a:ea typeface="HY헤드라인M" panose="02030600000101010101" pitchFamily="18" charset="-127"/>
            </a:endParaRPr>
          </a:p>
        </p:txBody>
      </p:sp>
      <p:pic>
        <p:nvPicPr>
          <p:cNvPr id="13" name="Picture 44" descr="na_c22"/>
          <p:cNvPicPr>
            <a:picLocks noChangeAspect="1" noChangeArrowheads="1"/>
          </p:cNvPicPr>
          <p:nvPr/>
        </p:nvPicPr>
        <p:blipFill>
          <a:blip r:embed="rId3" cstate="print"/>
          <a:srcRect/>
          <a:stretch>
            <a:fillRect/>
          </a:stretch>
        </p:blipFill>
        <p:spPr bwMode="auto">
          <a:xfrm>
            <a:off x="876314" y="1463021"/>
            <a:ext cx="163255" cy="176882"/>
          </a:xfrm>
          <a:prstGeom prst="rect">
            <a:avLst/>
          </a:prstGeom>
          <a:noFill/>
          <a:ln w="9525">
            <a:noFill/>
            <a:miter lim="800000"/>
            <a:headEnd/>
            <a:tailEnd/>
          </a:ln>
        </p:spPr>
      </p:pic>
      <p:pic>
        <p:nvPicPr>
          <p:cNvPr id="18" name="Picture 44" descr="na_c22"/>
          <p:cNvPicPr>
            <a:picLocks noChangeAspect="1" noChangeArrowheads="1"/>
          </p:cNvPicPr>
          <p:nvPr/>
        </p:nvPicPr>
        <p:blipFill>
          <a:blip r:embed="rId3" cstate="print"/>
          <a:srcRect/>
          <a:stretch>
            <a:fillRect/>
          </a:stretch>
        </p:blipFill>
        <p:spPr bwMode="auto">
          <a:xfrm>
            <a:off x="876314" y="939908"/>
            <a:ext cx="163255" cy="176882"/>
          </a:xfrm>
          <a:prstGeom prst="rect">
            <a:avLst/>
          </a:prstGeom>
          <a:noFill/>
          <a:ln w="9525">
            <a:noFill/>
            <a:miter lim="800000"/>
            <a:headEnd/>
            <a:tailEnd/>
          </a:ln>
        </p:spPr>
      </p:pic>
      <p:sp>
        <p:nvSpPr>
          <p:cNvPr id="58" name="직사각형 57"/>
          <p:cNvSpPr/>
          <p:nvPr/>
        </p:nvSpPr>
        <p:spPr>
          <a:xfrm>
            <a:off x="1177407" y="899872"/>
            <a:ext cx="10605018" cy="442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u="sng" smtClean="0">
                <a:solidFill>
                  <a:srgbClr val="FF0000"/>
                </a:solidFill>
                <a:latin typeface="HY헤드라인M" panose="02030600000101010101" pitchFamily="18" charset="-127"/>
                <a:ea typeface="HY헤드라인M" panose="02030600000101010101" pitchFamily="18" charset="-127"/>
              </a:rPr>
              <a:t>1990</a:t>
            </a:r>
            <a:r>
              <a:rPr lang="ko-KR" altLang="en-US" sz="1600" u="sng" smtClean="0">
                <a:solidFill>
                  <a:srgbClr val="FF0000"/>
                </a:solidFill>
                <a:latin typeface="HY헤드라인M" panose="02030600000101010101" pitchFamily="18" charset="-127"/>
                <a:ea typeface="HY헤드라인M" panose="02030600000101010101" pitchFamily="18" charset="-127"/>
              </a:rPr>
              <a:t>년대 인두제</a:t>
            </a:r>
            <a:r>
              <a:rPr lang="ko-KR" altLang="en-US" sz="1600" u="sng" smtClean="0">
                <a:solidFill>
                  <a:schemeClr val="tx1"/>
                </a:solidFill>
                <a:latin typeface="HY헤드라인M" panose="02030600000101010101" pitchFamily="18" charset="-127"/>
                <a:ea typeface="HY헤드라인M" panose="02030600000101010101" pitchFamily="18" charset="-127"/>
              </a:rPr>
              <a:t>와 기타 비용 억제 기전</a:t>
            </a:r>
            <a:r>
              <a:rPr lang="ko-KR" altLang="en-US" sz="1600" smtClean="0">
                <a:solidFill>
                  <a:schemeClr val="tx1"/>
                </a:solidFill>
                <a:latin typeface="HY헤드라인M" panose="02030600000101010101" pitchFamily="18" charset="-127"/>
                <a:ea typeface="HY헤드라인M" panose="02030600000101010101" pitchFamily="18" charset="-127"/>
              </a:rPr>
              <a:t>에 초점을 맞춘 </a:t>
            </a:r>
            <a:r>
              <a:rPr lang="ko-KR" altLang="en-US" sz="1600" smtClean="0">
                <a:solidFill>
                  <a:srgbClr val="FF0000"/>
                </a:solidFill>
                <a:latin typeface="HY헤드라인M" panose="02030600000101010101" pitchFamily="18" charset="-127"/>
                <a:ea typeface="HY헤드라인M" panose="02030600000101010101" pitchFamily="18" charset="-127"/>
              </a:rPr>
              <a:t>비용 통제 노력</a:t>
            </a:r>
            <a:r>
              <a:rPr lang="ko-KR" altLang="en-US" sz="1600" smtClean="0">
                <a:solidFill>
                  <a:schemeClr val="tx1"/>
                </a:solidFill>
                <a:latin typeface="HY헤드라인M" panose="02030600000101010101" pitchFamily="18" charset="-127"/>
                <a:ea typeface="HY헤드라인M" panose="02030600000101010101" pitchFamily="18" charset="-127"/>
              </a:rPr>
              <a:t>은 지불자와 공급자 간 </a:t>
            </a:r>
            <a:r>
              <a:rPr lang="ko-KR" altLang="en-US" sz="1600" smtClean="0">
                <a:solidFill>
                  <a:srgbClr val="FF0000"/>
                </a:solidFill>
                <a:latin typeface="HY헤드라인M" panose="02030600000101010101" pitchFamily="18" charset="-127"/>
                <a:ea typeface="HY헤드라인M" panose="02030600000101010101" pitchFamily="18" charset="-127"/>
              </a:rPr>
              <a:t>논쟁적인 관계</a:t>
            </a:r>
            <a:r>
              <a:rPr lang="ko-KR" altLang="en-US" sz="1600" smtClean="0">
                <a:solidFill>
                  <a:schemeClr val="tx1"/>
                </a:solidFill>
                <a:latin typeface="HY헤드라인M" panose="02030600000101010101" pitchFamily="18" charset="-127"/>
                <a:ea typeface="HY헤드라인M" panose="02030600000101010101" pitchFamily="18" charset="-127"/>
              </a:rPr>
              <a:t>가 지속되는 결과를 초래하였음</a:t>
            </a:r>
            <a:endParaRPr lang="en-US" altLang="ko-KR" sz="1600" b="1" dirty="0">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endParaRPr>
          </a:p>
        </p:txBody>
      </p:sp>
      <p:sp>
        <p:nvSpPr>
          <p:cNvPr id="38" name="직사각형 37"/>
          <p:cNvSpPr/>
          <p:nvPr/>
        </p:nvSpPr>
        <p:spPr>
          <a:xfrm>
            <a:off x="1177407" y="1920521"/>
            <a:ext cx="10795518" cy="1978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smtClean="0">
                <a:solidFill>
                  <a:schemeClr val="tx1"/>
                </a:solidFill>
                <a:latin typeface="HY헤드라인M" panose="02030600000101010101" pitchFamily="18" charset="-127"/>
                <a:ea typeface="HY헤드라인M" panose="02030600000101010101" pitchFamily="18" charset="-127"/>
              </a:rPr>
              <a:t>지불자는 </a:t>
            </a:r>
            <a:r>
              <a:rPr lang="ko-KR" altLang="en-US" sz="1600" u="sng" smtClean="0">
                <a:solidFill>
                  <a:schemeClr val="tx1"/>
                </a:solidFill>
                <a:latin typeface="HY헤드라인M" panose="02030600000101010101" pitchFamily="18" charset="-127"/>
                <a:ea typeface="HY헤드라인M" panose="02030600000101010101" pitchFamily="18" charset="-127"/>
              </a:rPr>
              <a:t>공급자가 </a:t>
            </a:r>
            <a:r>
              <a:rPr lang="ko-KR" altLang="en-US" sz="1600" u="sng" smtClean="0">
                <a:solidFill>
                  <a:srgbClr val="FF0000"/>
                </a:solidFill>
                <a:latin typeface="HY헤드라인M" panose="02030600000101010101" pitchFamily="18" charset="-127"/>
                <a:ea typeface="HY헤드라인M" panose="02030600000101010101" pitchFamily="18" charset="-127"/>
              </a:rPr>
              <a:t>재정적 책임</a:t>
            </a:r>
            <a:r>
              <a:rPr lang="ko-KR" altLang="en-US" sz="1600" u="sng" smtClean="0">
                <a:solidFill>
                  <a:schemeClr val="tx1"/>
                </a:solidFill>
                <a:latin typeface="HY헤드라인M" panose="02030600000101010101" pitchFamily="18" charset="-127"/>
                <a:ea typeface="HY헤드라인M" panose="02030600000101010101" pitchFamily="18" charset="-127"/>
              </a:rPr>
              <a:t>을 점차적으로 늘림으로써 임상적 책임을 강화하도록</a:t>
            </a:r>
            <a:r>
              <a:rPr lang="ko-KR" altLang="en-US"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rgbClr val="FF0000"/>
                </a:solidFill>
                <a:latin typeface="HY헤드라인M" panose="02030600000101010101" pitchFamily="18" charset="-127"/>
                <a:ea typeface="HY헤드라인M" panose="02030600000101010101" pitchFamily="18" charset="-127"/>
              </a:rPr>
              <a:t>다양한 범위의 가치</a:t>
            </a:r>
            <a:r>
              <a:rPr lang="en-US" altLang="ko-KR" sz="1600" smtClean="0">
                <a:solidFill>
                  <a:srgbClr val="FF0000"/>
                </a:solidFill>
                <a:latin typeface="HY헤드라인M" panose="02030600000101010101" pitchFamily="18" charset="-127"/>
                <a:ea typeface="HY헤드라인M" panose="02030600000101010101" pitchFamily="18" charset="-127"/>
              </a:rPr>
              <a:t>-</a:t>
            </a:r>
            <a:r>
              <a:rPr lang="ko-KR" altLang="en-US" sz="1600" smtClean="0">
                <a:solidFill>
                  <a:srgbClr val="FF0000"/>
                </a:solidFill>
                <a:latin typeface="HY헤드라인M" panose="02030600000101010101" pitchFamily="18" charset="-127"/>
                <a:ea typeface="HY헤드라인M" panose="02030600000101010101" pitchFamily="18" charset="-127"/>
              </a:rPr>
              <a:t>기반 모형을 </a:t>
            </a:r>
            <a:r>
              <a:rPr lang="ko-KR" altLang="en-US" sz="1600" smtClean="0">
                <a:solidFill>
                  <a:schemeClr val="tx1"/>
                </a:solidFill>
                <a:latin typeface="HY헤드라인M" panose="02030600000101010101" pitchFamily="18" charset="-127"/>
                <a:ea typeface="HY헤드라인M" panose="02030600000101010101" pitchFamily="18" charset="-127"/>
              </a:rPr>
              <a:t>제공함으로써 공급자와의 협동 관계를 가짐</a:t>
            </a:r>
            <a:r>
              <a:rPr lang="en-US" altLang="ko-KR" sz="1600" smtClean="0">
                <a:solidFill>
                  <a:schemeClr val="tx1"/>
                </a:solidFill>
                <a:latin typeface="HY헤드라인M" panose="02030600000101010101" pitchFamily="18" charset="-127"/>
                <a:ea typeface="HY헤드라인M" panose="02030600000101010101" pitchFamily="18" charset="-127"/>
              </a:rPr>
              <a:t> </a:t>
            </a:r>
          </a:p>
          <a:p>
            <a:pPr marL="285750"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행위별수가제</a:t>
            </a:r>
            <a:r>
              <a:rPr lang="en-US" altLang="ko-KR" sz="1600" smtClean="0">
                <a:solidFill>
                  <a:schemeClr val="tx1"/>
                </a:solidFill>
                <a:latin typeface="HY헤드라인M" panose="02030600000101010101" pitchFamily="18" charset="-127"/>
                <a:ea typeface="HY헤드라인M" panose="02030600000101010101" pitchFamily="18" charset="-127"/>
              </a:rPr>
              <a:t>(Fee-for-service(FFS))</a:t>
            </a:r>
          </a:p>
          <a:p>
            <a:pPr marL="285750"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성과 기반 인센티브를 갖는 행위별수가제</a:t>
            </a:r>
            <a:r>
              <a:rPr lang="en-US" altLang="ko-KR" sz="1600" smtClean="0">
                <a:solidFill>
                  <a:schemeClr val="tx1"/>
                </a:solidFill>
                <a:latin typeface="HY헤드라인M" panose="02030600000101010101" pitchFamily="18" charset="-127"/>
                <a:ea typeface="HY헤드라인M" panose="02030600000101010101" pitchFamily="18" charset="-127"/>
              </a:rPr>
              <a:t>(FFS with incentives based on performance)</a:t>
            </a:r>
          </a:p>
          <a:p>
            <a:pPr marL="285750"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이익공유에 기반해 성과지불을 갖는 행위별수가제</a:t>
            </a:r>
            <a:r>
              <a:rPr lang="en-US" altLang="ko-KR" sz="1600" smtClean="0">
                <a:solidFill>
                  <a:schemeClr val="tx1"/>
                </a:solidFill>
                <a:latin typeface="HY헤드라인M" panose="02030600000101010101" pitchFamily="18" charset="-127"/>
                <a:ea typeface="HY헤드라인M" panose="02030600000101010101" pitchFamily="18" charset="-127"/>
              </a:rPr>
              <a:t>(FFS with pay-for-performance(P4P) based shared savings)</a:t>
            </a:r>
          </a:p>
          <a:p>
            <a:pPr marL="285750"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이익공유와 위험공유에 기반해 성과지불을 갖는 행위별수가제</a:t>
            </a:r>
            <a:r>
              <a:rPr lang="en-US" altLang="ko-KR" sz="1600" smtClean="0">
                <a:solidFill>
                  <a:schemeClr val="tx1"/>
                </a:solidFill>
                <a:latin typeface="HY헤드라인M" panose="02030600000101010101" pitchFamily="18" charset="-127"/>
                <a:ea typeface="HY헤드라인M" panose="02030600000101010101" pitchFamily="18" charset="-127"/>
              </a:rPr>
              <a:t>(FFS with P4P based shared savings </a:t>
            </a:r>
            <a:r>
              <a:rPr lang="en-US" altLang="ko-KR" sz="1600" u="sng" smtClean="0">
                <a:solidFill>
                  <a:schemeClr val="tx1"/>
                </a:solidFill>
                <a:latin typeface="HY헤드라인M" panose="02030600000101010101" pitchFamily="18" charset="-127"/>
                <a:ea typeface="HY헤드라인M" panose="02030600000101010101" pitchFamily="18" charset="-127"/>
              </a:rPr>
              <a:t>and</a:t>
            </a:r>
            <a:r>
              <a:rPr lang="en-US" altLang="ko-KR" sz="1600" smtClean="0">
                <a:solidFill>
                  <a:schemeClr val="tx1"/>
                </a:solidFill>
                <a:latin typeface="HY헤드라인M" panose="02030600000101010101" pitchFamily="18" charset="-127"/>
                <a:ea typeface="HY헤드라인M" panose="02030600000101010101" pitchFamily="18" charset="-127"/>
              </a:rPr>
              <a:t> shared risk)</a:t>
            </a:r>
          </a:p>
          <a:p>
            <a:pPr marL="285750"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인두제와 묶음단위지불</a:t>
            </a:r>
            <a:r>
              <a:rPr lang="en-US" altLang="ko-KR" sz="1600" smtClean="0">
                <a:solidFill>
                  <a:schemeClr val="tx1"/>
                </a:solidFill>
                <a:latin typeface="HY헤드라인M" panose="02030600000101010101" pitchFamily="18" charset="-127"/>
                <a:ea typeface="HY헤드라인M" panose="02030600000101010101" pitchFamily="18" charset="-127"/>
              </a:rPr>
              <a:t>(Capitation and bundled payments)</a:t>
            </a:r>
          </a:p>
        </p:txBody>
      </p:sp>
      <p:pic>
        <p:nvPicPr>
          <p:cNvPr id="41" name="Picture 44" descr="na_c22"/>
          <p:cNvPicPr>
            <a:picLocks noChangeAspect="1" noChangeArrowheads="1"/>
          </p:cNvPicPr>
          <p:nvPr/>
        </p:nvPicPr>
        <p:blipFill>
          <a:blip r:embed="rId3" cstate="print"/>
          <a:srcRect/>
          <a:stretch>
            <a:fillRect/>
          </a:stretch>
        </p:blipFill>
        <p:spPr bwMode="auto">
          <a:xfrm>
            <a:off x="891528" y="1976145"/>
            <a:ext cx="163255" cy="176882"/>
          </a:xfrm>
          <a:prstGeom prst="rect">
            <a:avLst/>
          </a:prstGeom>
          <a:noFill/>
          <a:ln w="9525">
            <a:noFill/>
            <a:miter lim="800000"/>
            <a:headEnd/>
            <a:tailEnd/>
          </a:ln>
        </p:spPr>
      </p:pic>
      <p:grpSp>
        <p:nvGrpSpPr>
          <p:cNvPr id="2" name="그룹 1"/>
          <p:cNvGrpSpPr/>
          <p:nvPr/>
        </p:nvGrpSpPr>
        <p:grpSpPr>
          <a:xfrm>
            <a:off x="2257425" y="4040111"/>
            <a:ext cx="7505700" cy="2612746"/>
            <a:chOff x="4191000" y="3411461"/>
            <a:chExt cx="7505700" cy="2612746"/>
          </a:xfrm>
        </p:grpSpPr>
        <p:sp>
          <p:nvSpPr>
            <p:cNvPr id="21" name="직사각형 20"/>
            <p:cNvSpPr/>
            <p:nvPr/>
          </p:nvSpPr>
          <p:spPr>
            <a:xfrm>
              <a:off x="5295900" y="5189800"/>
              <a:ext cx="6315075" cy="344225"/>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srgbClr val="FF0000"/>
                  </a:solidFill>
                </a:rPr>
                <a:t>이익공유와 위험공유</a:t>
              </a:r>
              <a:r>
                <a:rPr lang="ko-KR" altLang="en-US" sz="1700" smtClean="0">
                  <a:solidFill>
                    <a:prstClr val="black"/>
                  </a:solidFill>
                </a:rPr>
                <a:t>에 기반해 성과지불을 갖는 행위별수가제 </a:t>
              </a:r>
              <a:endParaRPr lang="ko-KR" altLang="en-US" sz="1700" dirty="0">
                <a:solidFill>
                  <a:prstClr val="black"/>
                </a:solidFill>
              </a:endParaRPr>
            </a:p>
          </p:txBody>
        </p:sp>
        <p:sp>
          <p:nvSpPr>
            <p:cNvPr id="22" name="직사각형 21"/>
            <p:cNvSpPr/>
            <p:nvPr/>
          </p:nvSpPr>
          <p:spPr>
            <a:xfrm>
              <a:off x="5305426" y="4339340"/>
              <a:ext cx="6305547" cy="378494"/>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srgbClr val="FF0000"/>
                  </a:solidFill>
                </a:rPr>
                <a:t>성과 </a:t>
              </a:r>
              <a:r>
                <a:rPr lang="ko-KR" altLang="en-US" sz="1700" smtClean="0">
                  <a:solidFill>
                    <a:prstClr val="black"/>
                  </a:solidFill>
                </a:rPr>
                <a:t>기반 인센티브를 갖는 행위별수가제</a:t>
              </a:r>
              <a:endParaRPr lang="ko-KR" altLang="en-US" sz="1700" dirty="0">
                <a:solidFill>
                  <a:prstClr val="black"/>
                </a:solidFill>
              </a:endParaRPr>
            </a:p>
          </p:txBody>
        </p:sp>
        <p:sp>
          <p:nvSpPr>
            <p:cNvPr id="23" name="직사각형 22"/>
            <p:cNvSpPr/>
            <p:nvPr/>
          </p:nvSpPr>
          <p:spPr>
            <a:xfrm>
              <a:off x="4191000" y="3411461"/>
              <a:ext cx="7505700" cy="2612746"/>
            </a:xfrm>
            <a:prstGeom prst="rect">
              <a:avLst/>
            </a:prstGeom>
            <a:noFill/>
            <a:ln w="12700">
              <a:solidFill>
                <a:schemeClr val="accent1">
                  <a:lumMod val="75000"/>
                </a:schemeClr>
              </a:solidFill>
            </a:ln>
            <a:effectLst>
              <a:outerShdw blurRad="50800" dist="38100" dir="2700000" algn="tl"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p:cNvSpPr/>
            <p:nvPr/>
          </p:nvSpPr>
          <p:spPr>
            <a:xfrm>
              <a:off x="5295901" y="4769229"/>
              <a:ext cx="6315072" cy="368294"/>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prstClr val="black"/>
                  </a:solidFill>
                </a:rPr>
                <a:t> </a:t>
              </a:r>
              <a:r>
                <a:rPr lang="ko-KR" altLang="en-US" sz="1700" smtClean="0">
                  <a:solidFill>
                    <a:srgbClr val="FF0000"/>
                  </a:solidFill>
                </a:rPr>
                <a:t>이익공유</a:t>
              </a:r>
              <a:r>
                <a:rPr lang="ko-KR" altLang="en-US" sz="1700" smtClean="0">
                  <a:solidFill>
                    <a:prstClr val="black"/>
                  </a:solidFill>
                </a:rPr>
                <a:t>에 기반해 성과지불을 갖는 행위별수가제</a:t>
              </a:r>
              <a:endParaRPr lang="ko-KR" altLang="en-US" sz="1700" dirty="0">
                <a:solidFill>
                  <a:prstClr val="black"/>
                </a:solidFill>
              </a:endParaRPr>
            </a:p>
          </p:txBody>
        </p:sp>
        <p:sp>
          <p:nvSpPr>
            <p:cNvPr id="29" name="직사각형 28"/>
            <p:cNvSpPr/>
            <p:nvPr/>
          </p:nvSpPr>
          <p:spPr>
            <a:xfrm>
              <a:off x="5295900" y="3905249"/>
              <a:ext cx="6324599" cy="382399"/>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srgbClr val="FF0000"/>
                  </a:solidFill>
                </a:rPr>
                <a:t>행위별수가제</a:t>
              </a:r>
              <a:r>
                <a:rPr lang="ko-KR" altLang="en-US" sz="1700" smtClean="0">
                  <a:solidFill>
                    <a:prstClr val="black"/>
                  </a:solidFill>
                </a:rPr>
                <a:t> </a:t>
              </a:r>
              <a:endParaRPr lang="ko-KR" altLang="en-US" sz="1700" dirty="0">
                <a:solidFill>
                  <a:prstClr val="black"/>
                </a:solidFill>
              </a:endParaRPr>
            </a:p>
          </p:txBody>
        </p:sp>
        <p:sp>
          <p:nvSpPr>
            <p:cNvPr id="30" name="직사각형 29"/>
            <p:cNvSpPr/>
            <p:nvPr/>
          </p:nvSpPr>
          <p:spPr>
            <a:xfrm>
              <a:off x="5295900" y="3474504"/>
              <a:ext cx="6315073" cy="394496"/>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solidFill>
                    <a:srgbClr val="FFC000"/>
                  </a:solidFill>
                </a:rPr>
                <a:t>연속선 상의 가치</a:t>
              </a:r>
              <a:r>
                <a:rPr lang="en-US" altLang="ko-KR" smtClean="0">
                  <a:solidFill>
                    <a:srgbClr val="FFC000"/>
                  </a:solidFill>
                </a:rPr>
                <a:t>-</a:t>
              </a:r>
              <a:r>
                <a:rPr lang="ko-KR" altLang="en-US" smtClean="0">
                  <a:solidFill>
                    <a:srgbClr val="FFC000"/>
                  </a:solidFill>
                </a:rPr>
                <a:t>기반 지불방법</a:t>
              </a:r>
              <a:endParaRPr lang="ko-KR" altLang="en-US" dirty="0">
                <a:solidFill>
                  <a:srgbClr val="FFC000"/>
                </a:solidFill>
              </a:endParaRPr>
            </a:p>
          </p:txBody>
        </p:sp>
        <p:sp>
          <p:nvSpPr>
            <p:cNvPr id="27" name="직사각형 26"/>
            <p:cNvSpPr/>
            <p:nvPr/>
          </p:nvSpPr>
          <p:spPr>
            <a:xfrm>
              <a:off x="5305426" y="5590529"/>
              <a:ext cx="6305547" cy="346854"/>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srgbClr val="FF0000"/>
                  </a:solidFill>
                </a:rPr>
                <a:t>인두제와 묶음단위지불</a:t>
              </a:r>
              <a:endParaRPr lang="ko-KR" altLang="en-US" sz="1700" dirty="0">
                <a:solidFill>
                  <a:srgbClr val="FF0000"/>
                </a:solidFill>
              </a:endParaRPr>
            </a:p>
          </p:txBody>
        </p:sp>
        <p:sp>
          <p:nvSpPr>
            <p:cNvPr id="35" name="오른쪽 화살표 34"/>
            <p:cNvSpPr/>
            <p:nvPr/>
          </p:nvSpPr>
          <p:spPr>
            <a:xfrm rot="5400000">
              <a:off x="4141345" y="4807250"/>
              <a:ext cx="1194685" cy="308407"/>
            </a:xfrm>
            <a:prstGeom prst="rightArrow">
              <a:avLst>
                <a:gd name="adj1" fmla="val 40962"/>
                <a:gd name="adj2" fmla="val 464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p:cNvSpPr/>
            <p:nvPr/>
          </p:nvSpPr>
          <p:spPr>
            <a:xfrm>
              <a:off x="4422306" y="5619727"/>
              <a:ext cx="664946" cy="317656"/>
            </a:xfrm>
            <a:prstGeom prst="rect">
              <a:avLst/>
            </a:prstGeom>
            <a:gradFill flip="none" rotWithShape="1">
              <a:gsLst>
                <a:gs pos="0">
                  <a:schemeClr val="accent6">
                    <a:lumMod val="40000"/>
                    <a:lumOff val="60000"/>
                    <a:shade val="30000"/>
                    <a:satMod val="115000"/>
                  </a:schemeClr>
                </a:gs>
                <a:gs pos="50000">
                  <a:schemeClr val="accent6">
                    <a:lumMod val="40000"/>
                    <a:lumOff val="60000"/>
                    <a:shade val="67500"/>
                    <a:satMod val="115000"/>
                  </a:schemeClr>
                </a:gs>
                <a:gs pos="100000">
                  <a:schemeClr val="accent6">
                    <a:lumMod val="40000"/>
                    <a:lumOff val="60000"/>
                    <a:shade val="100000"/>
                    <a:satMod val="115000"/>
                  </a:schemeClr>
                </a:gs>
              </a:gsLst>
              <a:lin ang="5400000" scaled="1"/>
              <a:tileRect/>
            </a:gra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prstClr val="black"/>
                  </a:solidFill>
                </a:rPr>
                <a:t>높음</a:t>
              </a:r>
              <a:endParaRPr lang="ko-KR" altLang="en-US" sz="1700" dirty="0">
                <a:solidFill>
                  <a:prstClr val="black"/>
                </a:solidFill>
              </a:endParaRPr>
            </a:p>
          </p:txBody>
        </p:sp>
        <p:sp>
          <p:nvSpPr>
            <p:cNvPr id="39" name="직사각형 38"/>
            <p:cNvSpPr/>
            <p:nvPr/>
          </p:nvSpPr>
          <p:spPr>
            <a:xfrm>
              <a:off x="4422306" y="3905249"/>
              <a:ext cx="664946" cy="317656"/>
            </a:xfrm>
            <a:prstGeom prst="rect">
              <a:avLst/>
            </a:prstGeom>
            <a:gradFill flip="none" rotWithShape="1">
              <a:gsLst>
                <a:gs pos="0">
                  <a:schemeClr val="accent6">
                    <a:lumMod val="40000"/>
                    <a:lumOff val="60000"/>
                    <a:shade val="30000"/>
                    <a:satMod val="115000"/>
                  </a:schemeClr>
                </a:gs>
                <a:gs pos="50000">
                  <a:schemeClr val="accent6">
                    <a:lumMod val="40000"/>
                    <a:lumOff val="60000"/>
                    <a:shade val="67500"/>
                    <a:satMod val="115000"/>
                  </a:schemeClr>
                </a:gs>
                <a:gs pos="100000">
                  <a:schemeClr val="accent6">
                    <a:lumMod val="40000"/>
                    <a:lumOff val="60000"/>
                    <a:shade val="100000"/>
                    <a:satMod val="115000"/>
                  </a:schemeClr>
                </a:gs>
              </a:gsLst>
              <a:lin ang="5400000" scaled="1"/>
              <a:tileRect/>
            </a:gra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a:solidFill>
                    <a:prstClr val="black"/>
                  </a:solidFill>
                </a:rPr>
                <a:t>낮</a:t>
              </a:r>
              <a:r>
                <a:rPr lang="ko-KR" altLang="en-US" sz="1700" smtClean="0">
                  <a:solidFill>
                    <a:prstClr val="black"/>
                  </a:solidFill>
                </a:rPr>
                <a:t>음</a:t>
              </a:r>
              <a:endParaRPr lang="ko-KR" altLang="en-US" sz="1700" dirty="0">
                <a:solidFill>
                  <a:prstClr val="black"/>
                </a:solidFill>
              </a:endParaRPr>
            </a:p>
          </p:txBody>
        </p:sp>
      </p:grpSp>
      <p:sp>
        <p:nvSpPr>
          <p:cNvPr id="4" name="슬라이드 번호 개체 틀 3"/>
          <p:cNvSpPr>
            <a:spLocks noGrp="1"/>
          </p:cNvSpPr>
          <p:nvPr>
            <p:ph type="sldNum" sz="quarter" idx="12"/>
          </p:nvPr>
        </p:nvSpPr>
        <p:spPr/>
        <p:txBody>
          <a:bodyPr/>
          <a:lstStyle/>
          <a:p>
            <a:fld id="{226A7A18-950E-430F-B78B-4CE5EA3222A8}" type="slidenum">
              <a:rPr lang="ko-KR" altLang="en-US" smtClean="0"/>
              <a:t>11</a:t>
            </a:fld>
            <a:endParaRPr lang="ko-KR" altLang="en-US"/>
          </a:p>
        </p:txBody>
      </p:sp>
      <p:sp>
        <p:nvSpPr>
          <p:cNvPr id="24" name="바닥글 개체 틀 14"/>
          <p:cNvSpPr>
            <a:spLocks noGrp="1"/>
          </p:cNvSpPr>
          <p:nvPr>
            <p:ph type="ftr" sz="quarter" idx="11"/>
          </p:nvPr>
        </p:nvSpPr>
        <p:spPr>
          <a:xfrm>
            <a:off x="-1" y="34232"/>
            <a:ext cx="2455101" cy="166503"/>
          </a:xfrm>
        </p:spPr>
        <p:txBody>
          <a:bodyPr/>
          <a:lstStyle/>
          <a:p>
            <a:pPr algn="l"/>
            <a:r>
              <a:rPr lang="en-US" altLang="ko-KR" sz="1400" b="1" smtClean="0">
                <a:solidFill>
                  <a:srgbClr val="002060"/>
                </a:solidFill>
              </a:rPr>
              <a:t>2. CMS</a:t>
            </a:r>
            <a:r>
              <a:rPr lang="ko-KR" altLang="en-US" sz="1400" b="1" smtClean="0">
                <a:solidFill>
                  <a:srgbClr val="002060"/>
                </a:solidFill>
              </a:rPr>
              <a:t>가 추구하는 방향</a:t>
            </a:r>
            <a:endParaRPr lang="ko-KR" altLang="en-US" sz="1400" b="1">
              <a:solidFill>
                <a:srgbClr val="002060"/>
              </a:solidFill>
            </a:endParaRPr>
          </a:p>
        </p:txBody>
      </p:sp>
      <p:sp>
        <p:nvSpPr>
          <p:cNvPr id="26" name="직사각형 25"/>
          <p:cNvSpPr/>
          <p:nvPr/>
        </p:nvSpPr>
        <p:spPr>
          <a:xfrm>
            <a:off x="2339164" y="4103154"/>
            <a:ext cx="937434" cy="369813"/>
          </a:xfrm>
          <a:prstGeom prst="rect">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ko-KR" altLang="en-US" sz="1400" b="1" smtClean="0">
                <a:solidFill>
                  <a:prstClr val="black"/>
                </a:solidFill>
              </a:rPr>
              <a:t>공급자 위험</a:t>
            </a:r>
            <a:endParaRPr lang="ko-KR" altLang="en-US" sz="1400" b="1" dirty="0">
              <a:solidFill>
                <a:prstClr val="black"/>
              </a:solidFill>
            </a:endParaRPr>
          </a:p>
        </p:txBody>
      </p:sp>
    </p:spTree>
    <p:extLst>
      <p:ext uri="{BB962C8B-B14F-4D97-AF65-F5344CB8AC3E}">
        <p14:creationId xmlns:p14="http://schemas.microsoft.com/office/powerpoint/2010/main" val="10132253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타원 36"/>
          <p:cNvSpPr/>
          <p:nvPr/>
        </p:nvSpPr>
        <p:spPr>
          <a:xfrm>
            <a:off x="7290391" y="2957748"/>
            <a:ext cx="4620177" cy="347463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title"/>
          </p:nvPr>
        </p:nvSpPr>
        <p:spPr>
          <a:xfrm>
            <a:off x="519478" y="486567"/>
            <a:ext cx="11262947" cy="424776"/>
          </a:xfrm>
        </p:spPr>
        <p:txBody>
          <a:bodyPr>
            <a:noAutofit/>
          </a:bodyPr>
          <a:lstStyle/>
          <a:p>
            <a:pPr>
              <a:lnSpc>
                <a:spcPts val="1300"/>
              </a:lnSpc>
            </a:pPr>
            <a:r>
              <a:rPr lang="ko-KR" altLang="en-US" sz="3200" b="1" smtClean="0"/>
              <a:t>가치</a:t>
            </a:r>
            <a:r>
              <a:rPr lang="en-US" altLang="ko-KR" sz="3200" b="1" smtClean="0"/>
              <a:t>-</a:t>
            </a:r>
            <a:r>
              <a:rPr lang="ko-KR" altLang="en-US" sz="3200" b="1" smtClean="0"/>
              <a:t>기반 전환의 중심에 있는 </a:t>
            </a:r>
            <a:r>
              <a:rPr lang="en-US" altLang="ko-KR" sz="3200" b="1" smtClean="0"/>
              <a:t>ACO</a:t>
            </a:r>
            <a:r>
              <a:rPr lang="ko-KR" altLang="en-US" sz="3200" b="1" smtClean="0"/>
              <a:t>와 </a:t>
            </a:r>
            <a:r>
              <a:rPr lang="en-US" altLang="ko-KR" sz="3200" b="1" smtClean="0"/>
              <a:t>1990</a:t>
            </a:r>
            <a:r>
              <a:rPr lang="ko-KR" altLang="en-US" sz="3200" b="1" smtClean="0"/>
              <a:t>년대와의 차이</a:t>
            </a:r>
            <a:r>
              <a:rPr lang="en-US" altLang="ko-KR" sz="2800" b="1" smtClean="0"/>
              <a:t/>
            </a:r>
            <a:br>
              <a:rPr lang="en-US" altLang="ko-KR" sz="2800" b="1" smtClean="0"/>
            </a:br>
            <a:r>
              <a:rPr lang="en-US" altLang="ko-KR" sz="1600"/>
              <a:t> </a:t>
            </a:r>
            <a:r>
              <a:rPr lang="en-US" altLang="ko-KR" sz="1600" smtClean="0"/>
              <a:t> </a:t>
            </a:r>
            <a:r>
              <a:rPr lang="en-US" altLang="ko-KR" sz="1050" smtClean="0"/>
              <a:t>(</a:t>
            </a:r>
            <a:r>
              <a:rPr lang="en-US" altLang="ko-KR" sz="1050"/>
              <a:t>Muhlestein, David, Health Affairs Blog, “Growth and Dispersion of Accountable Care Organizations in 2015,” 31 March 2015</a:t>
            </a:r>
            <a:r>
              <a:rPr lang="en-US" altLang="ko-KR" sz="1050" smtClean="0"/>
              <a:t>., Muhlestein</a:t>
            </a:r>
            <a:r>
              <a:rPr lang="en-US" altLang="ko-KR" sz="1050"/>
              <a:t>, D., et.al. </a:t>
            </a:r>
            <a:r>
              <a:rPr lang="en-US" altLang="ko-KR" sz="1050" i="1"/>
              <a:t>Leavitt Partners, </a:t>
            </a:r>
            <a:r>
              <a:rPr lang="en-US" altLang="ko-KR" sz="1050"/>
              <a:t>“Projected Growth of Accountable Care Organizations,” December 2015</a:t>
            </a:r>
            <a:r>
              <a:rPr lang="en-US" altLang="ko-KR" sz="1050" smtClean="0"/>
              <a:t>.)</a:t>
            </a:r>
            <a:r>
              <a:rPr lang="ko-KR" altLang="en-US" sz="1050" smtClean="0">
                <a:latin typeface="HY헤드라인M" pitchFamily="18" charset="-127"/>
                <a:ea typeface="HY헤드라인M" pitchFamily="18" charset="-127"/>
              </a:rPr>
              <a:t> </a:t>
            </a:r>
            <a:endParaRPr lang="ko-KR" altLang="en-US" sz="1100" b="1" dirty="0"/>
          </a:p>
        </p:txBody>
      </p:sp>
      <p:sp>
        <p:nvSpPr>
          <p:cNvPr id="12" name="직사각형 11"/>
          <p:cNvSpPr/>
          <p:nvPr/>
        </p:nvSpPr>
        <p:spPr>
          <a:xfrm>
            <a:off x="1177407" y="1421111"/>
            <a:ext cx="10519293" cy="560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600" smtClean="0">
                <a:solidFill>
                  <a:schemeClr val="tx1"/>
                </a:solidFill>
                <a:latin typeface="HY헤드라인M" panose="02030600000101010101" pitchFamily="18" charset="-127"/>
                <a:ea typeface="HY헤드라인M" panose="02030600000101010101" pitchFamily="18" charset="-127"/>
              </a:rPr>
              <a:t>그런 가운데 </a:t>
            </a:r>
            <a:r>
              <a:rPr lang="en-US" altLang="ko-KR" sz="1600" u="sng" smtClean="0">
                <a:solidFill>
                  <a:schemeClr val="tx1"/>
                </a:solidFill>
                <a:latin typeface="HY헤드라인M" panose="02030600000101010101" pitchFamily="18" charset="-127"/>
                <a:ea typeface="HY헤드라인M" panose="02030600000101010101" pitchFamily="18" charset="-127"/>
              </a:rPr>
              <a:t>ACO</a:t>
            </a:r>
            <a:r>
              <a:rPr lang="ko-KR" altLang="en-US" sz="1600" u="sng" smtClean="0">
                <a:solidFill>
                  <a:schemeClr val="tx1"/>
                </a:solidFill>
                <a:latin typeface="HY헤드라인M" panose="02030600000101010101" pitchFamily="18" charset="-127"/>
                <a:ea typeface="HY헤드라인M" panose="02030600000101010101" pitchFamily="18" charset="-127"/>
              </a:rPr>
              <a:t>는 성장을 계속하고 </a:t>
            </a:r>
            <a:r>
              <a:rPr lang="ko-KR" altLang="en-US" sz="1600" smtClean="0">
                <a:solidFill>
                  <a:schemeClr val="tx1"/>
                </a:solidFill>
                <a:latin typeface="HY헤드라인M" panose="02030600000101010101" pitchFamily="18" charset="-127"/>
                <a:ea typeface="HY헤드라인M" panose="02030600000101010101" pitchFamily="18" charset="-127"/>
              </a:rPr>
              <a:t>있고</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기존 </a:t>
            </a:r>
            <a:r>
              <a:rPr lang="en-US" altLang="ko-KR" sz="1600" smtClean="0">
                <a:solidFill>
                  <a:schemeClr val="tx1"/>
                </a:solidFill>
                <a:latin typeface="HY헤드라인M" panose="02030600000101010101" pitchFamily="18" charset="-127"/>
                <a:ea typeface="HY헤드라인M" panose="02030600000101010101" pitchFamily="18" charset="-127"/>
              </a:rPr>
              <a:t>ACO</a:t>
            </a:r>
            <a:r>
              <a:rPr lang="ko-KR" altLang="en-US" sz="1600">
                <a:solidFill>
                  <a:schemeClr val="tx1"/>
                </a:solidFill>
                <a:latin typeface="HY헤드라인M" panose="02030600000101010101" pitchFamily="18" charset="-127"/>
                <a:ea typeface="HY헤드라인M" panose="02030600000101010101" pitchFamily="18" charset="-127"/>
              </a:rPr>
              <a:t>들은 </a:t>
            </a:r>
            <a:r>
              <a:rPr lang="ko-KR" altLang="en-US" sz="1600" smtClean="0">
                <a:solidFill>
                  <a:schemeClr val="tx1"/>
                </a:solidFill>
                <a:latin typeface="HY헤드라인M" panose="02030600000101010101" pitchFamily="18" charset="-127"/>
                <a:ea typeface="HY헤드라인M" panose="02030600000101010101" pitchFamily="18" charset="-127"/>
              </a:rPr>
              <a:t>하부기관으로 운영하는 계약의 수와 모델의 위험 수준을 확대하고 있음</a:t>
            </a:r>
            <a:r>
              <a:rPr lang="en-US" altLang="ko-KR" sz="1600" smtClean="0">
                <a:solidFill>
                  <a:schemeClr val="tx1"/>
                </a:solidFill>
                <a:latin typeface="HY헤드라인M" panose="02030600000101010101" pitchFamily="18" charset="-127"/>
                <a:ea typeface="HY헤드라인M" panose="02030600000101010101" pitchFamily="18" charset="-127"/>
              </a:rPr>
              <a:t>. 2015</a:t>
            </a:r>
            <a:r>
              <a:rPr lang="ko-KR" altLang="en-US" sz="1600" smtClean="0">
                <a:solidFill>
                  <a:schemeClr val="tx1"/>
                </a:solidFill>
                <a:latin typeface="HY헤드라인M" panose="02030600000101010101" pitchFamily="18" charset="-127"/>
                <a:ea typeface="HY헤드라인M" panose="02030600000101010101" pitchFamily="18" charset="-127"/>
              </a:rPr>
              <a:t>년 </a:t>
            </a:r>
            <a:r>
              <a:rPr lang="en-US" altLang="ko-KR" sz="1600" smtClean="0">
                <a:solidFill>
                  <a:schemeClr val="tx1"/>
                </a:solidFill>
                <a:latin typeface="HY헤드라인M" panose="02030600000101010101" pitchFamily="18" charset="-127"/>
                <a:ea typeface="HY헤드라인M" panose="02030600000101010101" pitchFamily="18" charset="-127"/>
              </a:rPr>
              <a:t>12</a:t>
            </a:r>
            <a:r>
              <a:rPr lang="ko-KR" altLang="en-US" sz="1600" smtClean="0">
                <a:solidFill>
                  <a:schemeClr val="tx1"/>
                </a:solidFill>
                <a:latin typeface="HY헤드라인M" panose="02030600000101010101" pitchFamily="18" charset="-127"/>
                <a:ea typeface="HY헤드라인M" panose="02030600000101010101" pitchFamily="18" charset="-127"/>
              </a:rPr>
              <a:t>월 현재 </a:t>
            </a:r>
            <a:r>
              <a:rPr lang="en-US" altLang="ko-KR" sz="1600" smtClean="0">
                <a:solidFill>
                  <a:schemeClr val="tx1"/>
                </a:solidFill>
                <a:latin typeface="HY헤드라인M" panose="02030600000101010101" pitchFamily="18" charset="-127"/>
                <a:ea typeface="HY헤드라인M" panose="02030600000101010101" pitchFamily="18" charset="-127"/>
              </a:rPr>
              <a:t>782</a:t>
            </a:r>
            <a:r>
              <a:rPr lang="ko-KR" altLang="en-US" sz="1600" smtClean="0">
                <a:solidFill>
                  <a:schemeClr val="tx1"/>
                </a:solidFill>
                <a:latin typeface="HY헤드라인M" panose="02030600000101010101" pitchFamily="18" charset="-127"/>
                <a:ea typeface="HY헤드라인M" panose="02030600000101010101" pitchFamily="18" charset="-127"/>
              </a:rPr>
              <a:t>개 </a:t>
            </a:r>
            <a:r>
              <a:rPr lang="en-US" altLang="ko-KR" sz="1600" smtClean="0">
                <a:solidFill>
                  <a:schemeClr val="tx1"/>
                </a:solidFill>
                <a:latin typeface="HY헤드라인M" panose="02030600000101010101" pitchFamily="18" charset="-127"/>
                <a:ea typeface="HY헤드라인M" panose="02030600000101010101" pitchFamily="18" charset="-127"/>
              </a:rPr>
              <a:t>ACO</a:t>
            </a:r>
            <a:r>
              <a:rPr lang="ko-KR" altLang="en-US" sz="1600" smtClean="0">
                <a:solidFill>
                  <a:schemeClr val="tx1"/>
                </a:solidFill>
                <a:latin typeface="HY헤드라인M" panose="02030600000101010101" pitchFamily="18" charset="-127"/>
                <a:ea typeface="HY헤드라인M" panose="02030600000101010101" pitchFamily="18" charset="-127"/>
              </a:rPr>
              <a:t>조직들이 있고 </a:t>
            </a:r>
            <a:r>
              <a:rPr lang="en-US" altLang="ko-KR" sz="1600" smtClean="0">
                <a:solidFill>
                  <a:schemeClr val="tx1"/>
                </a:solidFill>
                <a:latin typeface="HY헤드라인M" panose="02030600000101010101" pitchFamily="18" charset="-127"/>
                <a:ea typeface="HY헤드라인M" panose="02030600000101010101" pitchFamily="18" charset="-127"/>
              </a:rPr>
              <a:t>2,300</a:t>
            </a:r>
            <a:r>
              <a:rPr lang="ko-KR" altLang="en-US" sz="1600" smtClean="0">
                <a:solidFill>
                  <a:schemeClr val="tx1"/>
                </a:solidFill>
                <a:latin typeface="HY헤드라인M" panose="02030600000101010101" pitchFamily="18" charset="-127"/>
                <a:ea typeface="HY헤드라인M" panose="02030600000101010101" pitchFamily="18" charset="-127"/>
              </a:rPr>
              <a:t>만명을 포괄하고 있음</a:t>
            </a:r>
            <a:endParaRPr lang="en-US" altLang="ko-KR" sz="1600" dirty="0">
              <a:solidFill>
                <a:schemeClr val="tx1"/>
              </a:solidFill>
              <a:latin typeface="HY헤드라인M" panose="02030600000101010101" pitchFamily="18" charset="-127"/>
              <a:ea typeface="HY헤드라인M" panose="02030600000101010101" pitchFamily="18" charset="-127"/>
            </a:endParaRPr>
          </a:p>
        </p:txBody>
      </p:sp>
      <p:pic>
        <p:nvPicPr>
          <p:cNvPr id="13" name="Picture 44" descr="na_c22"/>
          <p:cNvPicPr>
            <a:picLocks noChangeAspect="1" noChangeArrowheads="1"/>
          </p:cNvPicPr>
          <p:nvPr/>
        </p:nvPicPr>
        <p:blipFill>
          <a:blip r:embed="rId3" cstate="print"/>
          <a:srcRect/>
          <a:stretch>
            <a:fillRect/>
          </a:stretch>
        </p:blipFill>
        <p:spPr bwMode="auto">
          <a:xfrm>
            <a:off x="876314" y="1453496"/>
            <a:ext cx="163255" cy="176882"/>
          </a:xfrm>
          <a:prstGeom prst="rect">
            <a:avLst/>
          </a:prstGeom>
          <a:noFill/>
          <a:ln w="9525">
            <a:noFill/>
            <a:miter lim="800000"/>
            <a:headEnd/>
            <a:tailEnd/>
          </a:ln>
        </p:spPr>
      </p:pic>
      <p:pic>
        <p:nvPicPr>
          <p:cNvPr id="18" name="Picture 44" descr="na_c22"/>
          <p:cNvPicPr>
            <a:picLocks noChangeAspect="1" noChangeArrowheads="1"/>
          </p:cNvPicPr>
          <p:nvPr/>
        </p:nvPicPr>
        <p:blipFill>
          <a:blip r:embed="rId3" cstate="print"/>
          <a:srcRect/>
          <a:stretch>
            <a:fillRect/>
          </a:stretch>
        </p:blipFill>
        <p:spPr bwMode="auto">
          <a:xfrm>
            <a:off x="876314" y="920858"/>
            <a:ext cx="163255" cy="176882"/>
          </a:xfrm>
          <a:prstGeom prst="rect">
            <a:avLst/>
          </a:prstGeom>
          <a:noFill/>
          <a:ln w="9525">
            <a:noFill/>
            <a:miter lim="800000"/>
            <a:headEnd/>
            <a:tailEnd/>
          </a:ln>
        </p:spPr>
      </p:pic>
      <p:sp>
        <p:nvSpPr>
          <p:cNvPr id="58" name="직사각형 57"/>
          <p:cNvSpPr/>
          <p:nvPr/>
        </p:nvSpPr>
        <p:spPr>
          <a:xfrm>
            <a:off x="1177407" y="899872"/>
            <a:ext cx="10605018" cy="442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u="sng" smtClean="0">
                <a:solidFill>
                  <a:schemeClr val="tx1"/>
                </a:solidFill>
                <a:latin typeface="HY헤드라인M" panose="02030600000101010101" pitchFamily="18" charset="-127"/>
                <a:ea typeface="HY헤드라인M" panose="02030600000101010101" pitchFamily="18" charset="-127"/>
              </a:rPr>
              <a:t>가치</a:t>
            </a:r>
            <a:r>
              <a:rPr lang="en-US" altLang="ko-KR" sz="1600" u="sng" smtClean="0">
                <a:solidFill>
                  <a:schemeClr val="tx1"/>
                </a:solidFill>
                <a:latin typeface="HY헤드라인M" panose="02030600000101010101" pitchFamily="18" charset="-127"/>
                <a:ea typeface="HY헤드라인M" panose="02030600000101010101" pitchFamily="18" charset="-127"/>
              </a:rPr>
              <a:t>-</a:t>
            </a:r>
            <a:r>
              <a:rPr lang="ko-KR" altLang="en-US" sz="1600" u="sng" smtClean="0">
                <a:solidFill>
                  <a:schemeClr val="tx1"/>
                </a:solidFill>
                <a:latin typeface="HY헤드라인M" panose="02030600000101010101" pitchFamily="18" charset="-127"/>
                <a:ea typeface="HY헤드라인M" panose="02030600000101010101" pitchFamily="18" charset="-127"/>
              </a:rPr>
              <a:t>기반 상환에 대한 공급자들의 관심은 높아지고 있지만</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진정한 </a:t>
            </a:r>
            <a:r>
              <a:rPr lang="ko-KR" altLang="en-US" sz="1600" smtClean="0">
                <a:solidFill>
                  <a:srgbClr val="FF0000"/>
                </a:solidFill>
                <a:latin typeface="HY헤드라인M" panose="02030600000101010101" pitchFamily="18" charset="-127"/>
                <a:ea typeface="HY헤드라인M" panose="02030600000101010101" pitchFamily="18" charset="-127"/>
              </a:rPr>
              <a:t>위험</a:t>
            </a:r>
            <a:r>
              <a:rPr lang="en-US" altLang="ko-KR" sz="1600" smtClean="0">
                <a:solidFill>
                  <a:srgbClr val="FF0000"/>
                </a:solidFill>
                <a:latin typeface="HY헤드라인M" panose="02030600000101010101" pitchFamily="18" charset="-127"/>
                <a:ea typeface="HY헤드라인M" panose="02030600000101010101" pitchFamily="18" charset="-127"/>
              </a:rPr>
              <a:t>-</a:t>
            </a:r>
            <a:r>
              <a:rPr lang="ko-KR" altLang="en-US" sz="1600" smtClean="0">
                <a:solidFill>
                  <a:srgbClr val="FF0000"/>
                </a:solidFill>
                <a:latin typeface="HY헤드라인M" panose="02030600000101010101" pitchFamily="18" charset="-127"/>
                <a:ea typeface="HY헤드라인M" panose="02030600000101010101" pitchFamily="18" charset="-127"/>
              </a:rPr>
              <a:t>기반 계약을 수용하는 공급자는 많지 않음</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그 이유는 자료 분석을 통한 피드백 능력이 미흡하고 위험 관리에 필요한 역량이 부족하다고 느끼기 때문임</a:t>
            </a:r>
            <a:r>
              <a:rPr lang="en-US" altLang="ko-KR" sz="1600" u="sng" smtClean="0">
                <a:solidFill>
                  <a:schemeClr val="tx1"/>
                </a:solidFill>
                <a:latin typeface="HY헤드라인M" panose="02030600000101010101" pitchFamily="18" charset="-127"/>
                <a:ea typeface="HY헤드라인M" panose="02030600000101010101" pitchFamily="18" charset="-127"/>
              </a:rPr>
              <a:t>.</a:t>
            </a:r>
            <a:endParaRPr lang="en-US" altLang="ko-KR" sz="1600" b="1" u="sng" dirty="0">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endParaRPr>
          </a:p>
        </p:txBody>
      </p:sp>
      <p:pic>
        <p:nvPicPr>
          <p:cNvPr id="41" name="Picture 44" descr="na_c22"/>
          <p:cNvPicPr>
            <a:picLocks noChangeAspect="1" noChangeArrowheads="1"/>
          </p:cNvPicPr>
          <p:nvPr/>
        </p:nvPicPr>
        <p:blipFill>
          <a:blip r:embed="rId3" cstate="print"/>
          <a:srcRect/>
          <a:stretch>
            <a:fillRect/>
          </a:stretch>
        </p:blipFill>
        <p:spPr bwMode="auto">
          <a:xfrm>
            <a:off x="891528" y="2052345"/>
            <a:ext cx="163255" cy="176882"/>
          </a:xfrm>
          <a:prstGeom prst="rect">
            <a:avLst/>
          </a:prstGeom>
          <a:noFill/>
          <a:ln w="9525">
            <a:noFill/>
            <a:miter lim="800000"/>
            <a:headEnd/>
            <a:tailEnd/>
          </a:ln>
        </p:spPr>
      </p:pic>
      <p:grpSp>
        <p:nvGrpSpPr>
          <p:cNvPr id="5" name="그룹 4"/>
          <p:cNvGrpSpPr/>
          <p:nvPr/>
        </p:nvGrpSpPr>
        <p:grpSpPr>
          <a:xfrm>
            <a:off x="1953178" y="3131287"/>
            <a:ext cx="4842784" cy="907701"/>
            <a:chOff x="986516" y="4496556"/>
            <a:chExt cx="4842784" cy="1062100"/>
          </a:xfrm>
        </p:grpSpPr>
        <p:sp>
          <p:nvSpPr>
            <p:cNvPr id="17" name="직사각형 16"/>
            <p:cNvSpPr/>
            <p:nvPr/>
          </p:nvSpPr>
          <p:spPr>
            <a:xfrm>
              <a:off x="1097668" y="4882954"/>
              <a:ext cx="4636383" cy="252119"/>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smtClean="0">
                  <a:solidFill>
                    <a:prstClr val="black"/>
                  </a:solidFill>
                </a:rPr>
                <a:t>자료 수집과 제어 능력 부족</a:t>
              </a:r>
              <a:endParaRPr lang="ko-KR" altLang="en-US" sz="1600" dirty="0">
                <a:solidFill>
                  <a:prstClr val="black"/>
                </a:solidFill>
              </a:endParaRPr>
            </a:p>
          </p:txBody>
        </p:sp>
        <p:sp>
          <p:nvSpPr>
            <p:cNvPr id="20" name="직사각형 19"/>
            <p:cNvSpPr/>
            <p:nvPr/>
          </p:nvSpPr>
          <p:spPr>
            <a:xfrm>
              <a:off x="1097668" y="4556920"/>
              <a:ext cx="4636382" cy="27386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smtClean="0">
                  <a:solidFill>
                    <a:srgbClr val="FFC000"/>
                  </a:solidFill>
                </a:rPr>
                <a:t>공급자가 위험</a:t>
              </a:r>
              <a:r>
                <a:rPr lang="en-US" altLang="ko-KR" sz="1600" smtClean="0">
                  <a:solidFill>
                    <a:srgbClr val="FFC000"/>
                  </a:solidFill>
                </a:rPr>
                <a:t>-</a:t>
              </a:r>
              <a:r>
                <a:rPr lang="ko-KR" altLang="en-US" sz="1600" smtClean="0">
                  <a:solidFill>
                    <a:srgbClr val="FFC000"/>
                  </a:solidFill>
                </a:rPr>
                <a:t>기반 계약을 꺼리는 이유</a:t>
              </a:r>
              <a:endParaRPr lang="ko-KR" altLang="en-US" sz="1600" dirty="0">
                <a:solidFill>
                  <a:srgbClr val="FFC000"/>
                </a:solidFill>
              </a:endParaRPr>
            </a:p>
          </p:txBody>
        </p:sp>
        <p:sp>
          <p:nvSpPr>
            <p:cNvPr id="26" name="직사각형 25"/>
            <p:cNvSpPr/>
            <p:nvPr/>
          </p:nvSpPr>
          <p:spPr>
            <a:xfrm>
              <a:off x="1089717" y="5192703"/>
              <a:ext cx="4636382" cy="286559"/>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smtClean="0">
                  <a:solidFill>
                    <a:prstClr val="black"/>
                  </a:solidFill>
                </a:rPr>
                <a:t>위험 관리에 요구되는 역량 부족</a:t>
              </a:r>
              <a:endParaRPr lang="ko-KR" altLang="en-US" sz="1600" dirty="0">
                <a:solidFill>
                  <a:prstClr val="black"/>
                </a:solidFill>
              </a:endParaRPr>
            </a:p>
          </p:txBody>
        </p:sp>
        <p:sp>
          <p:nvSpPr>
            <p:cNvPr id="31" name="직사각형 30"/>
            <p:cNvSpPr/>
            <p:nvPr/>
          </p:nvSpPr>
          <p:spPr>
            <a:xfrm>
              <a:off x="986516" y="4496556"/>
              <a:ext cx="4842784" cy="1062100"/>
            </a:xfrm>
            <a:prstGeom prst="rect">
              <a:avLst/>
            </a:prstGeom>
            <a:noFill/>
            <a:ln w="12700">
              <a:solidFill>
                <a:schemeClr val="accent1">
                  <a:lumMod val="75000"/>
                </a:schemeClr>
              </a:solidFill>
            </a:ln>
            <a:effectLst>
              <a:outerShdw blurRad="50800" dist="38100" dir="2700000" algn="tl"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sp>
        <p:nvSpPr>
          <p:cNvPr id="34" name="직사각형 33"/>
          <p:cNvSpPr/>
          <p:nvPr/>
        </p:nvSpPr>
        <p:spPr>
          <a:xfrm>
            <a:off x="8610600" y="3270476"/>
            <a:ext cx="1971675" cy="649357"/>
          </a:xfrm>
          <a:prstGeom prst="rect">
            <a:avLst/>
          </a:prstGeom>
          <a:gradFill flip="none" rotWithShape="1">
            <a:gsLst>
              <a:gs pos="0">
                <a:schemeClr val="accent6">
                  <a:lumMod val="40000"/>
                  <a:lumOff val="60000"/>
                  <a:shade val="30000"/>
                  <a:satMod val="115000"/>
                </a:schemeClr>
              </a:gs>
              <a:gs pos="50000">
                <a:schemeClr val="accent6">
                  <a:lumMod val="40000"/>
                  <a:lumOff val="60000"/>
                  <a:shade val="67500"/>
                  <a:satMod val="115000"/>
                </a:schemeClr>
              </a:gs>
              <a:gs pos="100000">
                <a:schemeClr val="accent6">
                  <a:lumMod val="40000"/>
                  <a:lumOff val="60000"/>
                  <a:shade val="100000"/>
                  <a:satMod val="115000"/>
                </a:schemeClr>
              </a:gs>
            </a:gsLst>
            <a:lin ang="5400000" scaled="1"/>
            <a:tileRect/>
          </a:gra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prstClr val="black"/>
                </a:solidFill>
              </a:rPr>
              <a:t> 가치에 대한 지불</a:t>
            </a:r>
            <a:r>
              <a:rPr lang="en-US" altLang="ko-KR" sz="1700" smtClean="0">
                <a:solidFill>
                  <a:prstClr val="black"/>
                </a:solidFill>
              </a:rPr>
              <a:t>(Fee for Value)</a:t>
            </a:r>
            <a:endParaRPr lang="ko-KR" altLang="en-US" sz="1700" dirty="0">
              <a:solidFill>
                <a:prstClr val="black"/>
              </a:solidFill>
            </a:endParaRPr>
          </a:p>
        </p:txBody>
      </p:sp>
      <p:sp>
        <p:nvSpPr>
          <p:cNvPr id="35" name="오른쪽 화살표 34"/>
          <p:cNvSpPr/>
          <p:nvPr/>
        </p:nvSpPr>
        <p:spPr>
          <a:xfrm rot="840000">
            <a:off x="6386637" y="4215208"/>
            <a:ext cx="2008756" cy="707542"/>
          </a:xfrm>
          <a:prstGeom prst="rightArrow">
            <a:avLst>
              <a:gd name="adj1" fmla="val 41942"/>
              <a:gd name="adj2" fmla="val 81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mtClean="0">
                <a:solidFill>
                  <a:schemeClr val="tx1"/>
                </a:solidFill>
              </a:rPr>
              <a:t>그럼에도 불구하고</a:t>
            </a:r>
            <a:endParaRPr lang="ko-KR" altLang="en-US" sz="1400">
              <a:solidFill>
                <a:schemeClr val="tx1"/>
              </a:solidFill>
            </a:endParaRPr>
          </a:p>
        </p:txBody>
      </p:sp>
      <p:sp>
        <p:nvSpPr>
          <p:cNvPr id="36" name="직사각형 35"/>
          <p:cNvSpPr/>
          <p:nvPr/>
        </p:nvSpPr>
        <p:spPr>
          <a:xfrm>
            <a:off x="1177406" y="2056711"/>
            <a:ext cx="10519293" cy="781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en-US" altLang="ko-KR" sz="1600" smtClean="0">
                <a:solidFill>
                  <a:schemeClr val="tx1"/>
                </a:solidFill>
                <a:latin typeface="HY헤드라인M" panose="02030600000101010101" pitchFamily="18" charset="-127"/>
                <a:ea typeface="HY헤드라인M" panose="02030600000101010101" pitchFamily="18" charset="-127"/>
              </a:rPr>
              <a:t>1990</a:t>
            </a:r>
            <a:r>
              <a:rPr lang="ko-KR" altLang="en-US" sz="1600" smtClean="0">
                <a:solidFill>
                  <a:schemeClr val="tx1"/>
                </a:solidFill>
                <a:latin typeface="HY헤드라인M" panose="02030600000101010101" pitchFamily="18" charset="-127"/>
                <a:ea typeface="HY헤드라인M" panose="02030600000101010101" pitchFamily="18" charset="-127"/>
              </a:rPr>
              <a:t>년대와 마찬가지로 가치</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기반 모델로의 전환은 공급자들의 연합</a:t>
            </a:r>
            <a:r>
              <a:rPr lang="en-US" altLang="ko-KR" sz="1600" smtClean="0">
                <a:solidFill>
                  <a:schemeClr val="tx1"/>
                </a:solidFill>
                <a:latin typeface="HY헤드라인M" panose="02030600000101010101" pitchFamily="18" charset="-127"/>
                <a:ea typeface="HY헤드라인M" panose="02030600000101010101" pitchFamily="18" charset="-127"/>
              </a:rPr>
              <a:t>(consolidation)</a:t>
            </a:r>
            <a:r>
              <a:rPr lang="ko-KR" altLang="en-US" sz="1600" smtClean="0">
                <a:solidFill>
                  <a:schemeClr val="tx1"/>
                </a:solidFill>
                <a:latin typeface="HY헤드라인M" panose="02030600000101010101" pitchFamily="18" charset="-127"/>
                <a:ea typeface="HY헤드라인M" panose="02030600000101010101" pitchFamily="18" charset="-127"/>
              </a:rPr>
              <a:t>을 유도하고 있음</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하지만 </a:t>
            </a:r>
            <a:r>
              <a:rPr lang="en-US" altLang="ko-KR" sz="1600" smtClean="0">
                <a:solidFill>
                  <a:schemeClr val="tx1"/>
                </a:solidFill>
                <a:latin typeface="HY헤드라인M" panose="02030600000101010101" pitchFamily="18" charset="-127"/>
                <a:ea typeface="HY헤드라인M" panose="02030600000101010101" pitchFamily="18" charset="-127"/>
              </a:rPr>
              <a:t>1990</a:t>
            </a:r>
            <a:r>
              <a:rPr lang="ko-KR" altLang="en-US" sz="1600" smtClean="0">
                <a:solidFill>
                  <a:schemeClr val="tx1"/>
                </a:solidFill>
                <a:latin typeface="HY헤드라인M" panose="02030600000101010101" pitchFamily="18" charset="-127"/>
                <a:ea typeface="HY헤드라인M" panose="02030600000101010101" pitchFamily="18" charset="-127"/>
              </a:rPr>
              <a:t>년대와 다른 것은 가치</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기반 모델에서 성공하는데 필요한 임상 규모를 이루기 위해 전통적인 합병</a:t>
            </a:r>
            <a:r>
              <a:rPr lang="en-US" altLang="ko-KR" sz="1600" smtClean="0">
                <a:solidFill>
                  <a:schemeClr val="tx1"/>
                </a:solidFill>
                <a:latin typeface="HY헤드라인M" panose="02030600000101010101" pitchFamily="18" charset="-127"/>
                <a:ea typeface="HY헤드라인M" panose="02030600000101010101" pitchFamily="18" charset="-127"/>
              </a:rPr>
              <a:t>(merger) </a:t>
            </a:r>
            <a:r>
              <a:rPr lang="ko-KR" altLang="en-US" sz="1600" smtClean="0">
                <a:solidFill>
                  <a:schemeClr val="tx1"/>
                </a:solidFill>
                <a:latin typeface="HY헤드라인M" panose="02030600000101010101" pitchFamily="18" charset="-127"/>
                <a:ea typeface="HY헤드라인M" panose="02030600000101010101" pitchFamily="18" charset="-127"/>
              </a:rPr>
              <a:t>이나 획득</a:t>
            </a:r>
            <a:r>
              <a:rPr lang="en-US" altLang="ko-KR" sz="1600" smtClean="0">
                <a:solidFill>
                  <a:schemeClr val="tx1"/>
                </a:solidFill>
                <a:latin typeface="HY헤드라인M" panose="02030600000101010101" pitchFamily="18" charset="-127"/>
                <a:ea typeface="HY헤드라인M" panose="02030600000101010101" pitchFamily="18" charset="-127"/>
              </a:rPr>
              <a:t>(acquisition)</a:t>
            </a:r>
            <a:r>
              <a:rPr lang="ko-KR" altLang="en-US"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보다 제휴</a:t>
            </a:r>
            <a:r>
              <a:rPr lang="en-US" altLang="ko-KR" sz="1600" u="sng" smtClean="0">
                <a:solidFill>
                  <a:schemeClr val="tx1"/>
                </a:solidFill>
                <a:latin typeface="HY헤드라인M" panose="02030600000101010101" pitchFamily="18" charset="-127"/>
                <a:ea typeface="HY헤드라인M" panose="02030600000101010101" pitchFamily="18" charset="-127"/>
              </a:rPr>
              <a:t>(alliance)</a:t>
            </a:r>
            <a:r>
              <a:rPr lang="ko-KR" altLang="en-US" sz="1600" u="sng" smtClean="0">
                <a:solidFill>
                  <a:schemeClr val="tx1"/>
                </a:solidFill>
                <a:latin typeface="HY헤드라인M" panose="02030600000101010101" pitchFamily="18" charset="-127"/>
                <a:ea typeface="HY헤드라인M" panose="02030600000101010101" pitchFamily="18" charset="-127"/>
              </a:rPr>
              <a:t>와 벤쳐</a:t>
            </a:r>
            <a:r>
              <a:rPr lang="en-US" altLang="ko-KR" sz="1600" u="sng" smtClean="0">
                <a:solidFill>
                  <a:schemeClr val="tx1"/>
                </a:solidFill>
                <a:latin typeface="HY헤드라인M" panose="02030600000101010101" pitchFamily="18" charset="-127"/>
                <a:ea typeface="HY헤드라인M" panose="02030600000101010101" pitchFamily="18" charset="-127"/>
              </a:rPr>
              <a:t>(joint venture)</a:t>
            </a:r>
            <a:r>
              <a:rPr lang="ko-KR" altLang="en-US" sz="1600" u="sng" smtClean="0">
                <a:solidFill>
                  <a:schemeClr val="tx1"/>
                </a:solidFill>
                <a:latin typeface="HY헤드라인M" panose="02030600000101010101" pitchFamily="18" charset="-127"/>
                <a:ea typeface="HY헤드라인M" panose="02030600000101010101" pitchFamily="18" charset="-127"/>
              </a:rPr>
              <a:t>를 통한 파트너 방식을 </a:t>
            </a:r>
            <a:r>
              <a:rPr lang="ko-KR" altLang="en-US" sz="1600" smtClean="0">
                <a:solidFill>
                  <a:schemeClr val="tx1"/>
                </a:solidFill>
                <a:latin typeface="HY헤드라인M" panose="02030600000101010101" pitchFamily="18" charset="-127"/>
                <a:ea typeface="HY헤드라인M" panose="02030600000101010101" pitchFamily="18" charset="-127"/>
              </a:rPr>
              <a:t>적용하고 있는 것임</a:t>
            </a:r>
            <a:endParaRPr lang="en-US" altLang="ko-KR" sz="1600" dirty="0">
              <a:solidFill>
                <a:schemeClr val="tx1"/>
              </a:solidFill>
              <a:latin typeface="HY헤드라인M" panose="02030600000101010101" pitchFamily="18" charset="-127"/>
              <a:ea typeface="HY헤드라인M" panose="02030600000101010101" pitchFamily="18" charset="-127"/>
            </a:endParaRPr>
          </a:p>
        </p:txBody>
      </p:sp>
      <p:sp>
        <p:nvSpPr>
          <p:cNvPr id="2" name="타원 1"/>
          <p:cNvSpPr/>
          <p:nvPr/>
        </p:nvSpPr>
        <p:spPr>
          <a:xfrm>
            <a:off x="8560681" y="4028641"/>
            <a:ext cx="2021594" cy="1409125"/>
          </a:xfrm>
          <a:prstGeom prst="ellipse">
            <a:avLst/>
          </a:prstGeom>
          <a:solidFill>
            <a:schemeClr val="accent6">
              <a:lumMod val="40000"/>
              <a:lumOff val="60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solidFill>
                  <a:schemeClr val="tx1"/>
                </a:solidFill>
              </a:rPr>
              <a:t>가치 지불의 중심에 </a:t>
            </a:r>
            <a:r>
              <a:rPr lang="en-US" altLang="ko-KR" b="1" smtClean="0">
                <a:solidFill>
                  <a:schemeClr val="tx1"/>
                </a:solidFill>
              </a:rPr>
              <a:t>ACO</a:t>
            </a:r>
            <a:r>
              <a:rPr lang="ko-KR" altLang="en-US" smtClean="0">
                <a:solidFill>
                  <a:schemeClr val="tx1"/>
                </a:solidFill>
              </a:rPr>
              <a:t>가 있음  </a:t>
            </a:r>
            <a:endParaRPr lang="ko-KR" altLang="en-US">
              <a:solidFill>
                <a:schemeClr val="tx1"/>
              </a:solidFill>
            </a:endParaRPr>
          </a:p>
        </p:txBody>
      </p:sp>
      <p:sp>
        <p:nvSpPr>
          <p:cNvPr id="7" name="직사각형 6"/>
          <p:cNvSpPr/>
          <p:nvPr/>
        </p:nvSpPr>
        <p:spPr>
          <a:xfrm>
            <a:off x="170121" y="2913258"/>
            <a:ext cx="11887200" cy="382091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곱셈 기호 7"/>
          <p:cNvSpPr/>
          <p:nvPr/>
        </p:nvSpPr>
        <p:spPr>
          <a:xfrm>
            <a:off x="1528721" y="3047304"/>
            <a:ext cx="390525" cy="100965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슬라이드 번호 개체 틀 3"/>
          <p:cNvSpPr>
            <a:spLocks noGrp="1"/>
          </p:cNvSpPr>
          <p:nvPr>
            <p:ph type="sldNum" sz="quarter" idx="12"/>
          </p:nvPr>
        </p:nvSpPr>
        <p:spPr/>
        <p:txBody>
          <a:bodyPr/>
          <a:lstStyle/>
          <a:p>
            <a:fld id="{226A7A18-950E-430F-B78B-4CE5EA3222A8}" type="slidenum">
              <a:rPr lang="ko-KR" altLang="en-US" smtClean="0"/>
              <a:t>12</a:t>
            </a:fld>
            <a:endParaRPr lang="ko-KR" altLang="en-US"/>
          </a:p>
        </p:txBody>
      </p:sp>
      <p:pic>
        <p:nvPicPr>
          <p:cNvPr id="6" name="그림 5"/>
          <p:cNvPicPr>
            <a:picLocks noChangeAspect="1"/>
          </p:cNvPicPr>
          <p:nvPr/>
        </p:nvPicPr>
        <p:blipFill>
          <a:blip r:embed="rId4"/>
          <a:stretch>
            <a:fillRect/>
          </a:stretch>
        </p:blipFill>
        <p:spPr>
          <a:xfrm>
            <a:off x="223316" y="4038988"/>
            <a:ext cx="3549156" cy="2645650"/>
          </a:xfrm>
          <a:prstGeom prst="rect">
            <a:avLst/>
          </a:prstGeom>
        </p:spPr>
      </p:pic>
      <p:pic>
        <p:nvPicPr>
          <p:cNvPr id="9" name="그림 8"/>
          <p:cNvPicPr>
            <a:picLocks noChangeAspect="1"/>
          </p:cNvPicPr>
          <p:nvPr/>
        </p:nvPicPr>
        <p:blipFill>
          <a:blip r:embed="rId5"/>
          <a:stretch>
            <a:fillRect/>
          </a:stretch>
        </p:blipFill>
        <p:spPr>
          <a:xfrm>
            <a:off x="3467796" y="5169984"/>
            <a:ext cx="4873812" cy="1434041"/>
          </a:xfrm>
          <a:prstGeom prst="rect">
            <a:avLst/>
          </a:prstGeom>
        </p:spPr>
      </p:pic>
      <p:sp>
        <p:nvSpPr>
          <p:cNvPr id="23" name="바닥글 개체 틀 14"/>
          <p:cNvSpPr>
            <a:spLocks noGrp="1"/>
          </p:cNvSpPr>
          <p:nvPr>
            <p:ph type="ftr" sz="quarter" idx="11"/>
          </p:nvPr>
        </p:nvSpPr>
        <p:spPr>
          <a:xfrm>
            <a:off x="-1" y="34232"/>
            <a:ext cx="2455101" cy="192903"/>
          </a:xfrm>
        </p:spPr>
        <p:txBody>
          <a:bodyPr/>
          <a:lstStyle/>
          <a:p>
            <a:pPr algn="l"/>
            <a:r>
              <a:rPr lang="en-US" altLang="ko-KR" sz="1400" b="1">
                <a:solidFill>
                  <a:srgbClr val="002060"/>
                </a:solidFill>
              </a:rPr>
              <a:t>2</a:t>
            </a:r>
            <a:r>
              <a:rPr lang="en-US" altLang="ko-KR" sz="1400" b="1" smtClean="0">
                <a:solidFill>
                  <a:srgbClr val="002060"/>
                </a:solidFill>
              </a:rPr>
              <a:t>. CMS</a:t>
            </a:r>
            <a:r>
              <a:rPr lang="ko-KR" altLang="en-US" sz="1400" b="1" smtClean="0">
                <a:solidFill>
                  <a:srgbClr val="002060"/>
                </a:solidFill>
              </a:rPr>
              <a:t>가 추구하는 방향</a:t>
            </a:r>
            <a:endParaRPr lang="ko-KR" altLang="en-US" sz="1400" b="1">
              <a:solidFill>
                <a:srgbClr val="002060"/>
              </a:solidFill>
            </a:endParaRPr>
          </a:p>
        </p:txBody>
      </p:sp>
    </p:spTree>
    <p:extLst>
      <p:ext uri="{BB962C8B-B14F-4D97-AF65-F5344CB8AC3E}">
        <p14:creationId xmlns:p14="http://schemas.microsoft.com/office/powerpoint/2010/main" val="37815836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83772" y="207775"/>
            <a:ext cx="10960553" cy="810468"/>
          </a:xfrm>
        </p:spPr>
        <p:txBody>
          <a:bodyPr>
            <a:noAutofit/>
          </a:bodyPr>
          <a:lstStyle/>
          <a:p>
            <a:r>
              <a:rPr lang="ko-KR" altLang="en-US" sz="3200" b="1" smtClean="0"/>
              <a:t>가치</a:t>
            </a:r>
            <a:r>
              <a:rPr lang="en-US" altLang="ko-KR" sz="3200" b="1" smtClean="0"/>
              <a:t>-</a:t>
            </a:r>
            <a:r>
              <a:rPr lang="ko-KR" altLang="en-US" sz="3200" b="1" smtClean="0"/>
              <a:t>기반 지불로의 전환이 불가피한 이유</a:t>
            </a:r>
            <a:r>
              <a:rPr lang="en-US" altLang="ko-KR" sz="3200" b="1" smtClean="0"/>
              <a:t>(2000</a:t>
            </a:r>
            <a:r>
              <a:rPr lang="ko-KR" altLang="en-US" sz="3200" b="1" smtClean="0"/>
              <a:t>년대 이후</a:t>
            </a:r>
            <a:r>
              <a:rPr lang="en-US" altLang="ko-KR" sz="3200" b="1" smtClean="0"/>
              <a:t>)</a:t>
            </a:r>
            <a:br>
              <a:rPr lang="en-US" altLang="ko-KR" sz="3200" b="1" smtClean="0"/>
            </a:br>
            <a:r>
              <a:rPr lang="en-US" altLang="ko-KR" sz="1100"/>
              <a:t> </a:t>
            </a:r>
            <a:r>
              <a:rPr lang="en-US" altLang="ko-KR" sz="1100" smtClean="0"/>
              <a:t> </a:t>
            </a:r>
            <a:r>
              <a:rPr lang="en-US" altLang="ko-KR" sz="1050" smtClean="0"/>
              <a:t>(</a:t>
            </a:r>
            <a:r>
              <a:rPr lang="en-US" altLang="ko-KR" sz="1050" i="1"/>
              <a:t>Managed Care</a:t>
            </a:r>
            <a:r>
              <a:rPr lang="en-US" altLang="ko-KR" sz="1050"/>
              <a:t>, “Capitation: The Once and Future King,” August </a:t>
            </a:r>
            <a:r>
              <a:rPr lang="en-US" altLang="ko-KR" sz="1050" smtClean="0"/>
              <a:t>2015)</a:t>
            </a:r>
            <a:r>
              <a:rPr lang="ko-KR" altLang="en-US" sz="1050" smtClean="0">
                <a:latin typeface="HY헤드라인M" pitchFamily="18" charset="-127"/>
                <a:ea typeface="HY헤드라인M" pitchFamily="18" charset="-127"/>
              </a:rPr>
              <a:t> </a:t>
            </a:r>
            <a:endParaRPr lang="ko-KR" altLang="en-US" sz="1100" b="1" dirty="0"/>
          </a:p>
        </p:txBody>
      </p:sp>
      <p:sp>
        <p:nvSpPr>
          <p:cNvPr id="12" name="직사각형 11"/>
          <p:cNvSpPr/>
          <p:nvPr/>
        </p:nvSpPr>
        <p:spPr>
          <a:xfrm>
            <a:off x="1177407" y="1667522"/>
            <a:ext cx="10519293" cy="560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en-US" altLang="ko-KR" sz="1600" smtClean="0">
                <a:solidFill>
                  <a:schemeClr val="tx1"/>
                </a:solidFill>
                <a:latin typeface="HY헤드라인M" panose="02030600000101010101" pitchFamily="18" charset="-127"/>
                <a:ea typeface="HY헤드라인M" panose="02030600000101010101" pitchFamily="18" charset="-127"/>
              </a:rPr>
              <a:t>1990</a:t>
            </a:r>
            <a:r>
              <a:rPr lang="ko-KR" altLang="en-US" sz="1600" smtClean="0">
                <a:solidFill>
                  <a:schemeClr val="tx1"/>
                </a:solidFill>
                <a:latin typeface="HY헤드라인M" panose="02030600000101010101" pitchFamily="18" charset="-127"/>
                <a:ea typeface="HY헤드라인M" panose="02030600000101010101" pitchFamily="18" charset="-127"/>
              </a:rPr>
              <a:t>년대 인두제 계약하에서 성공한 공급자는 현재도 인두제 계약을 유지하지만</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많은 공급자는 인두제</a:t>
            </a:r>
            <a:r>
              <a:rPr lang="ko-KR" altLang="en-US" sz="1600" smtClean="0">
                <a:solidFill>
                  <a:schemeClr val="tx1"/>
                </a:solidFill>
                <a:latin typeface="HY헤드라인M" panose="02030600000101010101" pitchFamily="18" charset="-127"/>
                <a:ea typeface="HY헤드라인M" panose="02030600000101010101" pitchFamily="18" charset="-127"/>
              </a:rPr>
              <a:t>를 지원할 하부구조와 데이타 없이 살아남기 위한 고난을 겪었고 결국 </a:t>
            </a:r>
            <a:r>
              <a:rPr lang="ko-KR" altLang="en-US" sz="1600" u="sng" smtClean="0">
                <a:solidFill>
                  <a:schemeClr val="tx1"/>
                </a:solidFill>
                <a:latin typeface="HY헤드라인M" panose="02030600000101010101" pitchFamily="18" charset="-127"/>
                <a:ea typeface="HY헤드라인M" panose="02030600000101010101" pitchFamily="18" charset="-127"/>
              </a:rPr>
              <a:t>이런 여건으로부터 빠져나오려고 함</a:t>
            </a:r>
            <a:r>
              <a:rPr lang="en-US" altLang="ko-KR" sz="1600" u="sng" smtClean="0">
                <a:solidFill>
                  <a:schemeClr val="tx1"/>
                </a:solidFill>
                <a:latin typeface="HY헤드라인M" panose="02030600000101010101" pitchFamily="18" charset="-127"/>
                <a:ea typeface="HY헤드라인M" panose="02030600000101010101" pitchFamily="18" charset="-127"/>
              </a:rPr>
              <a:t>. </a:t>
            </a:r>
            <a:endParaRPr lang="en-US" altLang="ko-KR" sz="1600" u="sng" dirty="0">
              <a:solidFill>
                <a:schemeClr val="tx1"/>
              </a:solidFill>
              <a:latin typeface="HY헤드라인M" panose="02030600000101010101" pitchFamily="18" charset="-127"/>
              <a:ea typeface="HY헤드라인M" panose="02030600000101010101" pitchFamily="18" charset="-127"/>
            </a:endParaRPr>
          </a:p>
        </p:txBody>
      </p:sp>
      <p:pic>
        <p:nvPicPr>
          <p:cNvPr id="13" name="Picture 44" descr="na_c22"/>
          <p:cNvPicPr>
            <a:picLocks noChangeAspect="1" noChangeArrowheads="1"/>
          </p:cNvPicPr>
          <p:nvPr/>
        </p:nvPicPr>
        <p:blipFill>
          <a:blip r:embed="rId3" cstate="print"/>
          <a:srcRect/>
          <a:stretch>
            <a:fillRect/>
          </a:stretch>
        </p:blipFill>
        <p:spPr bwMode="auto">
          <a:xfrm>
            <a:off x="876314" y="1710671"/>
            <a:ext cx="163255" cy="176882"/>
          </a:xfrm>
          <a:prstGeom prst="rect">
            <a:avLst/>
          </a:prstGeom>
          <a:noFill/>
          <a:ln w="9525">
            <a:noFill/>
            <a:miter lim="800000"/>
            <a:headEnd/>
            <a:tailEnd/>
          </a:ln>
        </p:spPr>
      </p:pic>
      <p:pic>
        <p:nvPicPr>
          <p:cNvPr id="18" name="Picture 44" descr="na_c22"/>
          <p:cNvPicPr>
            <a:picLocks noChangeAspect="1" noChangeArrowheads="1"/>
          </p:cNvPicPr>
          <p:nvPr/>
        </p:nvPicPr>
        <p:blipFill>
          <a:blip r:embed="rId3" cstate="print"/>
          <a:srcRect/>
          <a:stretch>
            <a:fillRect/>
          </a:stretch>
        </p:blipFill>
        <p:spPr bwMode="auto">
          <a:xfrm>
            <a:off x="876314" y="939908"/>
            <a:ext cx="163255" cy="176882"/>
          </a:xfrm>
          <a:prstGeom prst="rect">
            <a:avLst/>
          </a:prstGeom>
          <a:noFill/>
          <a:ln w="9525">
            <a:noFill/>
            <a:miter lim="800000"/>
            <a:headEnd/>
            <a:tailEnd/>
          </a:ln>
        </p:spPr>
      </p:pic>
      <p:sp>
        <p:nvSpPr>
          <p:cNvPr id="58" name="직사각형 57"/>
          <p:cNvSpPr/>
          <p:nvPr/>
        </p:nvSpPr>
        <p:spPr>
          <a:xfrm>
            <a:off x="1177407" y="899872"/>
            <a:ext cx="10605018" cy="728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smtClean="0">
                <a:solidFill>
                  <a:schemeClr val="tx1"/>
                </a:solidFill>
                <a:latin typeface="HY헤드라인M" panose="02030600000101010101" pitchFamily="18" charset="-127"/>
                <a:ea typeface="HY헤드라인M" panose="02030600000101010101" pitchFamily="18" charset="-127"/>
              </a:rPr>
              <a:t>2000</a:t>
            </a:r>
            <a:r>
              <a:rPr lang="ko-KR" altLang="en-US" sz="1600" smtClean="0">
                <a:solidFill>
                  <a:schemeClr val="tx1"/>
                </a:solidFill>
                <a:latin typeface="HY헤드라인M" panose="02030600000101010101" pitchFamily="18" charset="-127"/>
                <a:ea typeface="HY헤드라인M" panose="02030600000101010101" pitchFamily="18" charset="-127"/>
              </a:rPr>
              <a:t>년대에 들어 의료비가 다시 크게 증가함</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그 이유는 처방약 가격 상승</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정부 보건의료비 지출 증가</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en-US" altLang="ko-KR" sz="1600" u="sng" smtClean="0">
                <a:solidFill>
                  <a:schemeClr val="tx1"/>
                </a:solidFill>
                <a:latin typeface="HY헤드라인M" panose="02030600000101010101" pitchFamily="18" charset="-127"/>
                <a:ea typeface="HY헤드라인M" panose="02030600000101010101" pitchFamily="18" charset="-127"/>
              </a:rPr>
              <a:t>HMO</a:t>
            </a:r>
            <a:r>
              <a:rPr lang="ko-KR" altLang="en-US" sz="1600" u="sng" smtClean="0">
                <a:solidFill>
                  <a:schemeClr val="tx1"/>
                </a:solidFill>
                <a:latin typeface="HY헤드라인M" panose="02030600000101010101" pitchFamily="18" charset="-127"/>
                <a:ea typeface="HY헤드라인M" panose="02030600000101010101" pitchFamily="18" charset="-127"/>
              </a:rPr>
              <a:t>가 시장에서 경쟁력을 잃어버린 결과임</a:t>
            </a:r>
            <a:r>
              <a:rPr lang="en-US" altLang="ko-KR" sz="1600" smtClean="0">
                <a:solidFill>
                  <a:schemeClr val="tx1"/>
                </a:solidFill>
                <a:latin typeface="HY헤드라인M" panose="02030600000101010101" pitchFamily="18" charset="-127"/>
                <a:ea typeface="HY헤드라인M" panose="02030600000101010101" pitchFamily="18" charset="-127"/>
              </a:rPr>
              <a:t>. HMO</a:t>
            </a:r>
            <a:r>
              <a:rPr lang="ko-KR" altLang="en-US" sz="1600" u="sng" smtClean="0">
                <a:solidFill>
                  <a:schemeClr val="tx1"/>
                </a:solidFill>
                <a:latin typeface="HY헤드라인M" panose="02030600000101010101" pitchFamily="18" charset="-127"/>
                <a:ea typeface="HY헤드라인M" panose="02030600000101010101" pitchFamily="18" charset="-127"/>
              </a:rPr>
              <a:t>가입자</a:t>
            </a:r>
            <a:r>
              <a:rPr lang="ko-KR" altLang="en-US" sz="1600" smtClean="0">
                <a:solidFill>
                  <a:schemeClr val="tx1"/>
                </a:solidFill>
                <a:latin typeface="HY헤드라인M" panose="02030600000101010101" pitchFamily="18" charset="-127"/>
                <a:ea typeface="HY헤드라인M" panose="02030600000101010101" pitchFamily="18" charset="-127"/>
              </a:rPr>
              <a:t>는 </a:t>
            </a:r>
            <a:r>
              <a:rPr lang="ko-KR" altLang="en-US" sz="1600" u="sng" smtClean="0">
                <a:solidFill>
                  <a:schemeClr val="tx1"/>
                </a:solidFill>
                <a:latin typeface="HY헤드라인M" panose="02030600000101010101" pitchFamily="18" charset="-127"/>
                <a:ea typeface="HY헤드라인M" panose="02030600000101010101" pitchFamily="18" charset="-127"/>
              </a:rPr>
              <a:t>네트워크가 제한적이고</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지불자가 치료 의사결정에 너무 많이 개입하는 등의 이유</a:t>
            </a:r>
            <a:r>
              <a:rPr lang="ko-KR" altLang="en-US" sz="1600" smtClean="0">
                <a:solidFill>
                  <a:schemeClr val="tx1"/>
                </a:solidFill>
                <a:latin typeface="HY헤드라인M" panose="02030600000101010101" pitchFamily="18" charset="-127"/>
                <a:ea typeface="HY헤드라인M" panose="02030600000101010101" pitchFamily="18" charset="-127"/>
              </a:rPr>
              <a:t>로 불만이고</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고용주가 이들의 선택을 늘려주는 대안으로 </a:t>
            </a:r>
            <a:r>
              <a:rPr lang="ko-KR" altLang="en-US" sz="1600" u="sng" smtClean="0">
                <a:solidFill>
                  <a:schemeClr val="tx1"/>
                </a:solidFill>
                <a:latin typeface="HY헤드라인M" panose="02030600000101010101" pitchFamily="18" charset="-127"/>
                <a:ea typeface="HY헤드라인M" panose="02030600000101010101" pitchFamily="18" charset="-127"/>
              </a:rPr>
              <a:t>덜 제한적인 </a:t>
            </a:r>
            <a:r>
              <a:rPr lang="en-US" altLang="ko-KR" sz="1600" u="sng" smtClean="0">
                <a:solidFill>
                  <a:schemeClr val="tx1"/>
                </a:solidFill>
                <a:latin typeface="HY헤드라인M" panose="02030600000101010101" pitchFamily="18" charset="-127"/>
                <a:ea typeface="HY헤드라인M" panose="02030600000101010101" pitchFamily="18" charset="-127"/>
              </a:rPr>
              <a:t>PPO</a:t>
            </a:r>
            <a:r>
              <a:rPr lang="ko-KR" altLang="en-US" sz="1600" u="sng" smtClean="0">
                <a:solidFill>
                  <a:schemeClr val="tx1"/>
                </a:solidFill>
                <a:latin typeface="HY헤드라인M" panose="02030600000101010101" pitchFamily="18" charset="-127"/>
                <a:ea typeface="HY헤드라인M" panose="02030600000101010101" pitchFamily="18" charset="-127"/>
              </a:rPr>
              <a:t>를 결정</a:t>
            </a:r>
            <a:r>
              <a:rPr lang="ko-KR" altLang="en-US" sz="1600" smtClean="0">
                <a:solidFill>
                  <a:schemeClr val="tx1"/>
                </a:solidFill>
                <a:latin typeface="HY헤드라인M" panose="02030600000101010101" pitchFamily="18" charset="-127"/>
                <a:ea typeface="HY헤드라인M" panose="02030600000101010101" pitchFamily="18" charset="-127"/>
              </a:rPr>
              <a:t>하게 됨</a:t>
            </a:r>
            <a:endParaRPr lang="en-US" altLang="ko-KR" sz="1600" b="1" dirty="0">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endParaRPr>
          </a:p>
        </p:txBody>
      </p:sp>
      <p:sp>
        <p:nvSpPr>
          <p:cNvPr id="38" name="직사각형 37"/>
          <p:cNvSpPr/>
          <p:nvPr/>
        </p:nvSpPr>
        <p:spPr>
          <a:xfrm>
            <a:off x="1177407" y="2234402"/>
            <a:ext cx="10795518" cy="1978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smtClean="0">
                <a:solidFill>
                  <a:schemeClr val="tx1"/>
                </a:solidFill>
                <a:latin typeface="HY헤드라인M" panose="02030600000101010101" pitchFamily="18" charset="-127"/>
                <a:ea typeface="HY헤드라인M" panose="02030600000101010101" pitchFamily="18" charset="-127"/>
              </a:rPr>
              <a:t>오늘날에도 아직 대부분 제공된 가치가 아닌 서비스 양에 따라 상환받지만</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이제는 가치에 대한 지불의 시대가 정부 주도로 법에 의해 진행될 것이고 다음과 같은 동인에 의해 추진될 것임</a:t>
            </a:r>
            <a:r>
              <a:rPr lang="en-US" altLang="ko-KR" sz="1600" smtClean="0">
                <a:solidFill>
                  <a:schemeClr val="tx1"/>
                </a:solidFill>
                <a:latin typeface="HY헤드라인M" panose="02030600000101010101" pitchFamily="18" charset="-127"/>
                <a:ea typeface="HY헤드라인M" panose="02030600000101010101" pitchFamily="18" charset="-127"/>
              </a:rPr>
              <a:t>. </a:t>
            </a:r>
          </a:p>
          <a:p>
            <a:pPr marL="285750"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의료비 증가가 고용주와 미국 경제의 경쟁 논리를 억제할 수 밖에 없게 영향을 미치고</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 건강결과를 개선해야 한다는 광범위한 인식이 형성되었음</a:t>
            </a:r>
            <a:endParaRPr lang="en-US" altLang="ko-KR" sz="1600" smtClean="0">
              <a:solidFill>
                <a:schemeClr val="tx1"/>
              </a:solidFill>
              <a:latin typeface="HY헤드라인M" panose="02030600000101010101" pitchFamily="18" charset="-127"/>
              <a:ea typeface="HY헤드라인M" panose="02030600000101010101" pitchFamily="18" charset="-127"/>
            </a:endParaRPr>
          </a:p>
          <a:p>
            <a:pPr marL="285750"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공급자들간 케어 통합</a:t>
            </a:r>
            <a:r>
              <a:rPr lang="en-US" altLang="ko-KR" sz="1600" smtClean="0">
                <a:solidFill>
                  <a:schemeClr val="tx1"/>
                </a:solidFill>
                <a:latin typeface="HY헤드라인M" panose="02030600000101010101" pitchFamily="18" charset="-127"/>
                <a:ea typeface="HY헤드라인M" panose="02030600000101010101" pitchFamily="18" charset="-127"/>
              </a:rPr>
              <a:t>(coordination)</a:t>
            </a:r>
            <a:r>
              <a:rPr lang="ko-KR" altLang="en-US" sz="1600" smtClean="0">
                <a:solidFill>
                  <a:schemeClr val="tx1"/>
                </a:solidFill>
                <a:latin typeface="HY헤드라인M" panose="02030600000101010101" pitchFamily="18" charset="-127"/>
                <a:ea typeface="HY헤드라인M" panose="02030600000101010101" pitchFamily="18" charset="-127"/>
              </a:rPr>
              <a:t>을 장려하는</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새로운 지불모형이 </a:t>
            </a:r>
            <a:r>
              <a:rPr lang="en-US" altLang="ko-KR" sz="1600" smtClean="0">
                <a:solidFill>
                  <a:schemeClr val="tx1"/>
                </a:solidFill>
                <a:latin typeface="HY헤드라인M" panose="02030600000101010101" pitchFamily="18" charset="-127"/>
                <a:ea typeface="HY헤드라인M" panose="02030600000101010101" pitchFamily="18" charset="-127"/>
              </a:rPr>
              <a:t>ACA</a:t>
            </a:r>
            <a:r>
              <a:rPr lang="ko-KR" altLang="en-US" sz="1600" smtClean="0">
                <a:solidFill>
                  <a:schemeClr val="tx1"/>
                </a:solidFill>
                <a:latin typeface="HY헤드라인M" panose="02030600000101010101" pitchFamily="18" charset="-127"/>
                <a:ea typeface="HY헤드라인M" panose="02030600000101010101" pitchFamily="18" charset="-127"/>
              </a:rPr>
              <a:t>법에 근거해 인센티브 제공되고 있음</a:t>
            </a:r>
            <a:endParaRPr lang="en-US" altLang="ko-KR" sz="1600" smtClean="0">
              <a:solidFill>
                <a:schemeClr val="tx1"/>
              </a:solidFill>
              <a:latin typeface="HY헤드라인M" panose="02030600000101010101" pitchFamily="18" charset="-127"/>
              <a:ea typeface="HY헤드라인M" panose="02030600000101010101" pitchFamily="18" charset="-127"/>
            </a:endParaRPr>
          </a:p>
          <a:p>
            <a:pPr marL="285750"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공급자가 더 효과적으로 환자를 치료할 수 있도록 지원하는 자료 수집</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분석과 피드백을 가능케 하는 임상적 재무적 정보시스템을 개선시킬 수 있는 빅데이터와 기술이 개발됨</a:t>
            </a:r>
            <a:endParaRPr lang="en-US" altLang="ko-KR" sz="1600" smtClean="0">
              <a:solidFill>
                <a:schemeClr val="tx1"/>
              </a:solidFill>
              <a:latin typeface="HY헤드라인M" panose="02030600000101010101" pitchFamily="18" charset="-127"/>
              <a:ea typeface="HY헤드라인M" panose="02030600000101010101" pitchFamily="18" charset="-127"/>
            </a:endParaRPr>
          </a:p>
          <a:p>
            <a:pPr marL="285750"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보건성이 가치</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기반상환을 공식 천명함으로써 가치</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기반 상환이 미래임을 산업에 강력히 신호함</a:t>
            </a:r>
            <a:endParaRPr lang="en-US" altLang="ko-KR" sz="1600" smtClean="0">
              <a:solidFill>
                <a:schemeClr val="tx1"/>
              </a:solidFill>
              <a:latin typeface="HY헤드라인M" panose="02030600000101010101" pitchFamily="18" charset="-127"/>
              <a:ea typeface="HY헤드라인M" panose="02030600000101010101" pitchFamily="18" charset="-127"/>
            </a:endParaRPr>
          </a:p>
        </p:txBody>
      </p:sp>
      <p:pic>
        <p:nvPicPr>
          <p:cNvPr id="41" name="Picture 44" descr="na_c22"/>
          <p:cNvPicPr>
            <a:picLocks noChangeAspect="1" noChangeArrowheads="1"/>
          </p:cNvPicPr>
          <p:nvPr/>
        </p:nvPicPr>
        <p:blipFill>
          <a:blip r:embed="rId3" cstate="print"/>
          <a:srcRect/>
          <a:stretch>
            <a:fillRect/>
          </a:stretch>
        </p:blipFill>
        <p:spPr bwMode="auto">
          <a:xfrm>
            <a:off x="891528" y="2280945"/>
            <a:ext cx="163255" cy="176882"/>
          </a:xfrm>
          <a:prstGeom prst="rect">
            <a:avLst/>
          </a:prstGeom>
          <a:noFill/>
          <a:ln w="9525">
            <a:noFill/>
            <a:miter lim="800000"/>
            <a:headEnd/>
            <a:tailEnd/>
          </a:ln>
        </p:spPr>
      </p:pic>
      <p:grpSp>
        <p:nvGrpSpPr>
          <p:cNvPr id="6" name="그룹 5"/>
          <p:cNvGrpSpPr/>
          <p:nvPr/>
        </p:nvGrpSpPr>
        <p:grpSpPr>
          <a:xfrm>
            <a:off x="7315200" y="4191000"/>
            <a:ext cx="4429125" cy="2609852"/>
            <a:chOff x="7353300" y="4200525"/>
            <a:chExt cx="4429125" cy="2609852"/>
          </a:xfrm>
        </p:grpSpPr>
        <p:sp>
          <p:nvSpPr>
            <p:cNvPr id="21" name="직사각형 20"/>
            <p:cNvSpPr/>
            <p:nvPr/>
          </p:nvSpPr>
          <p:spPr>
            <a:xfrm>
              <a:off x="7485879" y="6343179"/>
              <a:ext cx="4210821" cy="421900"/>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srgbClr val="C00000"/>
                  </a:solidFill>
                </a:rPr>
                <a:t>정부</a:t>
              </a:r>
              <a:r>
                <a:rPr lang="ko-KR" altLang="en-US" sz="1700" smtClean="0">
                  <a:solidFill>
                    <a:prstClr val="black"/>
                  </a:solidFill>
                </a:rPr>
                <a:t>가 </a:t>
              </a:r>
              <a:r>
                <a:rPr lang="ko-KR" altLang="en-US" sz="1700" smtClean="0">
                  <a:solidFill>
                    <a:schemeClr val="tx1"/>
                  </a:solidFill>
                </a:rPr>
                <a:t>가치</a:t>
              </a:r>
              <a:r>
                <a:rPr lang="en-US" altLang="ko-KR" sz="1700" smtClean="0">
                  <a:solidFill>
                    <a:schemeClr val="tx1"/>
                  </a:solidFill>
                </a:rPr>
                <a:t>-</a:t>
              </a:r>
              <a:r>
                <a:rPr lang="ko-KR" altLang="en-US" sz="1700" smtClean="0">
                  <a:solidFill>
                    <a:schemeClr val="tx1"/>
                  </a:solidFill>
                </a:rPr>
                <a:t>기반 상환을 </a:t>
              </a:r>
              <a:r>
                <a:rPr lang="ko-KR" altLang="en-US" sz="1700" smtClean="0">
                  <a:solidFill>
                    <a:srgbClr val="C00000"/>
                  </a:solidFill>
                </a:rPr>
                <a:t>공식 천명 </a:t>
              </a:r>
              <a:endParaRPr lang="ko-KR" altLang="en-US" sz="1700" dirty="0">
                <a:solidFill>
                  <a:srgbClr val="C00000"/>
                </a:solidFill>
              </a:endParaRPr>
            </a:p>
          </p:txBody>
        </p:sp>
        <p:sp>
          <p:nvSpPr>
            <p:cNvPr id="22" name="직사각형 21"/>
            <p:cNvSpPr/>
            <p:nvPr/>
          </p:nvSpPr>
          <p:spPr>
            <a:xfrm>
              <a:off x="7485877" y="5176412"/>
              <a:ext cx="4210821" cy="526733"/>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srgbClr val="FF0000"/>
                  </a:solidFill>
                </a:rPr>
                <a:t>공급자들 간 케어통합에 지불하는 새 모형</a:t>
              </a:r>
              <a:r>
                <a:rPr lang="ko-KR" altLang="en-US" sz="1700" smtClean="0">
                  <a:solidFill>
                    <a:prstClr val="black"/>
                  </a:solidFill>
                </a:rPr>
                <a:t>이 </a:t>
              </a:r>
              <a:r>
                <a:rPr lang="en-US" altLang="ko-KR" sz="1700" smtClean="0">
                  <a:solidFill>
                    <a:schemeClr val="tx1"/>
                  </a:solidFill>
                </a:rPr>
                <a:t>ACA</a:t>
              </a:r>
              <a:r>
                <a:rPr lang="ko-KR" altLang="en-US" sz="1700" smtClean="0">
                  <a:solidFill>
                    <a:schemeClr val="tx1"/>
                  </a:solidFill>
                </a:rPr>
                <a:t>법에 </a:t>
              </a:r>
              <a:r>
                <a:rPr lang="ko-KR" altLang="en-US" sz="1700" smtClean="0">
                  <a:solidFill>
                    <a:prstClr val="black"/>
                  </a:solidFill>
                </a:rPr>
                <a:t>근거해 추진</a:t>
              </a:r>
              <a:endParaRPr lang="ko-KR" altLang="en-US" sz="1700" dirty="0">
                <a:solidFill>
                  <a:prstClr val="black"/>
                </a:solidFill>
              </a:endParaRPr>
            </a:p>
          </p:txBody>
        </p:sp>
        <p:sp>
          <p:nvSpPr>
            <p:cNvPr id="23" name="직사각형 22"/>
            <p:cNvSpPr/>
            <p:nvPr/>
          </p:nvSpPr>
          <p:spPr>
            <a:xfrm>
              <a:off x="7353300" y="4200525"/>
              <a:ext cx="4429125" cy="2609852"/>
            </a:xfrm>
            <a:prstGeom prst="rect">
              <a:avLst/>
            </a:prstGeom>
            <a:noFill/>
            <a:ln w="12700">
              <a:solidFill>
                <a:schemeClr val="accent1">
                  <a:lumMod val="75000"/>
                </a:schemeClr>
              </a:solidFill>
            </a:ln>
            <a:effectLst>
              <a:outerShdw blurRad="50800" dist="38100" dir="2700000" algn="tl"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p:cNvSpPr/>
            <p:nvPr/>
          </p:nvSpPr>
          <p:spPr>
            <a:xfrm>
              <a:off x="7485878" y="5761660"/>
              <a:ext cx="4210821" cy="513736"/>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prstClr val="black"/>
                  </a:solidFill>
                </a:rPr>
                <a:t> 인구집단 건강관리를 지원할 </a:t>
              </a:r>
              <a:r>
                <a:rPr lang="ko-KR" altLang="en-US" sz="1700" smtClean="0">
                  <a:solidFill>
                    <a:srgbClr val="C00000"/>
                  </a:solidFill>
                </a:rPr>
                <a:t>빅데이타와 정보기술</a:t>
              </a:r>
              <a:r>
                <a:rPr lang="ko-KR" altLang="en-US" sz="1700" smtClean="0">
                  <a:solidFill>
                    <a:prstClr val="black"/>
                  </a:solidFill>
                </a:rPr>
                <a:t> 발달</a:t>
              </a:r>
              <a:endParaRPr lang="ko-KR" altLang="en-US" sz="1700" dirty="0">
                <a:solidFill>
                  <a:prstClr val="black"/>
                </a:solidFill>
              </a:endParaRPr>
            </a:p>
          </p:txBody>
        </p:sp>
        <p:sp>
          <p:nvSpPr>
            <p:cNvPr id="29" name="직사각형 28"/>
            <p:cNvSpPr/>
            <p:nvPr/>
          </p:nvSpPr>
          <p:spPr>
            <a:xfrm>
              <a:off x="7485877" y="4704822"/>
              <a:ext cx="4210821" cy="421900"/>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srgbClr val="C00000"/>
                  </a:solidFill>
                </a:rPr>
                <a:t>의료비 증가</a:t>
              </a:r>
              <a:r>
                <a:rPr lang="ko-KR" altLang="en-US" sz="1700" smtClean="0">
                  <a:solidFill>
                    <a:prstClr val="black"/>
                  </a:solidFill>
                </a:rPr>
                <a:t>가 시장실패를 우려할 수준임 </a:t>
              </a:r>
              <a:endParaRPr lang="ko-KR" altLang="en-US" sz="1700" dirty="0">
                <a:solidFill>
                  <a:prstClr val="black"/>
                </a:solidFill>
              </a:endParaRPr>
            </a:p>
          </p:txBody>
        </p:sp>
        <p:sp>
          <p:nvSpPr>
            <p:cNvPr id="30" name="직사각형 29"/>
            <p:cNvSpPr/>
            <p:nvPr/>
          </p:nvSpPr>
          <p:spPr>
            <a:xfrm>
              <a:off x="7485877" y="4276435"/>
              <a:ext cx="4210821" cy="394496"/>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solidFill>
                    <a:srgbClr val="FFC000"/>
                  </a:solidFill>
                </a:rPr>
                <a:t>가치에 대한 지불이 불가피한 이유</a:t>
              </a:r>
              <a:endParaRPr lang="ko-KR" altLang="en-US" dirty="0">
                <a:solidFill>
                  <a:srgbClr val="FFC000"/>
                </a:solidFill>
              </a:endParaRPr>
            </a:p>
          </p:txBody>
        </p:sp>
      </p:grpSp>
      <p:grpSp>
        <p:nvGrpSpPr>
          <p:cNvPr id="4" name="그룹 3"/>
          <p:cNvGrpSpPr/>
          <p:nvPr/>
        </p:nvGrpSpPr>
        <p:grpSpPr>
          <a:xfrm>
            <a:off x="986517" y="4496555"/>
            <a:ext cx="3238500" cy="1886445"/>
            <a:chOff x="361951" y="4456734"/>
            <a:chExt cx="3238500" cy="1886445"/>
          </a:xfrm>
        </p:grpSpPr>
        <p:sp>
          <p:nvSpPr>
            <p:cNvPr id="17" name="직사각형 16"/>
            <p:cNvSpPr/>
            <p:nvPr/>
          </p:nvSpPr>
          <p:spPr>
            <a:xfrm>
              <a:off x="473101" y="4983009"/>
              <a:ext cx="3038519" cy="406880"/>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srgbClr val="C00000"/>
                  </a:solidFill>
                </a:rPr>
                <a:t>처방약</a:t>
              </a:r>
              <a:r>
                <a:rPr lang="ko-KR" altLang="en-US" sz="1700" smtClean="0">
                  <a:solidFill>
                    <a:prstClr val="black"/>
                  </a:solidFill>
                </a:rPr>
                <a:t> 가격 상승</a:t>
              </a:r>
              <a:endParaRPr lang="ko-KR" altLang="en-US" sz="1700" dirty="0">
                <a:solidFill>
                  <a:prstClr val="black"/>
                </a:solidFill>
              </a:endParaRPr>
            </a:p>
          </p:txBody>
        </p:sp>
        <p:sp>
          <p:nvSpPr>
            <p:cNvPr id="20" name="직사각형 19"/>
            <p:cNvSpPr/>
            <p:nvPr/>
          </p:nvSpPr>
          <p:spPr>
            <a:xfrm>
              <a:off x="473102" y="4517099"/>
              <a:ext cx="3038519" cy="394496"/>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mtClean="0">
                  <a:solidFill>
                    <a:srgbClr val="FFC000"/>
                  </a:solidFill>
                </a:rPr>
                <a:t>2000</a:t>
              </a:r>
              <a:r>
                <a:rPr lang="ko-KR" altLang="en-US" smtClean="0">
                  <a:solidFill>
                    <a:srgbClr val="FFC000"/>
                  </a:solidFill>
                </a:rPr>
                <a:t>년대 의료비 증가 원인</a:t>
              </a:r>
              <a:endParaRPr lang="ko-KR" altLang="en-US" dirty="0">
                <a:solidFill>
                  <a:srgbClr val="FFC000"/>
                </a:solidFill>
              </a:endParaRPr>
            </a:p>
          </p:txBody>
        </p:sp>
        <p:sp>
          <p:nvSpPr>
            <p:cNvPr id="26" name="직사각형 25"/>
            <p:cNvSpPr/>
            <p:nvPr/>
          </p:nvSpPr>
          <p:spPr>
            <a:xfrm>
              <a:off x="473102" y="5452482"/>
              <a:ext cx="3038518" cy="379590"/>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srgbClr val="C00000"/>
                  </a:solidFill>
                </a:rPr>
                <a:t>정부 보건의료비 </a:t>
              </a:r>
              <a:r>
                <a:rPr lang="ko-KR" altLang="en-US" sz="1700" smtClean="0">
                  <a:solidFill>
                    <a:prstClr val="black"/>
                  </a:solidFill>
                </a:rPr>
                <a:t>지출 증가</a:t>
              </a:r>
              <a:endParaRPr lang="ko-KR" altLang="en-US" sz="1700" dirty="0">
                <a:solidFill>
                  <a:prstClr val="black"/>
                </a:solidFill>
              </a:endParaRPr>
            </a:p>
          </p:txBody>
        </p:sp>
        <p:sp>
          <p:nvSpPr>
            <p:cNvPr id="27" name="직사각형 26"/>
            <p:cNvSpPr/>
            <p:nvPr/>
          </p:nvSpPr>
          <p:spPr>
            <a:xfrm>
              <a:off x="484263" y="5894664"/>
              <a:ext cx="3027357" cy="379590"/>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0" smtClean="0">
                  <a:solidFill>
                    <a:srgbClr val="C00000"/>
                  </a:solidFill>
                </a:rPr>
                <a:t>HMO</a:t>
              </a:r>
              <a:r>
                <a:rPr lang="ko-KR" altLang="en-US" sz="1700" smtClean="0">
                  <a:solidFill>
                    <a:prstClr val="black"/>
                  </a:solidFill>
                </a:rPr>
                <a:t>가 시장경쟁력 상실</a:t>
              </a:r>
              <a:endParaRPr lang="ko-KR" altLang="en-US" sz="1700" dirty="0">
                <a:solidFill>
                  <a:prstClr val="black"/>
                </a:solidFill>
              </a:endParaRPr>
            </a:p>
          </p:txBody>
        </p:sp>
        <p:sp>
          <p:nvSpPr>
            <p:cNvPr id="31" name="직사각형 30"/>
            <p:cNvSpPr/>
            <p:nvPr/>
          </p:nvSpPr>
          <p:spPr>
            <a:xfrm>
              <a:off x="361951" y="4456734"/>
              <a:ext cx="3238500" cy="1886445"/>
            </a:xfrm>
            <a:prstGeom prst="rect">
              <a:avLst/>
            </a:prstGeom>
            <a:noFill/>
            <a:ln w="12700">
              <a:solidFill>
                <a:schemeClr val="accent1">
                  <a:lumMod val="75000"/>
                </a:schemeClr>
              </a:solidFill>
            </a:ln>
            <a:effectLst>
              <a:outerShdw blurRad="50800" dist="38100" dir="2700000" algn="tl"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2" name="직사각형 31"/>
          <p:cNvSpPr/>
          <p:nvPr/>
        </p:nvSpPr>
        <p:spPr>
          <a:xfrm>
            <a:off x="4489382" y="4266910"/>
            <a:ext cx="2561452" cy="2488643"/>
          </a:xfrm>
          <a:prstGeom prst="rect">
            <a:avLst/>
          </a:prstGeom>
          <a:noFill/>
          <a:ln w="12700">
            <a:solidFill>
              <a:schemeClr val="accent1">
                <a:lumMod val="75000"/>
              </a:schemeClr>
            </a:solidFill>
          </a:ln>
          <a:effectLst>
            <a:outerShdw blurRad="50800" dist="38100" dir="2700000" algn="tl"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p:cNvSpPr/>
          <p:nvPr/>
        </p:nvSpPr>
        <p:spPr>
          <a:xfrm>
            <a:off x="4841264" y="4399787"/>
            <a:ext cx="1857688" cy="649357"/>
          </a:xfrm>
          <a:prstGeom prst="rect">
            <a:avLst/>
          </a:prstGeom>
          <a:gradFill flip="none" rotWithShape="1">
            <a:gsLst>
              <a:gs pos="0">
                <a:schemeClr val="bg2">
                  <a:lumMod val="90000"/>
                  <a:shade val="30000"/>
                  <a:satMod val="115000"/>
                </a:schemeClr>
              </a:gs>
              <a:gs pos="50000">
                <a:schemeClr val="bg2">
                  <a:lumMod val="90000"/>
                  <a:shade val="67500"/>
                  <a:satMod val="115000"/>
                </a:schemeClr>
              </a:gs>
              <a:gs pos="100000">
                <a:schemeClr val="bg2">
                  <a:lumMod val="90000"/>
                  <a:shade val="100000"/>
                  <a:satMod val="115000"/>
                </a:schemeClr>
              </a:gs>
            </a:gsLst>
            <a:path path="circle">
              <a:fillToRect l="100000" t="100000"/>
            </a:path>
            <a:tileRect r="-100000" b="-100000"/>
          </a:gra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prstClr val="black"/>
                </a:solidFill>
              </a:rPr>
              <a:t>행위에 대한 지불</a:t>
            </a:r>
            <a:r>
              <a:rPr lang="en-US" altLang="ko-KR" sz="1700" smtClean="0">
                <a:solidFill>
                  <a:prstClr val="black"/>
                </a:solidFill>
              </a:rPr>
              <a:t>(Fee for Service)</a:t>
            </a:r>
            <a:endParaRPr lang="ko-KR" altLang="en-US" sz="1700" dirty="0">
              <a:solidFill>
                <a:prstClr val="black"/>
              </a:solidFill>
            </a:endParaRPr>
          </a:p>
        </p:txBody>
      </p:sp>
      <p:sp>
        <p:nvSpPr>
          <p:cNvPr id="34" name="직사각형 33"/>
          <p:cNvSpPr/>
          <p:nvPr/>
        </p:nvSpPr>
        <p:spPr>
          <a:xfrm>
            <a:off x="4821969" y="5989396"/>
            <a:ext cx="1971675" cy="649357"/>
          </a:xfrm>
          <a:prstGeom prst="rect">
            <a:avLst/>
          </a:prstGeom>
          <a:gradFill flip="none" rotWithShape="1">
            <a:gsLst>
              <a:gs pos="0">
                <a:schemeClr val="accent6">
                  <a:lumMod val="40000"/>
                  <a:lumOff val="60000"/>
                  <a:shade val="30000"/>
                  <a:satMod val="115000"/>
                </a:schemeClr>
              </a:gs>
              <a:gs pos="50000">
                <a:schemeClr val="accent6">
                  <a:lumMod val="40000"/>
                  <a:lumOff val="60000"/>
                  <a:shade val="67500"/>
                  <a:satMod val="115000"/>
                </a:schemeClr>
              </a:gs>
              <a:gs pos="100000">
                <a:schemeClr val="accent6">
                  <a:lumMod val="40000"/>
                  <a:lumOff val="60000"/>
                  <a:shade val="100000"/>
                  <a:satMod val="115000"/>
                </a:schemeClr>
              </a:gs>
            </a:gsLst>
            <a:lin ang="5400000" scaled="1"/>
            <a:tileRect/>
          </a:gra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prstClr val="black"/>
                </a:solidFill>
              </a:rPr>
              <a:t> 가치에 대한 지불</a:t>
            </a:r>
            <a:r>
              <a:rPr lang="en-US" altLang="ko-KR" sz="1700" smtClean="0">
                <a:solidFill>
                  <a:prstClr val="black"/>
                </a:solidFill>
              </a:rPr>
              <a:t>(Fee for Value)</a:t>
            </a:r>
            <a:endParaRPr lang="ko-KR" altLang="en-US" sz="1700" dirty="0">
              <a:solidFill>
                <a:prstClr val="black"/>
              </a:solidFill>
            </a:endParaRPr>
          </a:p>
        </p:txBody>
      </p:sp>
      <p:sp>
        <p:nvSpPr>
          <p:cNvPr id="35" name="오른쪽 화살표 34"/>
          <p:cNvSpPr/>
          <p:nvPr/>
        </p:nvSpPr>
        <p:spPr>
          <a:xfrm rot="5400000">
            <a:off x="5399161" y="5311532"/>
            <a:ext cx="817291" cy="428622"/>
          </a:xfrm>
          <a:prstGeom prst="rightArrow">
            <a:avLst>
              <a:gd name="adj1" fmla="val 41942"/>
              <a:gd name="adj2" fmla="val 81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바닥글 개체 틀 14"/>
          <p:cNvSpPr>
            <a:spLocks noGrp="1"/>
          </p:cNvSpPr>
          <p:nvPr>
            <p:ph type="ftr" sz="quarter" idx="11"/>
          </p:nvPr>
        </p:nvSpPr>
        <p:spPr>
          <a:xfrm>
            <a:off x="-1" y="34232"/>
            <a:ext cx="2455101" cy="192903"/>
          </a:xfrm>
        </p:spPr>
        <p:txBody>
          <a:bodyPr/>
          <a:lstStyle/>
          <a:p>
            <a:pPr algn="l"/>
            <a:r>
              <a:rPr lang="en-US" altLang="ko-KR" sz="1400" b="1">
                <a:solidFill>
                  <a:srgbClr val="002060"/>
                </a:solidFill>
              </a:rPr>
              <a:t>2</a:t>
            </a:r>
            <a:r>
              <a:rPr lang="en-US" altLang="ko-KR" sz="1400" b="1" smtClean="0">
                <a:solidFill>
                  <a:srgbClr val="002060"/>
                </a:solidFill>
              </a:rPr>
              <a:t>. CMS</a:t>
            </a:r>
            <a:r>
              <a:rPr lang="ko-KR" altLang="en-US" sz="1400" b="1" smtClean="0">
                <a:solidFill>
                  <a:srgbClr val="002060"/>
                </a:solidFill>
              </a:rPr>
              <a:t>가 추구하는 방향</a:t>
            </a:r>
            <a:endParaRPr lang="ko-KR" altLang="en-US" sz="1400" b="1">
              <a:solidFill>
                <a:srgbClr val="002060"/>
              </a:solidFill>
            </a:endParaRPr>
          </a:p>
        </p:txBody>
      </p:sp>
    </p:spTree>
    <p:extLst>
      <p:ext uri="{BB962C8B-B14F-4D97-AF65-F5344CB8AC3E}">
        <p14:creationId xmlns:p14="http://schemas.microsoft.com/office/powerpoint/2010/main" val="27703375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876643" y="101773"/>
            <a:ext cx="10515600" cy="716586"/>
          </a:xfrm>
        </p:spPr>
        <p:txBody>
          <a:bodyPr>
            <a:noAutofit/>
          </a:bodyPr>
          <a:lstStyle/>
          <a:p>
            <a:pPr algn="ctr"/>
            <a:r>
              <a:rPr lang="en-US" altLang="ko-KR" sz="3200" b="1" smtClean="0"/>
              <a:t>CMS </a:t>
            </a:r>
            <a:r>
              <a:rPr lang="ko-KR" altLang="en-US" sz="3200" b="1" smtClean="0"/>
              <a:t>센터장 </a:t>
            </a:r>
            <a:r>
              <a:rPr lang="en-US" altLang="ko-KR" sz="3200" b="1" smtClean="0"/>
              <a:t>Seema Verma </a:t>
            </a:r>
            <a:r>
              <a:rPr lang="ko-KR" altLang="en-US" sz="3200" b="1" smtClean="0"/>
              <a:t>연설</a:t>
            </a:r>
            <a:r>
              <a:rPr lang="en-US" altLang="ko-KR" sz="3200" b="1" smtClean="0"/>
              <a:t> </a:t>
            </a:r>
            <a:r>
              <a:rPr lang="ko-KR" altLang="en-US" sz="3200" b="1" smtClean="0"/>
              <a:t>중</a:t>
            </a:r>
            <a:r>
              <a:rPr lang="en-US" altLang="ko-KR" sz="3200" b="1" smtClean="0"/>
              <a:t>(1)</a:t>
            </a:r>
            <a:r>
              <a:rPr lang="en-US" altLang="ko-KR" sz="1800" b="1" smtClean="0"/>
              <a:t/>
            </a:r>
            <a:br>
              <a:rPr lang="en-US" altLang="ko-KR" sz="1800" b="1" smtClean="0"/>
            </a:br>
            <a:r>
              <a:rPr lang="en-US" altLang="ko-KR" sz="1400"/>
              <a:t> </a:t>
            </a:r>
            <a:r>
              <a:rPr lang="en-US" altLang="ko-KR" sz="1400" smtClean="0"/>
              <a:t>                   (</a:t>
            </a:r>
            <a:r>
              <a:rPr lang="ko-KR" altLang="en-US" sz="1400" smtClean="0"/>
              <a:t>켈리포니아 </a:t>
            </a:r>
            <a:r>
              <a:rPr lang="en-US" altLang="ko-KR" sz="1400" smtClean="0"/>
              <a:t>Commonwealth club</a:t>
            </a:r>
            <a:r>
              <a:rPr lang="ko-KR" altLang="en-US" sz="1400" smtClean="0"/>
              <a:t>에서 </a:t>
            </a:r>
            <a:r>
              <a:rPr lang="en-US" altLang="ko-KR" sz="1400" smtClean="0"/>
              <a:t>2018</a:t>
            </a:r>
            <a:r>
              <a:rPr lang="ko-KR" altLang="en-US" sz="1400" smtClean="0"/>
              <a:t>년 </a:t>
            </a:r>
            <a:r>
              <a:rPr lang="en-US" altLang="ko-KR" sz="1400" smtClean="0"/>
              <a:t>7</a:t>
            </a:r>
            <a:r>
              <a:rPr lang="ko-KR" altLang="en-US" sz="1400" smtClean="0"/>
              <a:t>월</a:t>
            </a:r>
            <a:r>
              <a:rPr lang="en-US" altLang="ko-KR" sz="1400" smtClean="0"/>
              <a:t>25</a:t>
            </a:r>
            <a:r>
              <a:rPr lang="ko-KR" altLang="en-US" sz="1400" smtClean="0"/>
              <a:t>일</a:t>
            </a:r>
            <a:r>
              <a:rPr lang="en-US" altLang="ko-KR" sz="1400" smtClean="0"/>
              <a:t>)</a:t>
            </a:r>
            <a:r>
              <a:rPr lang="ko-KR" altLang="en-US" sz="1400" smtClean="0">
                <a:latin typeface="HY헤드라인M" pitchFamily="18" charset="-127"/>
                <a:ea typeface="HY헤드라인M" pitchFamily="18" charset="-127"/>
              </a:rPr>
              <a:t> </a:t>
            </a:r>
            <a:endParaRPr lang="ko-KR" altLang="en-US" sz="1400" b="1" dirty="0"/>
          </a:p>
        </p:txBody>
      </p:sp>
      <p:sp>
        <p:nvSpPr>
          <p:cNvPr id="12" name="직사각형 11"/>
          <p:cNvSpPr/>
          <p:nvPr/>
        </p:nvSpPr>
        <p:spPr>
          <a:xfrm>
            <a:off x="1179899" y="1256630"/>
            <a:ext cx="9244859"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600" smtClean="0">
                <a:solidFill>
                  <a:schemeClr val="tx1"/>
                </a:solidFill>
                <a:latin typeface="HY헤드라인M" panose="02030600000101010101" pitchFamily="18" charset="-127"/>
                <a:ea typeface="HY헤드라인M" panose="02030600000101010101" pitchFamily="18" charset="-127"/>
              </a:rPr>
              <a:t>미국 </a:t>
            </a:r>
            <a:r>
              <a:rPr lang="ko-KR" altLang="en-US" sz="1600">
                <a:solidFill>
                  <a:schemeClr val="tx1"/>
                </a:solidFill>
                <a:latin typeface="HY헤드라인M" panose="02030600000101010101" pitchFamily="18" charset="-127"/>
                <a:ea typeface="HY헤드라인M" panose="02030600000101010101" pitchFamily="18" charset="-127"/>
              </a:rPr>
              <a:t>국민이 건강한 삶을 오래 지속하는 내일을 위해 오늘 우리가 해야 할 일을 고민하고 최선을 다하는 노력이 필요</a:t>
            </a:r>
            <a:endParaRPr lang="en-US" altLang="ko-KR" sz="1600" dirty="0">
              <a:solidFill>
                <a:schemeClr val="tx1"/>
              </a:solidFill>
              <a:latin typeface="HY헤드라인M" panose="02030600000101010101" pitchFamily="18" charset="-127"/>
              <a:ea typeface="HY헤드라인M" panose="02030600000101010101" pitchFamily="18" charset="-127"/>
            </a:endParaRPr>
          </a:p>
        </p:txBody>
      </p:sp>
      <p:pic>
        <p:nvPicPr>
          <p:cNvPr id="13" name="Picture 44" descr="na_c22"/>
          <p:cNvPicPr>
            <a:picLocks noChangeAspect="1" noChangeArrowheads="1"/>
          </p:cNvPicPr>
          <p:nvPr/>
        </p:nvPicPr>
        <p:blipFill>
          <a:blip r:embed="rId3" cstate="print"/>
          <a:srcRect/>
          <a:stretch>
            <a:fillRect/>
          </a:stretch>
        </p:blipFill>
        <p:spPr bwMode="auto">
          <a:xfrm>
            <a:off x="876314" y="1234421"/>
            <a:ext cx="163255" cy="176882"/>
          </a:xfrm>
          <a:prstGeom prst="rect">
            <a:avLst/>
          </a:prstGeom>
          <a:noFill/>
          <a:ln w="9525">
            <a:noFill/>
            <a:miter lim="800000"/>
            <a:headEnd/>
            <a:tailEnd/>
          </a:ln>
        </p:spPr>
      </p:pic>
      <p:pic>
        <p:nvPicPr>
          <p:cNvPr id="18" name="Picture 44" descr="na_c22"/>
          <p:cNvPicPr>
            <a:picLocks noChangeAspect="1" noChangeArrowheads="1"/>
          </p:cNvPicPr>
          <p:nvPr/>
        </p:nvPicPr>
        <p:blipFill>
          <a:blip r:embed="rId3" cstate="print"/>
          <a:srcRect/>
          <a:stretch>
            <a:fillRect/>
          </a:stretch>
        </p:blipFill>
        <p:spPr bwMode="auto">
          <a:xfrm>
            <a:off x="876643" y="985599"/>
            <a:ext cx="163255" cy="176882"/>
          </a:xfrm>
          <a:prstGeom prst="rect">
            <a:avLst/>
          </a:prstGeom>
          <a:noFill/>
          <a:ln w="9525">
            <a:noFill/>
            <a:miter lim="800000"/>
            <a:headEnd/>
            <a:tailEnd/>
          </a:ln>
        </p:spPr>
      </p:pic>
      <p:sp>
        <p:nvSpPr>
          <p:cNvPr id="58" name="직사각형 57"/>
          <p:cNvSpPr/>
          <p:nvPr/>
        </p:nvSpPr>
        <p:spPr>
          <a:xfrm>
            <a:off x="1177407" y="918923"/>
            <a:ext cx="9782722" cy="32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r>
              <a:rPr lang="ko-KR" altLang="en-US" sz="1600" smtClean="0">
                <a:solidFill>
                  <a:schemeClr val="tx1"/>
                </a:solidFill>
                <a:latin typeface="HY헤드라인M" panose="02030600000101010101" pitchFamily="18" charset="-127"/>
                <a:ea typeface="HY헤드라인M" panose="02030600000101010101" pitchFamily="18" charset="-127"/>
              </a:rPr>
              <a:t>링컨대통령이 말하길 </a:t>
            </a:r>
            <a:r>
              <a:rPr lang="en-US" altLang="ko-KR" sz="1600" u="sng" smtClean="0">
                <a:solidFill>
                  <a:schemeClr val="tx1"/>
                </a:solidFill>
                <a:latin typeface="HY헤드라인M" panose="02030600000101010101" pitchFamily="18" charset="-127"/>
                <a:ea typeface="HY헤드라인M" panose="02030600000101010101" pitchFamily="18" charset="-127"/>
              </a:rPr>
              <a:t>"</a:t>
            </a:r>
            <a:r>
              <a:rPr lang="ko-KR" altLang="en-US" sz="1600" u="sng">
                <a:solidFill>
                  <a:schemeClr val="tx1"/>
                </a:solidFill>
                <a:latin typeface="HY헤드라인M" panose="02030600000101010101" pitchFamily="18" charset="-127"/>
                <a:ea typeface="HY헤드라인M" panose="02030600000101010101" pitchFamily="18" charset="-127"/>
              </a:rPr>
              <a:t>오늘 그 일을 피했다고 내일의 책임에서 벗어나는 것은 </a:t>
            </a:r>
            <a:r>
              <a:rPr lang="ko-KR" altLang="en-US" sz="1600" u="sng" smtClean="0">
                <a:solidFill>
                  <a:schemeClr val="tx1"/>
                </a:solidFill>
                <a:latin typeface="HY헤드라인M" panose="02030600000101010101" pitchFamily="18" charset="-127"/>
                <a:ea typeface="HY헤드라인M" panose="02030600000101010101" pitchFamily="18" charset="-127"/>
              </a:rPr>
              <a:t>아니다</a:t>
            </a:r>
            <a:r>
              <a:rPr lang="en-US" altLang="ko-KR" sz="1600" u="sng" smtClean="0">
                <a:solidFill>
                  <a:schemeClr val="tx1"/>
                </a:solidFill>
                <a:latin typeface="HY헤드라인M" panose="02030600000101010101" pitchFamily="18" charset="-127"/>
                <a:ea typeface="HY헤드라인M" panose="02030600000101010101" pitchFamily="18" charset="-127"/>
              </a:rPr>
              <a:t>."</a:t>
            </a:r>
            <a:endParaRPr lang="en-US" altLang="ko-KR" sz="1500" u="sng" dirty="0">
              <a:solidFill>
                <a:schemeClr val="tx1"/>
              </a:solidFill>
              <a:latin typeface="HY헤드라인M" panose="02030600000101010101" pitchFamily="18" charset="-127"/>
              <a:ea typeface="HY헤드라인M" panose="02030600000101010101" pitchFamily="18" charset="-127"/>
            </a:endParaRPr>
          </a:p>
        </p:txBody>
      </p:sp>
      <p:sp>
        <p:nvSpPr>
          <p:cNvPr id="31" name="직사각형 30"/>
          <p:cNvSpPr/>
          <p:nvPr/>
        </p:nvSpPr>
        <p:spPr>
          <a:xfrm>
            <a:off x="1189424" y="1731200"/>
            <a:ext cx="9133136" cy="500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smtClean="0">
                <a:solidFill>
                  <a:schemeClr val="tx1"/>
                </a:solidFill>
                <a:latin typeface="HY헤드라인M" panose="02030600000101010101" pitchFamily="18" charset="-127"/>
                <a:ea typeface="HY헤드라인M" panose="02030600000101010101" pitchFamily="18" charset="-127"/>
              </a:rPr>
              <a:t>전국의 공급자와 의료기관들을 면담 후</a:t>
            </a:r>
            <a:r>
              <a:rPr lang="en-US" altLang="ko-KR" sz="1600" smtClean="0">
                <a:solidFill>
                  <a:schemeClr val="tx1"/>
                </a:solidFill>
                <a:latin typeface="HY헤드라인M" panose="02030600000101010101" pitchFamily="18" charset="-127"/>
                <a:ea typeface="HY헤드라인M" panose="02030600000101010101" pitchFamily="18" charset="-127"/>
              </a:rPr>
              <a:t>, CMS</a:t>
            </a:r>
            <a:r>
              <a:rPr lang="ko-KR" altLang="en-US" sz="1600" smtClean="0">
                <a:solidFill>
                  <a:schemeClr val="tx1"/>
                </a:solidFill>
                <a:latin typeface="HY헤드라인M" panose="02030600000101010101" pitchFamily="18" charset="-127"/>
                <a:ea typeface="HY헤드라인M" panose="02030600000101010101" pitchFamily="18" charset="-127"/>
              </a:rPr>
              <a:t>는 </a:t>
            </a:r>
            <a:r>
              <a:rPr lang="ko-KR" altLang="en-US" sz="1600" u="sng" smtClean="0">
                <a:solidFill>
                  <a:srgbClr val="C00000"/>
                </a:solidFill>
                <a:latin typeface="HY헤드라인M" panose="02030600000101010101" pitchFamily="18" charset="-127"/>
                <a:ea typeface="HY헤드라인M" panose="02030600000101010101" pitchFamily="18" charset="-127"/>
              </a:rPr>
              <a:t>공급자가 환자들에게 가치와 질을 제공할 수 </a:t>
            </a:r>
            <a:r>
              <a:rPr lang="ko-KR" altLang="en-US" sz="1600" u="sng" smtClean="0">
                <a:solidFill>
                  <a:schemeClr val="tx1"/>
                </a:solidFill>
                <a:latin typeface="HY헤드라인M" panose="02030600000101010101" pitchFamily="18" charset="-127"/>
                <a:ea typeface="HY헤드라인M" panose="02030600000101010101" pitchFamily="18" charset="-127"/>
              </a:rPr>
              <a:t>있도록 </a:t>
            </a:r>
            <a:r>
              <a:rPr lang="ko-KR" altLang="en-US" sz="1600" smtClean="0">
                <a:solidFill>
                  <a:srgbClr val="C00000"/>
                </a:solidFill>
                <a:latin typeface="HY헤드라인M" panose="02030600000101010101" pitchFamily="18" charset="-127"/>
                <a:ea typeface="HY헤드라인M" panose="02030600000101010101" pitchFamily="18" charset="-127"/>
              </a:rPr>
              <a:t>인센티브를 정비</a:t>
            </a:r>
            <a:r>
              <a:rPr lang="ko-KR" altLang="en-US" sz="1600" smtClean="0">
                <a:solidFill>
                  <a:schemeClr val="tx1"/>
                </a:solidFill>
                <a:latin typeface="HY헤드라인M" panose="02030600000101010101" pitchFamily="18" charset="-127"/>
                <a:ea typeface="HY헤드라인M" panose="02030600000101010101" pitchFamily="18" charset="-127"/>
              </a:rPr>
              <a:t>하는데 촛점을 맞추고 프로세스를 현실화해야 함을 깨달았음</a:t>
            </a:r>
            <a:endParaRPr lang="en-US" altLang="ko-KR" sz="1600" smtClean="0">
              <a:solidFill>
                <a:schemeClr val="tx1"/>
              </a:solidFill>
              <a:latin typeface="HY헤드라인M" panose="02030600000101010101" pitchFamily="18" charset="-127"/>
              <a:ea typeface="HY헤드라인M" panose="02030600000101010101" pitchFamily="18" charset="-127"/>
            </a:endParaRPr>
          </a:p>
        </p:txBody>
      </p:sp>
      <p:pic>
        <p:nvPicPr>
          <p:cNvPr id="30" name="Picture 44" descr="na_c22"/>
          <p:cNvPicPr>
            <a:picLocks noChangeAspect="1" noChangeArrowheads="1"/>
          </p:cNvPicPr>
          <p:nvPr/>
        </p:nvPicPr>
        <p:blipFill>
          <a:blip r:embed="rId3" cstate="print"/>
          <a:srcRect/>
          <a:stretch>
            <a:fillRect/>
          </a:stretch>
        </p:blipFill>
        <p:spPr bwMode="auto">
          <a:xfrm>
            <a:off x="876313" y="1761990"/>
            <a:ext cx="163255" cy="176882"/>
          </a:xfrm>
          <a:prstGeom prst="rect">
            <a:avLst/>
          </a:prstGeom>
          <a:noFill/>
          <a:ln w="9525">
            <a:noFill/>
            <a:miter lim="800000"/>
            <a:headEnd/>
            <a:tailEnd/>
          </a:ln>
        </p:spPr>
      </p:pic>
      <p:grpSp>
        <p:nvGrpSpPr>
          <p:cNvPr id="4" name="그룹 3"/>
          <p:cNvGrpSpPr/>
          <p:nvPr/>
        </p:nvGrpSpPr>
        <p:grpSpPr>
          <a:xfrm>
            <a:off x="4721094" y="4328499"/>
            <a:ext cx="2695347" cy="2306265"/>
            <a:chOff x="957942" y="3618285"/>
            <a:chExt cx="2194605" cy="2306265"/>
          </a:xfrm>
        </p:grpSpPr>
        <p:sp>
          <p:nvSpPr>
            <p:cNvPr id="15" name="직사각형 14"/>
            <p:cNvSpPr/>
            <p:nvPr/>
          </p:nvSpPr>
          <p:spPr>
            <a:xfrm>
              <a:off x="1085654" y="3990435"/>
              <a:ext cx="1936220" cy="421900"/>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srgbClr val="C00000"/>
                  </a:solidFill>
                  <a:latin typeface="HY견고딕" panose="02030600000101010101" pitchFamily="18" charset="-127"/>
                  <a:ea typeface="HY견고딕" panose="02030600000101010101" pitchFamily="18" charset="-127"/>
                </a:rPr>
                <a:t>환자 </a:t>
              </a:r>
              <a:r>
                <a:rPr lang="ko-KR" altLang="en-US" sz="1700" smtClean="0">
                  <a:solidFill>
                    <a:prstClr val="black"/>
                  </a:solidFill>
                  <a:latin typeface="HY견고딕" panose="02030600000101010101" pitchFamily="18" charset="-127"/>
                  <a:ea typeface="HY견고딕" panose="02030600000101010101" pitchFamily="18" charset="-127"/>
                </a:rPr>
                <a:t>엠파워링</a:t>
              </a:r>
              <a:endParaRPr lang="ko-KR" altLang="en-US" sz="1700" dirty="0">
                <a:solidFill>
                  <a:prstClr val="black"/>
                </a:solidFill>
                <a:latin typeface="HY견고딕" panose="02030600000101010101" pitchFamily="18" charset="-127"/>
                <a:ea typeface="HY견고딕" panose="02030600000101010101" pitchFamily="18" charset="-127"/>
              </a:endParaRPr>
            </a:p>
          </p:txBody>
        </p:sp>
        <p:sp>
          <p:nvSpPr>
            <p:cNvPr id="19" name="직사각형 18"/>
            <p:cNvSpPr/>
            <p:nvPr/>
          </p:nvSpPr>
          <p:spPr>
            <a:xfrm>
              <a:off x="1085654" y="3684765"/>
              <a:ext cx="1946862" cy="278662"/>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solidFill>
                    <a:srgbClr val="FFC000"/>
                  </a:solidFill>
                </a:rPr>
                <a:t>환자가치 달성 전략</a:t>
              </a:r>
              <a:endParaRPr lang="ko-KR" altLang="en-US" dirty="0">
                <a:solidFill>
                  <a:srgbClr val="FFC000"/>
                </a:solidFill>
              </a:endParaRPr>
            </a:p>
          </p:txBody>
        </p:sp>
        <p:sp>
          <p:nvSpPr>
            <p:cNvPr id="25" name="직사각형 24"/>
            <p:cNvSpPr/>
            <p:nvPr/>
          </p:nvSpPr>
          <p:spPr>
            <a:xfrm>
              <a:off x="1085654" y="4458666"/>
              <a:ext cx="1936220" cy="421900"/>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srgbClr val="C00000"/>
                  </a:solidFill>
                  <a:latin typeface="HY견고딕" panose="02030600000101010101" pitchFamily="18" charset="-127"/>
                  <a:ea typeface="HY견고딕" panose="02030600000101010101" pitchFamily="18" charset="-127"/>
                </a:rPr>
                <a:t>경쟁</a:t>
              </a:r>
              <a:r>
                <a:rPr lang="ko-KR" altLang="en-US" sz="1700" smtClean="0">
                  <a:solidFill>
                    <a:prstClr val="black"/>
                  </a:solidFill>
                  <a:latin typeface="HY견고딕" panose="02030600000101010101" pitchFamily="18" charset="-127"/>
                  <a:ea typeface="HY견고딕" panose="02030600000101010101" pitchFamily="18" charset="-127"/>
                </a:rPr>
                <a:t> 환경 조성 </a:t>
              </a:r>
              <a:endParaRPr lang="ko-KR" altLang="en-US" sz="1700" dirty="0">
                <a:solidFill>
                  <a:prstClr val="black"/>
                </a:solidFill>
                <a:latin typeface="HY견고딕" panose="02030600000101010101" pitchFamily="18" charset="-127"/>
                <a:ea typeface="HY견고딕" panose="02030600000101010101" pitchFamily="18" charset="-127"/>
              </a:endParaRPr>
            </a:p>
          </p:txBody>
        </p:sp>
        <p:sp>
          <p:nvSpPr>
            <p:cNvPr id="26" name="직사각형 25"/>
            <p:cNvSpPr/>
            <p:nvPr/>
          </p:nvSpPr>
          <p:spPr>
            <a:xfrm>
              <a:off x="1085654" y="4924838"/>
              <a:ext cx="1936220" cy="421900"/>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srgbClr val="C00000"/>
                  </a:solidFill>
                  <a:latin typeface="HY견고딕" panose="02030600000101010101" pitchFamily="18" charset="-127"/>
                  <a:ea typeface="HY견고딕" panose="02030600000101010101" pitchFamily="18" charset="-127"/>
                </a:rPr>
                <a:t>인센티브</a:t>
              </a:r>
              <a:r>
                <a:rPr lang="ko-KR" altLang="en-US" sz="1700" smtClean="0">
                  <a:solidFill>
                    <a:prstClr val="black"/>
                  </a:solidFill>
                  <a:latin typeface="HY견고딕" panose="02030600000101010101" pitchFamily="18" charset="-127"/>
                  <a:ea typeface="HY견고딕" panose="02030600000101010101" pitchFamily="18" charset="-127"/>
                </a:rPr>
                <a:t> 정비</a:t>
              </a:r>
              <a:endParaRPr lang="ko-KR" altLang="en-US" sz="1700" dirty="0">
                <a:solidFill>
                  <a:prstClr val="black"/>
                </a:solidFill>
                <a:latin typeface="HY견고딕" panose="02030600000101010101" pitchFamily="18" charset="-127"/>
                <a:ea typeface="HY견고딕" panose="02030600000101010101" pitchFamily="18" charset="-127"/>
              </a:endParaRPr>
            </a:p>
          </p:txBody>
        </p:sp>
        <p:sp>
          <p:nvSpPr>
            <p:cNvPr id="2" name="직사각형 1"/>
            <p:cNvSpPr/>
            <p:nvPr/>
          </p:nvSpPr>
          <p:spPr>
            <a:xfrm>
              <a:off x="957942" y="3618285"/>
              <a:ext cx="2194605" cy="2306265"/>
            </a:xfrm>
            <a:prstGeom prst="rect">
              <a:avLst/>
            </a:prstGeom>
            <a:noFill/>
            <a:ln w="12700">
              <a:solidFill>
                <a:schemeClr val="accent1">
                  <a:lumMod val="75000"/>
                </a:schemeClr>
              </a:solidFill>
            </a:ln>
            <a:effectLst>
              <a:outerShdw blurRad="50800" dist="38100" dir="2700000" algn="tl"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p:cNvSpPr/>
            <p:nvPr/>
          </p:nvSpPr>
          <p:spPr>
            <a:xfrm>
              <a:off x="1104899" y="5388614"/>
              <a:ext cx="1905229" cy="442362"/>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smtClean="0">
                  <a:solidFill>
                    <a:srgbClr val="C00000"/>
                  </a:solidFill>
                  <a:latin typeface="HY견고딕" panose="02030600000101010101" pitchFamily="18" charset="-127"/>
                  <a:ea typeface="HY견고딕" panose="02030600000101010101" pitchFamily="18" charset="-127"/>
                </a:rPr>
                <a:t>가치 추구 케어</a:t>
              </a:r>
              <a:r>
                <a:rPr lang="ko-KR" altLang="en-US" sz="1500" smtClean="0">
                  <a:solidFill>
                    <a:prstClr val="black"/>
                  </a:solidFill>
                  <a:latin typeface="HY견고딕" panose="02030600000101010101" pitchFamily="18" charset="-127"/>
                  <a:ea typeface="HY견고딕" panose="02030600000101010101" pitchFamily="18" charset="-127"/>
                </a:rPr>
                <a:t>의 장벽 제거</a:t>
              </a:r>
              <a:endParaRPr lang="ko-KR" altLang="en-US" sz="1500" dirty="0">
                <a:solidFill>
                  <a:prstClr val="black"/>
                </a:solidFill>
                <a:latin typeface="HY견고딕" panose="02030600000101010101" pitchFamily="18" charset="-127"/>
                <a:ea typeface="HY견고딕" panose="02030600000101010101" pitchFamily="18" charset="-127"/>
              </a:endParaRPr>
            </a:p>
          </p:txBody>
        </p:sp>
      </p:grpSp>
      <p:sp>
        <p:nvSpPr>
          <p:cNvPr id="36" name="직사각형 35"/>
          <p:cNvSpPr/>
          <p:nvPr/>
        </p:nvSpPr>
        <p:spPr>
          <a:xfrm>
            <a:off x="1204639" y="2235935"/>
            <a:ext cx="9782722" cy="500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smtClean="0">
                <a:solidFill>
                  <a:schemeClr val="tx1"/>
                </a:solidFill>
                <a:latin typeface="HY헤드라인M" panose="02030600000101010101" pitchFamily="18" charset="-127"/>
                <a:ea typeface="HY헤드라인M" panose="02030600000101010101" pitchFamily="18" charset="-127"/>
              </a:rPr>
              <a:t>CMS</a:t>
            </a:r>
            <a:r>
              <a:rPr lang="ko-KR" altLang="en-US" sz="1600" smtClean="0">
                <a:solidFill>
                  <a:schemeClr val="tx1"/>
                </a:solidFill>
                <a:latin typeface="HY헤드라인M" panose="02030600000101010101" pitchFamily="18" charset="-127"/>
                <a:ea typeface="HY헤드라인M" panose="02030600000101010101" pitchFamily="18" charset="-127"/>
              </a:rPr>
              <a:t> 미션의 중심은 환자들에게 </a:t>
            </a:r>
            <a:r>
              <a:rPr lang="ko-KR" altLang="en-US" sz="1600" u="sng" smtClean="0">
                <a:solidFill>
                  <a:schemeClr val="tx1"/>
                </a:solidFill>
                <a:latin typeface="HY헤드라인M" panose="02030600000101010101" pitchFamily="18" charset="-127"/>
                <a:ea typeface="HY헤드라인M" panose="02030600000101010101" pitchFamily="18" charset="-127"/>
              </a:rPr>
              <a:t>서비스 양</a:t>
            </a:r>
            <a:r>
              <a:rPr lang="en-US" altLang="ko-KR" sz="1600" u="sng" smtClean="0">
                <a:solidFill>
                  <a:schemeClr val="tx1"/>
                </a:solidFill>
                <a:latin typeface="HY헤드라인M" panose="02030600000101010101" pitchFamily="18" charset="-127"/>
                <a:ea typeface="HY헤드라인M" panose="02030600000101010101" pitchFamily="18" charset="-127"/>
              </a:rPr>
              <a:t>(volume)</a:t>
            </a:r>
            <a:r>
              <a:rPr lang="ko-KR" altLang="en-US" sz="1600" u="sng" smtClean="0">
                <a:solidFill>
                  <a:schemeClr val="tx1"/>
                </a:solidFill>
                <a:latin typeface="HY헤드라인M" panose="02030600000101010101" pitchFamily="18" charset="-127"/>
                <a:ea typeface="HY헤드라인M" panose="02030600000101010101" pitchFamily="18" charset="-127"/>
              </a:rPr>
              <a:t>을 제공하는 틀에서 가치</a:t>
            </a:r>
            <a:r>
              <a:rPr lang="en-US" altLang="ko-KR" sz="1600" u="sng" smtClean="0">
                <a:solidFill>
                  <a:schemeClr val="tx1"/>
                </a:solidFill>
                <a:latin typeface="HY헤드라인M" panose="02030600000101010101" pitchFamily="18" charset="-127"/>
                <a:ea typeface="HY헤드라인M" panose="02030600000101010101" pitchFamily="18" charset="-127"/>
              </a:rPr>
              <a:t>(value)</a:t>
            </a:r>
            <a:r>
              <a:rPr lang="ko-KR" altLang="en-US" sz="1600" u="sng" smtClean="0">
                <a:solidFill>
                  <a:schemeClr val="tx1"/>
                </a:solidFill>
                <a:latin typeface="HY헤드라인M" panose="02030600000101010101" pitchFamily="18" charset="-127"/>
                <a:ea typeface="HY헤드라인M" panose="02030600000101010101" pitchFamily="18" charset="-127"/>
              </a:rPr>
              <a:t>를 주는 틀 </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적은 비용으로 제공 가능한 높은 질의 만족하는 서비스를 제공하는 </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로 보건의료제공체계를 변혁하는 것임</a:t>
            </a:r>
            <a:r>
              <a:rPr lang="en-US" altLang="ko-KR" sz="1600" smtClean="0">
                <a:solidFill>
                  <a:schemeClr val="tx1"/>
                </a:solidFill>
                <a:latin typeface="HY헤드라인M" panose="02030600000101010101" pitchFamily="18" charset="-127"/>
                <a:ea typeface="HY헤드라인M" panose="02030600000101010101" pitchFamily="18" charset="-127"/>
              </a:rPr>
              <a:t>. </a:t>
            </a:r>
          </a:p>
        </p:txBody>
      </p:sp>
      <p:pic>
        <p:nvPicPr>
          <p:cNvPr id="37" name="Picture 44" descr="na_c22"/>
          <p:cNvPicPr>
            <a:picLocks noChangeAspect="1" noChangeArrowheads="1"/>
          </p:cNvPicPr>
          <p:nvPr/>
        </p:nvPicPr>
        <p:blipFill>
          <a:blip r:embed="rId3" cstate="print"/>
          <a:srcRect/>
          <a:stretch>
            <a:fillRect/>
          </a:stretch>
        </p:blipFill>
        <p:spPr bwMode="auto">
          <a:xfrm>
            <a:off x="891528" y="2285775"/>
            <a:ext cx="163255" cy="176882"/>
          </a:xfrm>
          <a:prstGeom prst="rect">
            <a:avLst/>
          </a:prstGeom>
          <a:noFill/>
          <a:ln w="9525">
            <a:noFill/>
            <a:miter lim="800000"/>
            <a:headEnd/>
            <a:tailEnd/>
          </a:ln>
        </p:spPr>
      </p:pic>
      <p:sp>
        <p:nvSpPr>
          <p:cNvPr id="38" name="직사각형 37"/>
          <p:cNvSpPr/>
          <p:nvPr/>
        </p:nvSpPr>
        <p:spPr>
          <a:xfrm>
            <a:off x="1215060" y="3002672"/>
            <a:ext cx="9782722" cy="500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smtClean="0">
                <a:solidFill>
                  <a:schemeClr val="tx1"/>
                </a:solidFill>
                <a:latin typeface="HY헤드라인M" panose="02030600000101010101" pitchFamily="18" charset="-127"/>
                <a:ea typeface="HY헤드라인M" panose="02030600000101010101" pitchFamily="18" charset="-127"/>
              </a:rPr>
              <a:t>4</a:t>
            </a:r>
            <a:r>
              <a:rPr lang="ko-KR" altLang="en-US" sz="1600" smtClean="0">
                <a:solidFill>
                  <a:schemeClr val="tx1"/>
                </a:solidFill>
                <a:latin typeface="HY헤드라인M" panose="02030600000101010101" pitchFamily="18" charset="-127"/>
                <a:ea typeface="HY헤드라인M" panose="02030600000101010101" pitchFamily="18" charset="-127"/>
              </a:rPr>
              <a:t>개의 전략이 핵심인데</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en-US" altLang="ko-KR" sz="1600">
                <a:solidFill>
                  <a:schemeClr val="tx1"/>
                </a:solidFill>
                <a:latin typeface="HY헤드라인M" panose="02030600000101010101" pitchFamily="18" charset="-127"/>
                <a:ea typeface="HY헤드라인M" panose="02030600000101010101" pitchFamily="18" charset="-127"/>
              </a:rPr>
              <a:t>① </a:t>
            </a:r>
            <a:r>
              <a:rPr lang="ko-KR" altLang="en-US" sz="1600">
                <a:solidFill>
                  <a:schemeClr val="tx1"/>
                </a:solidFill>
                <a:latin typeface="HY헤드라인M" panose="02030600000101010101" pitchFamily="18" charset="-127"/>
                <a:ea typeface="HY헤드라인M" panose="02030600000101010101" pitchFamily="18" charset="-127"/>
              </a:rPr>
              <a:t>환자를 엠파워링함 </a:t>
            </a:r>
            <a:r>
              <a:rPr lang="en-US" altLang="ko-KR" sz="1600">
                <a:solidFill>
                  <a:schemeClr val="tx1"/>
                </a:solidFill>
                <a:latin typeface="HY헤드라인M" panose="02030600000101010101" pitchFamily="18" charset="-127"/>
                <a:ea typeface="HY헤드라인M" panose="02030600000101010101" pitchFamily="18" charset="-127"/>
              </a:rPr>
              <a:t>② </a:t>
            </a:r>
            <a:r>
              <a:rPr lang="ko-KR" altLang="en-US" sz="1600">
                <a:solidFill>
                  <a:schemeClr val="tx1"/>
                </a:solidFill>
                <a:latin typeface="HY헤드라인M" panose="02030600000101010101" pitchFamily="18" charset="-127"/>
                <a:ea typeface="HY헤드라인M" panose="02030600000101010101" pitchFamily="18" charset="-127"/>
              </a:rPr>
              <a:t>경쟁을 </a:t>
            </a:r>
            <a:r>
              <a:rPr lang="ko-KR" altLang="en-US" sz="1600" smtClean="0">
                <a:solidFill>
                  <a:schemeClr val="tx1"/>
                </a:solidFill>
                <a:latin typeface="HY헤드라인M" panose="02030600000101010101" pitchFamily="18" charset="-127"/>
                <a:ea typeface="HY헤드라인M" panose="02030600000101010101" pitchFamily="18" charset="-127"/>
              </a:rPr>
              <a:t>늘림 </a:t>
            </a:r>
            <a:r>
              <a:rPr lang="en-US" altLang="ko-KR" sz="1600">
                <a:solidFill>
                  <a:schemeClr val="tx1"/>
                </a:solidFill>
                <a:latin typeface="HY헤드라인M" panose="02030600000101010101" pitchFamily="18" charset="-127"/>
                <a:ea typeface="HY헤드라인M" panose="02030600000101010101" pitchFamily="18" charset="-127"/>
              </a:rPr>
              <a:t>③ </a:t>
            </a:r>
            <a:r>
              <a:rPr lang="ko-KR" altLang="en-US" sz="1600">
                <a:solidFill>
                  <a:schemeClr val="tx1"/>
                </a:solidFill>
                <a:latin typeface="HY헤드라인M" panose="02030600000101010101" pitchFamily="18" charset="-127"/>
                <a:ea typeface="HY헤드라인M" panose="02030600000101010101" pitchFamily="18" charset="-127"/>
              </a:rPr>
              <a:t>인센티브를 정비함 </a:t>
            </a:r>
            <a:r>
              <a:rPr lang="en-US" altLang="ko-KR" sz="1600">
                <a:solidFill>
                  <a:schemeClr val="tx1"/>
                </a:solidFill>
                <a:latin typeface="HY헤드라인M" panose="02030600000101010101" pitchFamily="18" charset="-127"/>
                <a:ea typeface="HY헤드라인M" panose="02030600000101010101" pitchFamily="18" charset="-127"/>
              </a:rPr>
              <a:t>④ </a:t>
            </a:r>
            <a:r>
              <a:rPr lang="ko-KR" altLang="en-US" sz="1600">
                <a:solidFill>
                  <a:schemeClr val="tx1"/>
                </a:solidFill>
                <a:latin typeface="HY헤드라인M" panose="02030600000101010101" pitchFamily="18" charset="-127"/>
                <a:ea typeface="HY헤드라인M" panose="02030600000101010101" pitchFamily="18" charset="-127"/>
              </a:rPr>
              <a:t>가치 추구 케어를 막는 장벽을 줄임</a:t>
            </a:r>
            <a:endParaRPr lang="en-US" altLang="ko-KR" sz="1600">
              <a:solidFill>
                <a:schemeClr val="tx1"/>
              </a:solidFill>
              <a:latin typeface="HY헤드라인M" panose="02030600000101010101" pitchFamily="18" charset="-127"/>
              <a:ea typeface="HY헤드라인M" panose="02030600000101010101" pitchFamily="18" charset="-127"/>
            </a:endParaRPr>
          </a:p>
        </p:txBody>
      </p:sp>
      <p:pic>
        <p:nvPicPr>
          <p:cNvPr id="41" name="Picture 44" descr="na_c22"/>
          <p:cNvPicPr>
            <a:picLocks noChangeAspect="1" noChangeArrowheads="1"/>
          </p:cNvPicPr>
          <p:nvPr/>
        </p:nvPicPr>
        <p:blipFill>
          <a:blip r:embed="rId3" cstate="print"/>
          <a:srcRect/>
          <a:stretch>
            <a:fillRect/>
          </a:stretch>
        </p:blipFill>
        <p:spPr bwMode="auto">
          <a:xfrm>
            <a:off x="891528" y="3053590"/>
            <a:ext cx="163255" cy="176882"/>
          </a:xfrm>
          <a:prstGeom prst="rect">
            <a:avLst/>
          </a:prstGeom>
          <a:noFill/>
          <a:ln w="9525">
            <a:noFill/>
            <a:miter lim="800000"/>
            <a:headEnd/>
            <a:tailEnd/>
          </a:ln>
        </p:spPr>
      </p:pic>
      <p:grpSp>
        <p:nvGrpSpPr>
          <p:cNvPr id="5" name="그룹 4"/>
          <p:cNvGrpSpPr/>
          <p:nvPr/>
        </p:nvGrpSpPr>
        <p:grpSpPr>
          <a:xfrm>
            <a:off x="876313" y="3664986"/>
            <a:ext cx="3465271" cy="1496053"/>
            <a:chOff x="838200" y="2676599"/>
            <a:chExt cx="3465271" cy="1496053"/>
          </a:xfrm>
        </p:grpSpPr>
        <p:cxnSp>
          <p:nvCxnSpPr>
            <p:cNvPr id="27" name="직선 화살표 연결선 26"/>
            <p:cNvCxnSpPr/>
            <p:nvPr/>
          </p:nvCxnSpPr>
          <p:spPr>
            <a:xfrm flipV="1">
              <a:off x="1284759" y="3869779"/>
              <a:ext cx="1899616" cy="8384"/>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28" name="직선 화살표 연결선 27"/>
            <p:cNvCxnSpPr/>
            <p:nvPr/>
          </p:nvCxnSpPr>
          <p:spPr>
            <a:xfrm flipV="1">
              <a:off x="1284759" y="3048000"/>
              <a:ext cx="0" cy="830163"/>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sp>
          <p:nvSpPr>
            <p:cNvPr id="29" name="자유형 28"/>
            <p:cNvSpPr/>
            <p:nvPr/>
          </p:nvSpPr>
          <p:spPr>
            <a:xfrm>
              <a:off x="1199649" y="3556635"/>
              <a:ext cx="2204185" cy="616017"/>
            </a:xfrm>
            <a:custGeom>
              <a:avLst/>
              <a:gdLst>
                <a:gd name="connsiteX0" fmla="*/ 0 w 2204185"/>
                <a:gd name="connsiteY0" fmla="*/ 616017 h 616017"/>
                <a:gd name="connsiteX1" fmla="*/ 1068404 w 2204185"/>
                <a:gd name="connsiteY1" fmla="*/ 0 h 616017"/>
                <a:gd name="connsiteX2" fmla="*/ 2204185 w 2204185"/>
                <a:gd name="connsiteY2" fmla="*/ 616017 h 616017"/>
                <a:gd name="connsiteX3" fmla="*/ 2204185 w 2204185"/>
                <a:gd name="connsiteY3" fmla="*/ 616017 h 616017"/>
              </a:gdLst>
              <a:ahLst/>
              <a:cxnLst>
                <a:cxn ang="0">
                  <a:pos x="connsiteX0" y="connsiteY0"/>
                </a:cxn>
                <a:cxn ang="0">
                  <a:pos x="connsiteX1" y="connsiteY1"/>
                </a:cxn>
                <a:cxn ang="0">
                  <a:pos x="connsiteX2" y="connsiteY2"/>
                </a:cxn>
                <a:cxn ang="0">
                  <a:pos x="connsiteX3" y="connsiteY3"/>
                </a:cxn>
              </a:cxnLst>
              <a:rect l="l" t="t" r="r" b="b"/>
              <a:pathLst>
                <a:path w="2204185" h="616017">
                  <a:moveTo>
                    <a:pt x="0" y="616017"/>
                  </a:moveTo>
                  <a:cubicBezTo>
                    <a:pt x="350520" y="308008"/>
                    <a:pt x="701040" y="0"/>
                    <a:pt x="1068404" y="0"/>
                  </a:cubicBezTo>
                  <a:cubicBezTo>
                    <a:pt x="1435768" y="0"/>
                    <a:pt x="2204185" y="616017"/>
                    <a:pt x="2204185" y="616017"/>
                  </a:cubicBezTo>
                  <a:lnTo>
                    <a:pt x="2204185" y="616017"/>
                  </a:lnTo>
                </a:path>
              </a:pathLst>
            </a:custGeom>
            <a:ln w="254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p:cNvCxnSpPr/>
            <p:nvPr/>
          </p:nvCxnSpPr>
          <p:spPr>
            <a:xfrm>
              <a:off x="2140471" y="3941787"/>
              <a:ext cx="864096"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38200" y="2676599"/>
              <a:ext cx="1152128" cy="307777"/>
            </a:xfrm>
            <a:prstGeom prst="rect">
              <a:avLst/>
            </a:prstGeom>
            <a:noFill/>
          </p:spPr>
          <p:txBody>
            <a:bodyPr wrap="square" rtlCol="0">
              <a:spAutoFit/>
            </a:bodyPr>
            <a:lstStyle/>
            <a:p>
              <a:r>
                <a:rPr lang="ko-KR" altLang="en-US" sz="1400" b="1" dirty="0" smtClean="0"/>
                <a:t>한계이익</a:t>
              </a:r>
              <a:endParaRPr lang="ko-KR" altLang="en-US" sz="1400" b="1" dirty="0"/>
            </a:p>
          </p:txBody>
        </p:sp>
        <p:sp>
          <p:nvSpPr>
            <p:cNvPr id="40" name="TextBox 39"/>
            <p:cNvSpPr txBox="1"/>
            <p:nvPr/>
          </p:nvSpPr>
          <p:spPr>
            <a:xfrm>
              <a:off x="3295359" y="3556635"/>
              <a:ext cx="1008112" cy="584775"/>
            </a:xfrm>
            <a:prstGeom prst="rect">
              <a:avLst/>
            </a:prstGeom>
            <a:noFill/>
          </p:spPr>
          <p:txBody>
            <a:bodyPr wrap="square" rtlCol="0">
              <a:spAutoFit/>
            </a:bodyPr>
            <a:lstStyle/>
            <a:p>
              <a:r>
                <a:rPr lang="ko-KR" altLang="en-US" sz="1600" b="1" dirty="0" smtClean="0"/>
                <a:t>양</a:t>
              </a:r>
              <a:r>
                <a:rPr lang="en-US" altLang="ko-KR" sz="1600" b="1" dirty="0" smtClean="0"/>
                <a:t>(volume)</a:t>
              </a:r>
              <a:endParaRPr lang="ko-KR" altLang="en-US" sz="1600" b="1" dirty="0"/>
            </a:p>
          </p:txBody>
        </p:sp>
      </p:grpSp>
      <p:pic>
        <p:nvPicPr>
          <p:cNvPr id="42" name="Picture 44" descr="na_c22"/>
          <p:cNvPicPr>
            <a:picLocks noChangeAspect="1" noChangeArrowheads="1"/>
          </p:cNvPicPr>
          <p:nvPr/>
        </p:nvPicPr>
        <p:blipFill>
          <a:blip r:embed="rId3" cstate="print"/>
          <a:srcRect/>
          <a:stretch>
            <a:fillRect/>
          </a:stretch>
        </p:blipFill>
        <p:spPr bwMode="auto">
          <a:xfrm>
            <a:off x="891528" y="2793454"/>
            <a:ext cx="163255" cy="176882"/>
          </a:xfrm>
          <a:prstGeom prst="rect">
            <a:avLst/>
          </a:prstGeom>
          <a:noFill/>
          <a:ln w="9525">
            <a:noFill/>
            <a:miter lim="800000"/>
            <a:headEnd/>
            <a:tailEnd/>
          </a:ln>
        </p:spPr>
      </p:pic>
      <p:sp>
        <p:nvSpPr>
          <p:cNvPr id="43" name="직사각형 42"/>
          <p:cNvSpPr/>
          <p:nvPr/>
        </p:nvSpPr>
        <p:spPr>
          <a:xfrm>
            <a:off x="1177407" y="2737118"/>
            <a:ext cx="10533627" cy="32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r>
              <a:rPr lang="ko-KR" altLang="en-US" sz="1600" smtClean="0">
                <a:solidFill>
                  <a:schemeClr val="tx1"/>
                </a:solidFill>
                <a:latin typeface="HY헤드라인M" panose="02030600000101010101" pitchFamily="18" charset="-127"/>
                <a:ea typeface="HY헤드라인M" panose="02030600000101010101" pitchFamily="18" charset="-127"/>
              </a:rPr>
              <a:t>내 </a:t>
            </a:r>
            <a:r>
              <a:rPr lang="ko-KR" altLang="en-US" sz="1600">
                <a:solidFill>
                  <a:schemeClr val="tx1"/>
                </a:solidFill>
                <a:latin typeface="HY헤드라인M" panose="02030600000101010101" pitchFamily="18" charset="-127"/>
                <a:ea typeface="HY헤드라인M" panose="02030600000101010101" pitchFamily="18" charset="-127"/>
              </a:rPr>
              <a:t>앞에 있는 많은 사람들이 이 비젼을 공유하도록 하는 것이 내가 할 일이고 우리가 이것을 달성하는 방법일 </a:t>
            </a:r>
            <a:r>
              <a:rPr lang="ko-KR" altLang="en-US" sz="1600" smtClean="0">
                <a:solidFill>
                  <a:schemeClr val="tx1"/>
                </a:solidFill>
                <a:latin typeface="HY헤드라인M" panose="02030600000101010101" pitchFamily="18" charset="-127"/>
                <a:ea typeface="HY헤드라인M" panose="02030600000101010101" pitchFamily="18" charset="-127"/>
              </a:rPr>
              <a:t>것임</a:t>
            </a:r>
            <a:endParaRPr lang="en-US" altLang="ko-KR" sz="1500" dirty="0">
              <a:solidFill>
                <a:schemeClr val="tx1"/>
              </a:solidFill>
              <a:latin typeface="HY헤드라인M" panose="02030600000101010101" pitchFamily="18" charset="-127"/>
              <a:ea typeface="HY헤드라인M" panose="02030600000101010101" pitchFamily="18" charset="-127"/>
            </a:endParaRPr>
          </a:p>
        </p:txBody>
      </p:sp>
      <p:sp>
        <p:nvSpPr>
          <p:cNvPr id="44" name="오른쪽 화살표 43"/>
          <p:cNvSpPr/>
          <p:nvPr/>
        </p:nvSpPr>
        <p:spPr>
          <a:xfrm>
            <a:off x="3602224" y="3407737"/>
            <a:ext cx="4989326" cy="1164805"/>
          </a:xfrm>
          <a:prstGeom prst="rightArrow">
            <a:avLst>
              <a:gd name="adj1" fmla="val 38552"/>
              <a:gd name="adj2" fmla="val 401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p:cNvSpPr/>
          <p:nvPr/>
        </p:nvSpPr>
        <p:spPr>
          <a:xfrm>
            <a:off x="4864875" y="3850055"/>
            <a:ext cx="2391077" cy="278662"/>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mtClean="0">
                <a:solidFill>
                  <a:srgbClr val="FFC000"/>
                </a:solidFill>
              </a:rPr>
              <a:t>CMS </a:t>
            </a:r>
            <a:r>
              <a:rPr lang="ko-KR" altLang="en-US" smtClean="0">
                <a:solidFill>
                  <a:srgbClr val="FFC000"/>
                </a:solidFill>
              </a:rPr>
              <a:t>미션 틀의 변화 </a:t>
            </a:r>
            <a:endParaRPr lang="ko-KR" altLang="en-US" dirty="0">
              <a:solidFill>
                <a:srgbClr val="FFC000"/>
              </a:solidFill>
            </a:endParaRPr>
          </a:p>
        </p:txBody>
      </p:sp>
      <p:pic>
        <p:nvPicPr>
          <p:cNvPr id="35" name="Picture 12" descr="ì¬ì, ì±ë¥, ê°, ì½ì¹­, ê°ë°, ê´ë¦¬"/>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2900" y="3279830"/>
            <a:ext cx="2127408" cy="141384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ë, ì ë¦¬í, ê°ë°©, ë³´ì, ìë¯¸, íê¸, ë¬ë¬, ì¬ì°, ë¶ì°©, ê°ì¹"/>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34979" y="5003115"/>
            <a:ext cx="1257329" cy="1631649"/>
          </a:xfrm>
          <a:prstGeom prst="rect">
            <a:avLst/>
          </a:prstGeom>
          <a:noFill/>
          <a:extLst>
            <a:ext uri="{909E8E84-426E-40DD-AFC4-6F175D3DCCD1}">
              <a14:hiddenFill xmlns:a14="http://schemas.microsoft.com/office/drawing/2010/main">
                <a:solidFill>
                  <a:srgbClr val="FFFFFF"/>
                </a:solidFill>
              </a14:hiddenFill>
            </a:ext>
          </a:extLst>
        </p:spPr>
      </p:pic>
      <p:pic>
        <p:nvPicPr>
          <p:cNvPr id="46" name="그림 45"/>
          <p:cNvPicPr>
            <a:picLocks noChangeAspect="1"/>
          </p:cNvPicPr>
          <p:nvPr/>
        </p:nvPicPr>
        <p:blipFill>
          <a:blip r:embed="rId6"/>
          <a:stretch>
            <a:fillRect/>
          </a:stretch>
        </p:blipFill>
        <p:spPr>
          <a:xfrm>
            <a:off x="10176769" y="207701"/>
            <a:ext cx="1408745" cy="1969334"/>
          </a:xfrm>
          <a:prstGeom prst="rect">
            <a:avLst/>
          </a:prstGeom>
        </p:spPr>
      </p:pic>
      <p:sp>
        <p:nvSpPr>
          <p:cNvPr id="8" name="덧셈 기호 7"/>
          <p:cNvSpPr/>
          <p:nvPr/>
        </p:nvSpPr>
        <p:spPr>
          <a:xfrm>
            <a:off x="9556404" y="4451468"/>
            <a:ext cx="660400" cy="6319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p:cNvSpPr>
            <a:spLocks noGrp="1"/>
          </p:cNvSpPr>
          <p:nvPr>
            <p:ph type="sldNum" sz="quarter" idx="12"/>
          </p:nvPr>
        </p:nvSpPr>
        <p:spPr/>
        <p:txBody>
          <a:bodyPr/>
          <a:lstStyle/>
          <a:p>
            <a:fld id="{226A7A18-950E-430F-B78B-4CE5EA3222A8}" type="slidenum">
              <a:rPr lang="ko-KR" altLang="en-US" smtClean="0"/>
              <a:t>14</a:t>
            </a:fld>
            <a:endParaRPr lang="ko-KR" altLang="en-US"/>
          </a:p>
        </p:txBody>
      </p:sp>
      <p:sp>
        <p:nvSpPr>
          <p:cNvPr id="47" name="바닥글 개체 틀 14"/>
          <p:cNvSpPr>
            <a:spLocks noGrp="1"/>
          </p:cNvSpPr>
          <p:nvPr>
            <p:ph type="ftr" sz="quarter" idx="11"/>
          </p:nvPr>
        </p:nvSpPr>
        <p:spPr>
          <a:xfrm>
            <a:off x="-1" y="34232"/>
            <a:ext cx="2455101" cy="180238"/>
          </a:xfrm>
        </p:spPr>
        <p:txBody>
          <a:bodyPr/>
          <a:lstStyle/>
          <a:p>
            <a:pPr algn="l"/>
            <a:r>
              <a:rPr lang="en-US" altLang="ko-KR" sz="1400" b="1" smtClean="0">
                <a:solidFill>
                  <a:srgbClr val="002060"/>
                </a:solidFill>
              </a:rPr>
              <a:t>2. CMS</a:t>
            </a:r>
            <a:r>
              <a:rPr lang="ko-KR" altLang="en-US" sz="1400" b="1" smtClean="0">
                <a:solidFill>
                  <a:srgbClr val="002060"/>
                </a:solidFill>
              </a:rPr>
              <a:t>가 추구하는 방향</a:t>
            </a:r>
            <a:endParaRPr lang="ko-KR" altLang="en-US" sz="1400" b="1">
              <a:solidFill>
                <a:srgbClr val="002060"/>
              </a:solidFill>
            </a:endParaRPr>
          </a:p>
        </p:txBody>
      </p:sp>
    </p:spTree>
    <p:extLst>
      <p:ext uri="{BB962C8B-B14F-4D97-AF65-F5344CB8AC3E}">
        <p14:creationId xmlns:p14="http://schemas.microsoft.com/office/powerpoint/2010/main" val="42897987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876643" y="101773"/>
            <a:ext cx="10515600" cy="716586"/>
          </a:xfrm>
        </p:spPr>
        <p:txBody>
          <a:bodyPr>
            <a:noAutofit/>
          </a:bodyPr>
          <a:lstStyle/>
          <a:p>
            <a:pPr algn="ctr"/>
            <a:r>
              <a:rPr lang="en-US" altLang="ko-KR" sz="3200" b="1" smtClean="0"/>
              <a:t>CMS </a:t>
            </a:r>
            <a:r>
              <a:rPr lang="ko-KR" altLang="en-US" sz="3200" b="1" smtClean="0"/>
              <a:t>센터장 </a:t>
            </a:r>
            <a:r>
              <a:rPr lang="en-US" altLang="ko-KR" sz="3200" b="1" smtClean="0"/>
              <a:t>Seema Verma </a:t>
            </a:r>
            <a:r>
              <a:rPr lang="ko-KR" altLang="en-US" sz="3200" b="1" smtClean="0"/>
              <a:t>연설</a:t>
            </a:r>
            <a:r>
              <a:rPr lang="en-US" altLang="ko-KR" sz="3200" b="1" smtClean="0"/>
              <a:t> </a:t>
            </a:r>
            <a:r>
              <a:rPr lang="ko-KR" altLang="en-US" sz="3200" b="1" smtClean="0"/>
              <a:t>중</a:t>
            </a:r>
            <a:r>
              <a:rPr lang="en-US" altLang="ko-KR" sz="3200" b="1" smtClean="0"/>
              <a:t>(2)</a:t>
            </a:r>
            <a:r>
              <a:rPr lang="en-US" altLang="ko-KR" sz="1800" b="1" smtClean="0"/>
              <a:t/>
            </a:r>
            <a:br>
              <a:rPr lang="en-US" altLang="ko-KR" sz="1800" b="1" smtClean="0"/>
            </a:br>
            <a:r>
              <a:rPr lang="en-US" altLang="ko-KR" sz="1800"/>
              <a:t> </a:t>
            </a:r>
            <a:r>
              <a:rPr lang="en-US" altLang="ko-KR" sz="1800" smtClean="0"/>
              <a:t>                </a:t>
            </a:r>
            <a:r>
              <a:rPr lang="en-US" altLang="ko-KR" sz="1400" smtClean="0"/>
              <a:t>   (</a:t>
            </a:r>
            <a:r>
              <a:rPr lang="ko-KR" altLang="en-US" sz="1400" smtClean="0"/>
              <a:t>켈리포니아 </a:t>
            </a:r>
            <a:r>
              <a:rPr lang="en-US" altLang="ko-KR" sz="1400" smtClean="0"/>
              <a:t>Commonwealth club</a:t>
            </a:r>
            <a:r>
              <a:rPr lang="ko-KR" altLang="en-US" sz="1400" smtClean="0"/>
              <a:t>에서 </a:t>
            </a:r>
            <a:r>
              <a:rPr lang="en-US" altLang="ko-KR" sz="1400" smtClean="0"/>
              <a:t>2018</a:t>
            </a:r>
            <a:r>
              <a:rPr lang="ko-KR" altLang="en-US" sz="1400" smtClean="0"/>
              <a:t>년 </a:t>
            </a:r>
            <a:r>
              <a:rPr lang="en-US" altLang="ko-KR" sz="1400" smtClean="0"/>
              <a:t>7</a:t>
            </a:r>
            <a:r>
              <a:rPr lang="ko-KR" altLang="en-US" sz="1400" smtClean="0"/>
              <a:t>월</a:t>
            </a:r>
            <a:r>
              <a:rPr lang="en-US" altLang="ko-KR" sz="1400" smtClean="0"/>
              <a:t>25</a:t>
            </a:r>
            <a:r>
              <a:rPr lang="ko-KR" altLang="en-US" sz="1400" smtClean="0"/>
              <a:t>일</a:t>
            </a:r>
            <a:r>
              <a:rPr lang="en-US" altLang="ko-KR" sz="1400" smtClean="0"/>
              <a:t>)</a:t>
            </a:r>
            <a:r>
              <a:rPr lang="ko-KR" altLang="en-US" sz="1400" smtClean="0">
                <a:latin typeface="HY헤드라인M" pitchFamily="18" charset="-127"/>
                <a:ea typeface="HY헤드라인M" pitchFamily="18" charset="-127"/>
              </a:rPr>
              <a:t> </a:t>
            </a:r>
            <a:endParaRPr lang="ko-KR" altLang="en-US" sz="1400" b="1" dirty="0"/>
          </a:p>
        </p:txBody>
      </p:sp>
      <p:sp>
        <p:nvSpPr>
          <p:cNvPr id="58" name="직사각형 57"/>
          <p:cNvSpPr/>
          <p:nvPr/>
        </p:nvSpPr>
        <p:spPr>
          <a:xfrm>
            <a:off x="1177407" y="918923"/>
            <a:ext cx="10378099" cy="5147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a:solidFill>
                  <a:schemeClr val="tx1"/>
                </a:solidFill>
                <a:latin typeface="HY헤드라인M" panose="02030600000101010101" pitchFamily="18" charset="-127"/>
                <a:ea typeface="HY헤드라인M" panose="02030600000101010101" pitchFamily="18" charset="-127"/>
              </a:rPr>
              <a:t>환자에게 가치를 제공하는 시스템으로 전환한다는 것은 </a:t>
            </a:r>
            <a:r>
              <a:rPr lang="ko-KR" altLang="en-US" sz="1600" u="sng">
                <a:solidFill>
                  <a:srgbClr val="C00000"/>
                </a:solidFill>
                <a:latin typeface="HY헤드라인M" panose="02030600000101010101" pitchFamily="18" charset="-127"/>
                <a:ea typeface="HY헤드라인M" panose="02030600000101010101" pitchFamily="18" charset="-127"/>
              </a:rPr>
              <a:t>모든 것의 시작을 환자와 의사의 첫 만남부터 한다</a:t>
            </a:r>
            <a:r>
              <a:rPr lang="ko-KR" altLang="en-US" sz="1600" u="sng">
                <a:solidFill>
                  <a:schemeClr val="tx1"/>
                </a:solidFill>
                <a:latin typeface="HY헤드라인M" panose="02030600000101010101" pitchFamily="18" charset="-127"/>
                <a:ea typeface="HY헤드라인M" panose="02030600000101010101" pitchFamily="18" charset="-127"/>
              </a:rPr>
              <a:t>는 </a:t>
            </a:r>
            <a:r>
              <a:rPr lang="ko-KR" altLang="en-US" sz="1600">
                <a:solidFill>
                  <a:schemeClr val="tx1"/>
                </a:solidFill>
                <a:latin typeface="HY헤드라인M" panose="02030600000101010101" pitchFamily="18" charset="-127"/>
                <a:ea typeface="HY헤드라인M" panose="02030600000101010101" pitchFamily="18" charset="-127"/>
              </a:rPr>
              <a:t>것이고</a:t>
            </a:r>
            <a:r>
              <a:rPr lang="en-US" altLang="ko-KR" sz="1600">
                <a:solidFill>
                  <a:schemeClr val="tx1"/>
                </a:solidFill>
                <a:latin typeface="HY헤드라인M" panose="02030600000101010101" pitchFamily="18" charset="-127"/>
                <a:ea typeface="HY헤드라인M" panose="02030600000101010101" pitchFamily="18" charset="-127"/>
              </a:rPr>
              <a:t>, </a:t>
            </a:r>
            <a:r>
              <a:rPr lang="ko-KR" altLang="en-US" sz="1600" u="sng">
                <a:solidFill>
                  <a:schemeClr val="tx1"/>
                </a:solidFill>
                <a:latin typeface="HY헤드라인M" panose="02030600000101010101" pitchFamily="18" charset="-127"/>
                <a:ea typeface="HY헤드라인M" panose="02030600000101010101" pitchFamily="18" charset="-127"/>
              </a:rPr>
              <a:t>우리의 관심은 </a:t>
            </a:r>
            <a:r>
              <a:rPr lang="ko-KR" altLang="en-US" sz="1600">
                <a:solidFill>
                  <a:schemeClr val="tx1"/>
                </a:solidFill>
                <a:latin typeface="HY헤드라인M" panose="02030600000101010101" pitchFamily="18" charset="-127"/>
                <a:ea typeface="HY헤드라인M" panose="02030600000101010101" pitchFamily="18" charset="-127"/>
              </a:rPr>
              <a:t>공급자가 아니라 </a:t>
            </a:r>
            <a:r>
              <a:rPr lang="ko-KR" altLang="en-US" sz="1600" u="sng">
                <a:solidFill>
                  <a:srgbClr val="C00000"/>
                </a:solidFill>
                <a:latin typeface="HY헤드라인M" panose="02030600000101010101" pitchFamily="18" charset="-127"/>
                <a:ea typeface="HY헤드라인M" panose="02030600000101010101" pitchFamily="18" charset="-127"/>
              </a:rPr>
              <a:t>환자의 요구에 </a:t>
            </a:r>
            <a:r>
              <a:rPr lang="ko-KR" altLang="en-US" sz="1600">
                <a:solidFill>
                  <a:schemeClr val="tx1"/>
                </a:solidFill>
                <a:latin typeface="HY헤드라인M" panose="02030600000101010101" pitchFamily="18" charset="-127"/>
                <a:ea typeface="HY헤드라인M" panose="02030600000101010101" pitchFamily="18" charset="-127"/>
              </a:rPr>
              <a:t>맞추어야 함</a:t>
            </a:r>
            <a:endParaRPr lang="en-US" altLang="ko-KR" sz="1600">
              <a:solidFill>
                <a:schemeClr val="tx1"/>
              </a:solidFill>
              <a:latin typeface="HY헤드라인M" panose="02030600000101010101" pitchFamily="18" charset="-127"/>
              <a:ea typeface="HY헤드라인M" panose="02030600000101010101" pitchFamily="18" charset="-127"/>
            </a:endParaRPr>
          </a:p>
        </p:txBody>
      </p:sp>
      <p:sp>
        <p:nvSpPr>
          <p:cNvPr id="31" name="직사각형 30"/>
          <p:cNvSpPr/>
          <p:nvPr/>
        </p:nvSpPr>
        <p:spPr>
          <a:xfrm>
            <a:off x="1160546" y="1466423"/>
            <a:ext cx="9947793" cy="30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a:solidFill>
                  <a:schemeClr val="tx1"/>
                </a:solidFill>
                <a:latin typeface="HY헤드라인M" panose="02030600000101010101" pitchFamily="18" charset="-127"/>
                <a:ea typeface="HY헤드라인M" panose="02030600000101010101" pitchFamily="18" charset="-127"/>
              </a:rPr>
              <a:t>우리의 목적은 보건의료시스템에서 </a:t>
            </a:r>
            <a:r>
              <a:rPr lang="ko-KR" altLang="en-US" sz="1600">
                <a:solidFill>
                  <a:srgbClr val="C00000"/>
                </a:solidFill>
                <a:latin typeface="HY헤드라인M" panose="02030600000101010101" pitchFamily="18" charset="-127"/>
                <a:ea typeface="HY헤드라인M" panose="02030600000101010101" pitchFamily="18" charset="-127"/>
              </a:rPr>
              <a:t>가치를 창조하는 가장 강력한 동력을 활성화하는 것</a:t>
            </a:r>
            <a:r>
              <a:rPr lang="ko-KR" altLang="en-US" sz="1600">
                <a:solidFill>
                  <a:schemeClr val="tx1"/>
                </a:solidFill>
                <a:latin typeface="HY헤드라인M" panose="02030600000101010101" pitchFamily="18" charset="-127"/>
                <a:ea typeface="HY헤드라인M" panose="02030600000101010101" pitchFamily="18" charset="-127"/>
              </a:rPr>
              <a:t>이고</a:t>
            </a:r>
            <a:r>
              <a:rPr lang="en-US" altLang="ko-KR" sz="1600">
                <a:solidFill>
                  <a:schemeClr val="tx1"/>
                </a:solidFill>
                <a:latin typeface="HY헤드라인M" panose="02030600000101010101" pitchFamily="18" charset="-127"/>
                <a:ea typeface="HY헤드라인M" panose="02030600000101010101" pitchFamily="18" charset="-127"/>
              </a:rPr>
              <a:t>, </a:t>
            </a:r>
            <a:r>
              <a:rPr lang="ko-KR" altLang="en-US" sz="1600">
                <a:solidFill>
                  <a:schemeClr val="tx1"/>
                </a:solidFill>
                <a:latin typeface="HY헤드라인M" panose="02030600000101010101" pitchFamily="18" charset="-127"/>
                <a:ea typeface="HY헤드라인M" panose="02030600000101010101" pitchFamily="18" charset="-127"/>
              </a:rPr>
              <a:t>이것이 환자임</a:t>
            </a:r>
            <a:endParaRPr lang="en-US" altLang="ko-KR" sz="1600">
              <a:solidFill>
                <a:schemeClr val="tx1"/>
              </a:solidFill>
              <a:latin typeface="HY헤드라인M" panose="02030600000101010101" pitchFamily="18" charset="-127"/>
              <a:ea typeface="HY헤드라인M" panose="02030600000101010101" pitchFamily="18" charset="-127"/>
            </a:endParaRPr>
          </a:p>
        </p:txBody>
      </p:sp>
      <p:sp>
        <p:nvSpPr>
          <p:cNvPr id="36" name="직사각형 35"/>
          <p:cNvSpPr/>
          <p:nvPr/>
        </p:nvSpPr>
        <p:spPr>
          <a:xfrm>
            <a:off x="1166539" y="1769210"/>
            <a:ext cx="10137955" cy="500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a:solidFill>
                  <a:schemeClr val="tx1"/>
                </a:solidFill>
                <a:latin typeface="HY헤드라인M" panose="02030600000101010101" pitchFamily="18" charset="-127"/>
                <a:ea typeface="HY헤드라인M" panose="02030600000101010101" pitchFamily="18" charset="-127"/>
              </a:rPr>
              <a:t>우리는 </a:t>
            </a:r>
            <a:r>
              <a:rPr lang="ko-KR" altLang="en-US" sz="1600" u="sng">
                <a:solidFill>
                  <a:schemeClr val="tx1"/>
                </a:solidFill>
                <a:latin typeface="HY헤드라인M" panose="02030600000101010101" pitchFamily="18" charset="-127"/>
                <a:ea typeface="HY헤드라인M" panose="02030600000101010101" pitchFamily="18" charset="-127"/>
              </a:rPr>
              <a:t>적은 비용으로 최선의 케어를 제공하는 공급자의 시장을 엠파워시킴</a:t>
            </a:r>
            <a:r>
              <a:rPr lang="ko-KR" altLang="en-US" sz="1600">
                <a:solidFill>
                  <a:schemeClr val="tx1"/>
                </a:solidFill>
                <a:latin typeface="HY헤드라인M" panose="02030600000101010101" pitchFamily="18" charset="-127"/>
                <a:ea typeface="HY헤드라인M" panose="02030600000101010101" pitchFamily="18" charset="-127"/>
              </a:rPr>
              <a:t>으로서</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환자 개인이 이들의 고객으로 전환하도록 개입할 것임</a:t>
            </a:r>
            <a:endParaRPr lang="en-US" altLang="ko-KR" sz="1600" smtClean="0">
              <a:solidFill>
                <a:schemeClr val="tx1"/>
              </a:solidFill>
              <a:latin typeface="HY헤드라인M" panose="02030600000101010101" pitchFamily="18" charset="-127"/>
              <a:ea typeface="HY헤드라인M" panose="02030600000101010101" pitchFamily="18" charset="-127"/>
            </a:endParaRPr>
          </a:p>
        </p:txBody>
      </p:sp>
      <p:sp>
        <p:nvSpPr>
          <p:cNvPr id="38" name="직사각형 37"/>
          <p:cNvSpPr/>
          <p:nvPr/>
        </p:nvSpPr>
        <p:spPr>
          <a:xfrm>
            <a:off x="1164189" y="2295300"/>
            <a:ext cx="10140305" cy="500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smtClean="0">
                <a:solidFill>
                  <a:schemeClr val="tx1"/>
                </a:solidFill>
                <a:latin typeface="HY헤드라인M" panose="02030600000101010101" pitchFamily="18" charset="-127"/>
                <a:ea typeface="HY헤드라인M" panose="02030600000101010101" pitchFamily="18" charset="-127"/>
              </a:rPr>
              <a:t>환자들은 기술적인 효율을 통해 혁신적</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변혁적 케어를 제공하는 공급자를 찾을 것이고</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공급자는 가격과 결과에서 투명성을 확보함</a:t>
            </a:r>
            <a:r>
              <a:rPr lang="ko-KR" altLang="en-US" sz="1600" smtClean="0">
                <a:solidFill>
                  <a:schemeClr val="tx1"/>
                </a:solidFill>
                <a:latin typeface="HY헤드라인M" panose="02030600000101010101" pitchFamily="18" charset="-127"/>
                <a:ea typeface="HY헤드라인M" panose="02030600000101010101" pitchFamily="18" charset="-127"/>
              </a:rPr>
              <a:t>으로서 질과 가치에서 시장우위를 가질 수 있을 것임</a:t>
            </a:r>
            <a:endParaRPr lang="ko-KR" altLang="en-US" sz="1600">
              <a:solidFill>
                <a:schemeClr val="tx1"/>
              </a:solidFill>
              <a:latin typeface="HY헤드라인M" panose="02030600000101010101" pitchFamily="18" charset="-127"/>
              <a:ea typeface="HY헤드라인M" panose="02030600000101010101" pitchFamily="18" charset="-127"/>
            </a:endParaRPr>
          </a:p>
        </p:txBody>
      </p:sp>
      <p:sp>
        <p:nvSpPr>
          <p:cNvPr id="44" name="직사각형 43"/>
          <p:cNvSpPr/>
          <p:nvPr/>
        </p:nvSpPr>
        <p:spPr>
          <a:xfrm>
            <a:off x="1160545" y="2830990"/>
            <a:ext cx="10231698" cy="500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smtClean="0">
                <a:solidFill>
                  <a:schemeClr val="tx1"/>
                </a:solidFill>
                <a:latin typeface="HY견고딕" panose="02030600000101010101" pitchFamily="18" charset="-127"/>
                <a:ea typeface="HY견고딕" panose="02030600000101010101" pitchFamily="18" charset="-127"/>
              </a:rPr>
              <a:t>CMS</a:t>
            </a:r>
            <a:r>
              <a:rPr lang="ko-KR" altLang="en-US" sz="1600" smtClean="0">
                <a:solidFill>
                  <a:schemeClr val="tx1"/>
                </a:solidFill>
                <a:latin typeface="HY견고딕" panose="02030600000101010101" pitchFamily="18" charset="-127"/>
                <a:ea typeface="HY견고딕" panose="02030600000101010101" pitchFamily="18" charset="-127"/>
              </a:rPr>
              <a:t>는 </a:t>
            </a:r>
            <a:r>
              <a:rPr lang="ko-KR" altLang="en-US" sz="1600" u="sng" smtClean="0">
                <a:solidFill>
                  <a:schemeClr val="tx1"/>
                </a:solidFill>
                <a:latin typeface="HY견고딕" panose="02030600000101010101" pitchFamily="18" charset="-127"/>
                <a:ea typeface="HY견고딕" panose="02030600000101010101" pitchFamily="18" charset="-127"/>
              </a:rPr>
              <a:t>환자가 자신의 자료를 소유하고 정보에 접근해야 한다는 것</a:t>
            </a:r>
            <a:r>
              <a:rPr lang="ko-KR" altLang="en-US" sz="1600" smtClean="0">
                <a:solidFill>
                  <a:schemeClr val="tx1"/>
                </a:solidFill>
                <a:latin typeface="HY견고딕" panose="02030600000101010101" pitchFamily="18" charset="-127"/>
                <a:ea typeface="HY견고딕" panose="02030600000101010101" pitchFamily="18" charset="-127"/>
              </a:rPr>
              <a:t>을 명확히 정의하는 일들을 강화할 것임</a:t>
            </a:r>
            <a:r>
              <a:rPr lang="en-US" altLang="ko-KR" sz="1600" smtClean="0">
                <a:solidFill>
                  <a:schemeClr val="tx1"/>
                </a:solidFill>
                <a:latin typeface="HY견고딕" panose="02030600000101010101" pitchFamily="18" charset="-127"/>
                <a:ea typeface="HY견고딕" panose="02030600000101010101" pitchFamily="18" charset="-127"/>
              </a:rPr>
              <a:t>. </a:t>
            </a:r>
            <a:r>
              <a:rPr lang="ko-KR" altLang="en-US" sz="1600" smtClean="0">
                <a:solidFill>
                  <a:schemeClr val="tx1"/>
                </a:solidFill>
                <a:latin typeface="HY견고딕" panose="02030600000101010101" pitchFamily="18" charset="-127"/>
                <a:ea typeface="HY견고딕" panose="02030600000101010101" pitchFamily="18" charset="-127"/>
              </a:rPr>
              <a:t>메디케어 프로그램에 참여하는 공급자에게 당근과 채찍을 사용하여 </a:t>
            </a:r>
            <a:r>
              <a:rPr lang="ko-KR" altLang="en-US" sz="1600" u="sng" smtClean="0">
                <a:solidFill>
                  <a:schemeClr val="tx1"/>
                </a:solidFill>
                <a:latin typeface="HY견고딕" panose="02030600000101010101" pitchFamily="18" charset="-127"/>
                <a:ea typeface="HY견고딕" panose="02030600000101010101" pitchFamily="18" charset="-127"/>
              </a:rPr>
              <a:t>정보의 상호운영성</a:t>
            </a:r>
            <a:r>
              <a:rPr lang="ko-KR" altLang="en-US" sz="1600" smtClean="0">
                <a:solidFill>
                  <a:schemeClr val="tx1"/>
                </a:solidFill>
                <a:latin typeface="HY견고딕" panose="02030600000101010101" pitchFamily="18" charset="-127"/>
                <a:ea typeface="HY견고딕" panose="02030600000101010101" pitchFamily="18" charset="-127"/>
              </a:rPr>
              <a:t>을 요구할 것임</a:t>
            </a:r>
            <a:endParaRPr lang="ko-KR" altLang="en-US" sz="1600">
              <a:solidFill>
                <a:schemeClr val="tx1"/>
              </a:solidFill>
              <a:latin typeface="HY견고딕" panose="02030600000101010101" pitchFamily="18" charset="-127"/>
              <a:ea typeface="HY견고딕" panose="02030600000101010101" pitchFamily="18" charset="-127"/>
            </a:endParaRPr>
          </a:p>
        </p:txBody>
      </p:sp>
      <p:sp>
        <p:nvSpPr>
          <p:cNvPr id="46" name="직사각형 45"/>
          <p:cNvSpPr/>
          <p:nvPr/>
        </p:nvSpPr>
        <p:spPr>
          <a:xfrm>
            <a:off x="1177407" y="3458922"/>
            <a:ext cx="10214836" cy="5950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smtClean="0">
                <a:solidFill>
                  <a:schemeClr val="tx1"/>
                </a:solidFill>
                <a:latin typeface="HY견고딕" panose="02030600000101010101" pitchFamily="18" charset="-127"/>
                <a:ea typeface="HY견고딕" panose="02030600000101010101" pitchFamily="18" charset="-127"/>
              </a:rPr>
              <a:t>"</a:t>
            </a:r>
            <a:r>
              <a:rPr lang="ko-KR" altLang="en-US" sz="1600" u="sng" smtClean="0">
                <a:solidFill>
                  <a:srgbClr val="C00000"/>
                </a:solidFill>
                <a:latin typeface="HY견고딕" panose="02030600000101010101" pitchFamily="18" charset="-127"/>
                <a:ea typeface="HY견고딕" panose="02030600000101010101" pitchFamily="18" charset="-127"/>
              </a:rPr>
              <a:t>내 건강정보</a:t>
            </a:r>
            <a:r>
              <a:rPr lang="en-US" altLang="ko-KR" sz="1600" u="sng" smtClean="0">
                <a:solidFill>
                  <a:srgbClr val="C00000"/>
                </a:solidFill>
                <a:latin typeface="HY견고딕" panose="02030600000101010101" pitchFamily="18" charset="-127"/>
                <a:ea typeface="HY견고딕" panose="02030600000101010101" pitchFamily="18" charset="-127"/>
              </a:rPr>
              <a:t>(MyHealthEData</a:t>
            </a:r>
            <a:r>
              <a:rPr lang="en-US" altLang="ko-KR" sz="1600" smtClean="0">
                <a:solidFill>
                  <a:srgbClr val="C00000"/>
                </a:solidFill>
                <a:latin typeface="HY견고딕" panose="02030600000101010101" pitchFamily="18" charset="-127"/>
                <a:ea typeface="HY견고딕" panose="02030600000101010101" pitchFamily="18" charset="-127"/>
              </a:rPr>
              <a:t>)"</a:t>
            </a:r>
            <a:r>
              <a:rPr lang="ko-KR" altLang="en-US" sz="1600" smtClean="0">
                <a:solidFill>
                  <a:schemeClr val="tx1"/>
                </a:solidFill>
                <a:latin typeface="HY견고딕" panose="02030600000101010101" pitchFamily="18" charset="-127"/>
                <a:ea typeface="HY견고딕" panose="02030600000101010101" pitchFamily="18" charset="-127"/>
              </a:rPr>
              <a:t>는</a:t>
            </a:r>
            <a:r>
              <a:rPr lang="en-US" altLang="ko-KR" sz="1600" smtClean="0">
                <a:solidFill>
                  <a:schemeClr val="tx1"/>
                </a:solidFill>
                <a:latin typeface="HY견고딕" panose="02030600000101010101" pitchFamily="18" charset="-127"/>
                <a:ea typeface="HY견고딕" panose="02030600000101010101" pitchFamily="18" charset="-127"/>
              </a:rPr>
              <a:t> </a:t>
            </a:r>
            <a:r>
              <a:rPr lang="ko-KR" altLang="en-US" sz="1600" smtClean="0">
                <a:solidFill>
                  <a:schemeClr val="tx1"/>
                </a:solidFill>
                <a:latin typeface="HY견고딕" panose="02030600000101010101" pitchFamily="18" charset="-127"/>
                <a:ea typeface="HY견고딕" panose="02030600000101010101" pitchFamily="18" charset="-127"/>
              </a:rPr>
              <a:t>단지 보건의료기록에 대한 환자와 의사의 접근 이상의 것이 있음</a:t>
            </a:r>
            <a:r>
              <a:rPr lang="en-US" altLang="ko-KR" sz="1600" smtClean="0">
                <a:solidFill>
                  <a:schemeClr val="tx1"/>
                </a:solidFill>
                <a:latin typeface="HY견고딕" panose="02030600000101010101" pitchFamily="18" charset="-127"/>
                <a:ea typeface="HY견고딕" panose="02030600000101010101" pitchFamily="18" charset="-127"/>
              </a:rPr>
              <a:t>. </a:t>
            </a:r>
            <a:r>
              <a:rPr lang="ko-KR" altLang="en-US" sz="1600" u="sng" smtClean="0">
                <a:solidFill>
                  <a:schemeClr val="tx1"/>
                </a:solidFill>
                <a:latin typeface="HY견고딕" panose="02030600000101010101" pitchFamily="18" charset="-127"/>
                <a:ea typeface="HY견고딕" panose="02030600000101010101" pitchFamily="18" charset="-127"/>
              </a:rPr>
              <a:t>혁신 </a:t>
            </a:r>
            <a:r>
              <a:rPr lang="ko-KR" altLang="en-US" sz="1600" smtClean="0">
                <a:solidFill>
                  <a:schemeClr val="tx1"/>
                </a:solidFill>
                <a:latin typeface="HY견고딕" panose="02030600000101010101" pitchFamily="18" charset="-127"/>
                <a:ea typeface="HY견고딕" panose="02030600000101010101" pitchFamily="18" charset="-127"/>
              </a:rPr>
              <a:t>촉발의 계기이고 </a:t>
            </a:r>
            <a:r>
              <a:rPr lang="ko-KR" altLang="en-US" sz="1600" u="sng" smtClean="0">
                <a:solidFill>
                  <a:schemeClr val="tx1"/>
                </a:solidFill>
                <a:latin typeface="HY견고딕" panose="02030600000101010101" pitchFamily="18" charset="-127"/>
                <a:ea typeface="HY견고딕" panose="02030600000101010101" pitchFamily="18" charset="-127"/>
              </a:rPr>
              <a:t>질병연구</a:t>
            </a:r>
            <a:r>
              <a:rPr lang="ko-KR" altLang="en-US" sz="1600" smtClean="0">
                <a:solidFill>
                  <a:schemeClr val="tx1"/>
                </a:solidFill>
                <a:latin typeface="HY견고딕" panose="02030600000101010101" pitchFamily="18" charset="-127"/>
                <a:ea typeface="HY견고딕" panose="02030600000101010101" pitchFamily="18" charset="-127"/>
              </a:rPr>
              <a:t>의 진전과 </a:t>
            </a:r>
            <a:r>
              <a:rPr lang="ko-KR" altLang="en-US" sz="1600" u="sng" smtClean="0">
                <a:solidFill>
                  <a:schemeClr val="tx1"/>
                </a:solidFill>
                <a:latin typeface="HY견고딕" panose="02030600000101010101" pitchFamily="18" charset="-127"/>
                <a:ea typeface="HY견고딕" panose="02030600000101010101" pitchFamily="18" charset="-127"/>
              </a:rPr>
              <a:t>근거</a:t>
            </a:r>
            <a:r>
              <a:rPr lang="en-US" altLang="ko-KR" sz="1600" u="sng" smtClean="0">
                <a:solidFill>
                  <a:schemeClr val="tx1"/>
                </a:solidFill>
                <a:latin typeface="HY견고딕" panose="02030600000101010101" pitchFamily="18" charset="-127"/>
                <a:ea typeface="HY견고딕" panose="02030600000101010101" pitchFamily="18" charset="-127"/>
              </a:rPr>
              <a:t>-</a:t>
            </a:r>
            <a:r>
              <a:rPr lang="ko-KR" altLang="en-US" sz="1600" u="sng" smtClean="0">
                <a:solidFill>
                  <a:schemeClr val="tx1"/>
                </a:solidFill>
                <a:latin typeface="HY견고딕" panose="02030600000101010101" pitchFamily="18" charset="-127"/>
                <a:ea typeface="HY견고딕" panose="02030600000101010101" pitchFamily="18" charset="-127"/>
              </a:rPr>
              <a:t>기반 치료지침</a:t>
            </a:r>
            <a:r>
              <a:rPr lang="ko-KR" altLang="en-US" sz="1600" smtClean="0">
                <a:solidFill>
                  <a:schemeClr val="tx1"/>
                </a:solidFill>
                <a:latin typeface="HY견고딕" panose="02030600000101010101" pitchFamily="18" charset="-127"/>
                <a:ea typeface="HY견고딕" panose="02030600000101010101" pitchFamily="18" charset="-127"/>
              </a:rPr>
              <a:t>을 통해 궁극적으로 비용을 줄이고 건강결과의 개선을 촉진할 것임</a:t>
            </a:r>
            <a:endParaRPr lang="en-US" altLang="ko-KR" sz="1600" smtClean="0">
              <a:solidFill>
                <a:schemeClr val="tx1"/>
              </a:solidFill>
              <a:latin typeface="HY견고딕" panose="02030600000101010101" pitchFamily="18" charset="-127"/>
              <a:ea typeface="HY견고딕" panose="02030600000101010101" pitchFamily="18" charset="-127"/>
            </a:endParaRPr>
          </a:p>
        </p:txBody>
      </p:sp>
      <p:sp>
        <p:nvSpPr>
          <p:cNvPr id="48" name="직사각형 47"/>
          <p:cNvSpPr/>
          <p:nvPr/>
        </p:nvSpPr>
        <p:spPr>
          <a:xfrm>
            <a:off x="1160545" y="4098097"/>
            <a:ext cx="10565290" cy="500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u="sng" smtClean="0">
                <a:solidFill>
                  <a:schemeClr val="tx1"/>
                </a:solidFill>
                <a:latin typeface="HY헤드라인M" panose="02030600000101010101" pitchFamily="18" charset="-127"/>
                <a:ea typeface="HY헤드라인M" panose="02030600000101010101" pitchFamily="18" charset="-127"/>
              </a:rPr>
              <a:t>자료 공개</a:t>
            </a:r>
            <a:r>
              <a:rPr lang="ko-KR" altLang="en-US" sz="1600" smtClean="0">
                <a:solidFill>
                  <a:schemeClr val="tx1"/>
                </a:solidFill>
                <a:latin typeface="HY헤드라인M" panose="02030600000101010101" pitchFamily="18" charset="-127"/>
                <a:ea typeface="HY헤드라인M" panose="02030600000101010101" pitchFamily="18" charset="-127"/>
              </a:rPr>
              <a:t>는 보건의료체계 혁신을 유발하여 환자에게 가치를 서비스함으로써</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디지털 보건의료 시대를 앞당기고</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 이는 인공지능의 발전과 무한한 가능성을 보여줄 것임</a:t>
            </a:r>
            <a:endParaRPr lang="ko-KR" altLang="en-US" sz="1600">
              <a:solidFill>
                <a:schemeClr val="tx1"/>
              </a:solidFill>
              <a:latin typeface="HY헤드라인M" panose="02030600000101010101" pitchFamily="18" charset="-127"/>
              <a:ea typeface="HY헤드라인M" panose="02030600000101010101" pitchFamily="18" charset="-127"/>
            </a:endParaRPr>
          </a:p>
        </p:txBody>
      </p:sp>
      <p:grpSp>
        <p:nvGrpSpPr>
          <p:cNvPr id="24" name="그룹 23"/>
          <p:cNvGrpSpPr/>
          <p:nvPr/>
        </p:nvGrpSpPr>
        <p:grpSpPr>
          <a:xfrm>
            <a:off x="779929" y="966549"/>
            <a:ext cx="3711389" cy="5815258"/>
            <a:chOff x="779929" y="966549"/>
            <a:chExt cx="3711389" cy="5815258"/>
          </a:xfrm>
        </p:grpSpPr>
        <p:pic>
          <p:nvPicPr>
            <p:cNvPr id="13" name="Picture 44" descr="na_c22"/>
            <p:cNvPicPr>
              <a:picLocks noChangeAspect="1" noChangeArrowheads="1"/>
            </p:cNvPicPr>
            <p:nvPr/>
          </p:nvPicPr>
          <p:blipFill>
            <a:blip r:embed="rId3" cstate="print"/>
            <a:srcRect/>
            <a:stretch>
              <a:fillRect/>
            </a:stretch>
          </p:blipFill>
          <p:spPr bwMode="auto">
            <a:xfrm>
              <a:off x="876314" y="1539221"/>
              <a:ext cx="163255" cy="176882"/>
            </a:xfrm>
            <a:prstGeom prst="rect">
              <a:avLst/>
            </a:prstGeom>
            <a:noFill/>
            <a:ln w="9525">
              <a:noFill/>
              <a:miter lim="800000"/>
              <a:headEnd/>
              <a:tailEnd/>
            </a:ln>
          </p:spPr>
        </p:pic>
        <p:pic>
          <p:nvPicPr>
            <p:cNvPr id="18" name="Picture 44" descr="na_c22"/>
            <p:cNvPicPr>
              <a:picLocks noChangeAspect="1" noChangeArrowheads="1"/>
            </p:cNvPicPr>
            <p:nvPr/>
          </p:nvPicPr>
          <p:blipFill>
            <a:blip r:embed="rId3" cstate="print"/>
            <a:srcRect/>
            <a:stretch>
              <a:fillRect/>
            </a:stretch>
          </p:blipFill>
          <p:spPr bwMode="auto">
            <a:xfrm>
              <a:off x="876643" y="966549"/>
              <a:ext cx="163255" cy="176882"/>
            </a:xfrm>
            <a:prstGeom prst="rect">
              <a:avLst/>
            </a:prstGeom>
            <a:noFill/>
            <a:ln w="9525">
              <a:noFill/>
              <a:miter lim="800000"/>
              <a:headEnd/>
              <a:tailEnd/>
            </a:ln>
          </p:spPr>
        </p:pic>
        <p:pic>
          <p:nvPicPr>
            <p:cNvPr id="30" name="Picture 44" descr="na_c22"/>
            <p:cNvPicPr>
              <a:picLocks noChangeAspect="1" noChangeArrowheads="1"/>
            </p:cNvPicPr>
            <p:nvPr/>
          </p:nvPicPr>
          <p:blipFill>
            <a:blip r:embed="rId3" cstate="print"/>
            <a:srcRect/>
            <a:stretch>
              <a:fillRect/>
            </a:stretch>
          </p:blipFill>
          <p:spPr bwMode="auto">
            <a:xfrm>
              <a:off x="876313" y="1811295"/>
              <a:ext cx="163255" cy="176882"/>
            </a:xfrm>
            <a:prstGeom prst="rect">
              <a:avLst/>
            </a:prstGeom>
            <a:noFill/>
            <a:ln w="9525">
              <a:noFill/>
              <a:miter lim="800000"/>
              <a:headEnd/>
              <a:tailEnd/>
            </a:ln>
          </p:spPr>
        </p:pic>
        <p:pic>
          <p:nvPicPr>
            <p:cNvPr id="37" name="Picture 44" descr="na_c22"/>
            <p:cNvPicPr>
              <a:picLocks noChangeAspect="1" noChangeArrowheads="1"/>
            </p:cNvPicPr>
            <p:nvPr/>
          </p:nvPicPr>
          <p:blipFill>
            <a:blip r:embed="rId3" cstate="print"/>
            <a:srcRect/>
            <a:stretch>
              <a:fillRect/>
            </a:stretch>
          </p:blipFill>
          <p:spPr bwMode="auto">
            <a:xfrm>
              <a:off x="891528" y="2352450"/>
              <a:ext cx="163255" cy="176882"/>
            </a:xfrm>
            <a:prstGeom prst="rect">
              <a:avLst/>
            </a:prstGeom>
            <a:noFill/>
            <a:ln w="9525">
              <a:noFill/>
              <a:miter lim="800000"/>
              <a:headEnd/>
              <a:tailEnd/>
            </a:ln>
          </p:spPr>
        </p:pic>
        <p:pic>
          <p:nvPicPr>
            <p:cNvPr id="39" name="Picture 44" descr="na_c22"/>
            <p:cNvPicPr>
              <a:picLocks noChangeAspect="1" noChangeArrowheads="1"/>
            </p:cNvPicPr>
            <p:nvPr/>
          </p:nvPicPr>
          <p:blipFill>
            <a:blip r:embed="rId3" cstate="print"/>
            <a:srcRect/>
            <a:stretch>
              <a:fillRect/>
            </a:stretch>
          </p:blipFill>
          <p:spPr bwMode="auto">
            <a:xfrm>
              <a:off x="891528" y="2854723"/>
              <a:ext cx="163255" cy="176882"/>
            </a:xfrm>
            <a:prstGeom prst="rect">
              <a:avLst/>
            </a:prstGeom>
            <a:noFill/>
            <a:ln w="9525">
              <a:noFill/>
              <a:miter lim="800000"/>
              <a:headEnd/>
              <a:tailEnd/>
            </a:ln>
          </p:spPr>
        </p:pic>
        <p:pic>
          <p:nvPicPr>
            <p:cNvPr id="45" name="Picture 44" descr="na_c22"/>
            <p:cNvPicPr>
              <a:picLocks noChangeAspect="1" noChangeArrowheads="1"/>
            </p:cNvPicPr>
            <p:nvPr/>
          </p:nvPicPr>
          <p:blipFill>
            <a:blip r:embed="rId3" cstate="print"/>
            <a:srcRect/>
            <a:stretch>
              <a:fillRect/>
            </a:stretch>
          </p:blipFill>
          <p:spPr bwMode="auto">
            <a:xfrm>
              <a:off x="891528" y="3373972"/>
              <a:ext cx="163255" cy="176882"/>
            </a:xfrm>
            <a:prstGeom prst="rect">
              <a:avLst/>
            </a:prstGeom>
            <a:noFill/>
            <a:ln w="9525">
              <a:noFill/>
              <a:miter lim="800000"/>
              <a:headEnd/>
              <a:tailEnd/>
            </a:ln>
          </p:spPr>
        </p:pic>
        <p:pic>
          <p:nvPicPr>
            <p:cNvPr id="47" name="Picture 44" descr="na_c22"/>
            <p:cNvPicPr>
              <a:picLocks noChangeAspect="1" noChangeArrowheads="1"/>
            </p:cNvPicPr>
            <p:nvPr/>
          </p:nvPicPr>
          <p:blipFill>
            <a:blip r:embed="rId3" cstate="print"/>
            <a:srcRect/>
            <a:stretch>
              <a:fillRect/>
            </a:stretch>
          </p:blipFill>
          <p:spPr bwMode="auto">
            <a:xfrm>
              <a:off x="891528" y="4139613"/>
              <a:ext cx="163255" cy="176882"/>
            </a:xfrm>
            <a:prstGeom prst="rect">
              <a:avLst/>
            </a:prstGeom>
            <a:noFill/>
            <a:ln w="9525">
              <a:noFill/>
              <a:miter lim="800000"/>
              <a:headEnd/>
              <a:tailEnd/>
            </a:ln>
          </p:spPr>
        </p:pic>
        <p:pic>
          <p:nvPicPr>
            <p:cNvPr id="1026" name="Picture 2" descr="ìì¬, ê±´ê° ê² ì§, ê±´ê°, ë§í, ì°¨í¸, í´ë¦¬ë, í´ë¦½ë³´ë, ì½í¸"/>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0800" y="5590618"/>
              <a:ext cx="1129601" cy="11470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ck characters set of people with pain and diseas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80360" y="5535498"/>
              <a:ext cx="1241073" cy="124107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image.shutterstock.com/image-photo/values-mission-vision-wooden-signpost-260nw-406338745.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4606" y="4725188"/>
              <a:ext cx="2282034" cy="827772"/>
            </a:xfrm>
            <a:prstGeom prst="rect">
              <a:avLst/>
            </a:prstGeom>
            <a:noFill/>
            <a:ln w="28575">
              <a:noFill/>
            </a:ln>
            <a:extLst>
              <a:ext uri="{909E8E84-426E-40DD-AFC4-6F175D3DCCD1}">
                <a14:hiddenFill xmlns:a14="http://schemas.microsoft.com/office/drawing/2010/main">
                  <a:solidFill>
                    <a:srgbClr val="FFFFFF"/>
                  </a:solidFill>
                </a14:hiddenFill>
              </a:ext>
            </a:extLst>
          </p:spPr>
        </p:pic>
        <p:grpSp>
          <p:nvGrpSpPr>
            <p:cNvPr id="12" name="그룹 11"/>
            <p:cNvGrpSpPr/>
            <p:nvPr/>
          </p:nvGrpSpPr>
          <p:grpSpPr>
            <a:xfrm rot="10800000">
              <a:off x="2396549" y="5724629"/>
              <a:ext cx="611908" cy="898919"/>
              <a:chOff x="3756176" y="5710518"/>
              <a:chExt cx="489526" cy="573118"/>
            </a:xfrm>
          </p:grpSpPr>
          <p:cxnSp>
            <p:nvCxnSpPr>
              <p:cNvPr id="5" name="직선 연결선 4"/>
              <p:cNvCxnSpPr/>
              <p:nvPr/>
            </p:nvCxnSpPr>
            <p:spPr>
              <a:xfrm>
                <a:off x="3756176" y="5710518"/>
                <a:ext cx="489525" cy="296578"/>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 name="직선 연결선 6"/>
              <p:cNvCxnSpPr/>
              <p:nvPr/>
            </p:nvCxnSpPr>
            <p:spPr>
              <a:xfrm flipH="1">
                <a:off x="3756176" y="5990726"/>
                <a:ext cx="489526" cy="29291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2" name="직사각형 1"/>
            <p:cNvSpPr/>
            <p:nvPr/>
          </p:nvSpPr>
          <p:spPr>
            <a:xfrm>
              <a:off x="779929" y="4713399"/>
              <a:ext cx="3711389" cy="206840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5" name="그룹 24"/>
          <p:cNvGrpSpPr/>
          <p:nvPr/>
        </p:nvGrpSpPr>
        <p:grpSpPr>
          <a:xfrm>
            <a:off x="4764911" y="4835110"/>
            <a:ext cx="2537205" cy="1889315"/>
            <a:chOff x="4827397" y="4657908"/>
            <a:chExt cx="2537205" cy="1889315"/>
          </a:xfrm>
        </p:grpSpPr>
        <p:pic>
          <p:nvPicPr>
            <p:cNvPr id="6" name="Picture 4" descr="ìì¥ì°ì ì´ë¯¸ì§ì ëí ì´ë¯¸ì§ ê²ìê²°ê³¼"/>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27397" y="5139074"/>
              <a:ext cx="2537205" cy="14081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íì  ì´ë¯¸ì§ì ëí ì´ë¯¸ì§ ê²ìê²°ê³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93367" y="4944087"/>
              <a:ext cx="771235" cy="596669"/>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4827397" y="4657908"/>
              <a:ext cx="2537205" cy="307769"/>
            </a:xfrm>
            <a:prstGeom prst="rect">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ko-KR" altLang="en-US" sz="1400" b="1" smtClean="0">
                  <a:solidFill>
                    <a:schemeClr val="tx1"/>
                  </a:solidFill>
                  <a:latin typeface="HY견고딕" panose="02030600000101010101" pitchFamily="18" charset="-127"/>
                  <a:ea typeface="HY견고딕" panose="02030600000101010101" pitchFamily="18" charset="-127"/>
                </a:rPr>
                <a:t>혁신적</a:t>
              </a:r>
              <a:r>
                <a:rPr lang="en-US" altLang="ko-KR" sz="1400" b="1" smtClean="0">
                  <a:solidFill>
                    <a:schemeClr val="tx1"/>
                  </a:solidFill>
                  <a:latin typeface="HY견고딕" panose="02030600000101010101" pitchFamily="18" charset="-127"/>
                  <a:ea typeface="HY견고딕" panose="02030600000101010101" pitchFamily="18" charset="-127"/>
                </a:rPr>
                <a:t>, </a:t>
              </a:r>
              <a:r>
                <a:rPr lang="ko-KR" altLang="en-US" sz="1400" b="1" smtClean="0">
                  <a:solidFill>
                    <a:schemeClr val="tx1"/>
                  </a:solidFill>
                  <a:latin typeface="HY견고딕" panose="02030600000101010101" pitchFamily="18" charset="-127"/>
                  <a:ea typeface="HY견고딕" panose="02030600000101010101" pitchFamily="18" charset="-127"/>
                </a:rPr>
                <a:t>변혁적인 </a:t>
              </a:r>
              <a:r>
                <a:rPr lang="ko-KR" altLang="en-US" sz="1400" b="1" smtClean="0">
                  <a:solidFill>
                    <a:srgbClr val="C00000"/>
                  </a:solidFill>
                  <a:latin typeface="HY견고딕" panose="02030600000101010101" pitchFamily="18" charset="-127"/>
                  <a:ea typeface="HY견고딕" panose="02030600000101010101" pitchFamily="18" charset="-127"/>
                </a:rPr>
                <a:t>공급자 선택</a:t>
              </a:r>
              <a:endParaRPr lang="ko-KR" altLang="en-US" sz="1400" b="1">
                <a:solidFill>
                  <a:srgbClr val="C00000"/>
                </a:solidFill>
                <a:latin typeface="HY견고딕" panose="02030600000101010101" pitchFamily="18" charset="-127"/>
                <a:ea typeface="HY견고딕" panose="02030600000101010101" pitchFamily="18" charset="-127"/>
              </a:endParaRPr>
            </a:p>
          </p:txBody>
        </p:sp>
        <p:sp>
          <p:nvSpPr>
            <p:cNvPr id="17" name="직사각형 16"/>
            <p:cNvSpPr/>
            <p:nvPr/>
          </p:nvSpPr>
          <p:spPr>
            <a:xfrm>
              <a:off x="4827397" y="4657908"/>
              <a:ext cx="2537205" cy="188931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2" name="그룹 21"/>
          <p:cNvGrpSpPr/>
          <p:nvPr/>
        </p:nvGrpSpPr>
        <p:grpSpPr>
          <a:xfrm>
            <a:off x="7910572" y="4830474"/>
            <a:ext cx="1833736" cy="2016673"/>
            <a:chOff x="7726824" y="4438009"/>
            <a:chExt cx="1833736" cy="2016673"/>
          </a:xfrm>
        </p:grpSpPr>
        <p:pic>
          <p:nvPicPr>
            <p:cNvPr id="1032" name="Picture 8" descr="https://image.shutterstock.com/image-photo/health-information-medical-record-file-260nw-19219098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6824" y="4944088"/>
              <a:ext cx="1833736" cy="1510594"/>
            </a:xfrm>
            <a:prstGeom prst="rect">
              <a:avLst/>
            </a:prstGeom>
            <a:noFill/>
            <a:extLst>
              <a:ext uri="{909E8E84-426E-40DD-AFC4-6F175D3DCCD1}">
                <a14:hiddenFill xmlns:a14="http://schemas.microsoft.com/office/drawing/2010/main">
                  <a:solidFill>
                    <a:srgbClr val="FFFFFF"/>
                  </a:solidFill>
                </a14:hiddenFill>
              </a:ext>
            </a:extLst>
          </p:spPr>
        </p:pic>
        <p:sp>
          <p:nvSpPr>
            <p:cNvPr id="42" name="직사각형 41"/>
            <p:cNvSpPr/>
            <p:nvPr/>
          </p:nvSpPr>
          <p:spPr>
            <a:xfrm>
              <a:off x="7726824" y="4438009"/>
              <a:ext cx="1833736" cy="506078"/>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400" b="1" smtClean="0">
                  <a:solidFill>
                    <a:srgbClr val="C00000"/>
                  </a:solidFill>
                  <a:latin typeface="HY견고딕" panose="02030600000101010101" pitchFamily="18" charset="-127"/>
                  <a:ea typeface="HY견고딕" panose="02030600000101010101" pitchFamily="18" charset="-127"/>
                </a:rPr>
                <a:t>"</a:t>
              </a:r>
              <a:r>
                <a:rPr lang="ko-KR" altLang="en-US" sz="1400" b="1" smtClean="0">
                  <a:solidFill>
                    <a:srgbClr val="C00000"/>
                  </a:solidFill>
                  <a:latin typeface="HY견고딕" panose="02030600000101010101" pitchFamily="18" charset="-127"/>
                  <a:ea typeface="HY견고딕" panose="02030600000101010101" pitchFamily="18" charset="-127"/>
                </a:rPr>
                <a:t>내 건강정보</a:t>
              </a:r>
              <a:r>
                <a:rPr lang="en-US" altLang="ko-KR" sz="1400" b="1" smtClean="0">
                  <a:solidFill>
                    <a:srgbClr val="C00000"/>
                  </a:solidFill>
                  <a:latin typeface="HY견고딕" panose="02030600000101010101" pitchFamily="18" charset="-127"/>
                  <a:ea typeface="HY견고딕" panose="02030600000101010101" pitchFamily="18" charset="-127"/>
                </a:rPr>
                <a:t>"</a:t>
              </a:r>
            </a:p>
            <a:p>
              <a:pPr algn="ctr"/>
              <a:r>
                <a:rPr lang="ko-KR" altLang="en-US" sz="1400" b="1" smtClean="0">
                  <a:solidFill>
                    <a:schemeClr val="tx1"/>
                  </a:solidFill>
                  <a:latin typeface="HY견고딕" panose="02030600000101010101" pitchFamily="18" charset="-127"/>
                  <a:ea typeface="HY견고딕" panose="02030600000101010101" pitchFamily="18" charset="-127"/>
                </a:rPr>
                <a:t>를</a:t>
              </a:r>
              <a:r>
                <a:rPr lang="en-US" altLang="ko-KR" sz="1400" b="1" smtClean="0">
                  <a:solidFill>
                    <a:schemeClr val="tx1"/>
                  </a:solidFill>
                  <a:latin typeface="HY견고딕" panose="02030600000101010101" pitchFamily="18" charset="-127"/>
                  <a:ea typeface="HY견고딕" panose="02030600000101010101" pitchFamily="18" charset="-127"/>
                </a:rPr>
                <a:t> </a:t>
              </a:r>
              <a:r>
                <a:rPr lang="ko-KR" altLang="en-US" sz="1400" b="1" smtClean="0">
                  <a:solidFill>
                    <a:schemeClr val="tx1"/>
                  </a:solidFill>
                  <a:latin typeface="HY견고딕" panose="02030600000101010101" pitchFamily="18" charset="-127"/>
                  <a:ea typeface="HY견고딕" panose="02030600000101010101" pitchFamily="18" charset="-127"/>
                </a:rPr>
                <a:t>통한 혁신</a:t>
              </a:r>
              <a:endParaRPr lang="ko-KR" altLang="en-US" sz="1400" b="1">
                <a:solidFill>
                  <a:schemeClr val="tx1"/>
                </a:solidFill>
                <a:latin typeface="HY견고딕" panose="02030600000101010101" pitchFamily="18" charset="-127"/>
                <a:ea typeface="HY견고딕" panose="02030600000101010101" pitchFamily="18" charset="-127"/>
              </a:endParaRPr>
            </a:p>
          </p:txBody>
        </p:sp>
        <p:sp>
          <p:nvSpPr>
            <p:cNvPr id="19" name="직사각형 18"/>
            <p:cNvSpPr/>
            <p:nvPr/>
          </p:nvSpPr>
          <p:spPr>
            <a:xfrm>
              <a:off x="7726824" y="4438009"/>
              <a:ext cx="1833736" cy="190678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3" name="그룹 22"/>
          <p:cNvGrpSpPr/>
          <p:nvPr/>
        </p:nvGrpSpPr>
        <p:grpSpPr>
          <a:xfrm>
            <a:off x="9866659" y="4830474"/>
            <a:ext cx="1870990" cy="2008774"/>
            <a:chOff x="9609810" y="4349571"/>
            <a:chExt cx="1911629" cy="1995223"/>
          </a:xfrm>
        </p:grpSpPr>
        <p:pic>
          <p:nvPicPr>
            <p:cNvPr id="1034" name="Picture 10" descr="https://image.shutterstock.com/image-photo/scientist-pointing-futuristic-screen-260nw-237324007.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09810" y="4849761"/>
              <a:ext cx="1911629" cy="1495033"/>
            </a:xfrm>
            <a:prstGeom prst="rect">
              <a:avLst/>
            </a:prstGeom>
            <a:noFill/>
            <a:extLst>
              <a:ext uri="{909E8E84-426E-40DD-AFC4-6F175D3DCCD1}">
                <a14:hiddenFill xmlns:a14="http://schemas.microsoft.com/office/drawing/2010/main">
                  <a:solidFill>
                    <a:srgbClr val="FFFFFF"/>
                  </a:solidFill>
                </a14:hiddenFill>
              </a:ext>
            </a:extLst>
          </p:spPr>
        </p:pic>
        <p:sp>
          <p:nvSpPr>
            <p:cNvPr id="43" name="직사각형 42"/>
            <p:cNvSpPr/>
            <p:nvPr/>
          </p:nvSpPr>
          <p:spPr>
            <a:xfrm>
              <a:off x="9609810" y="4349571"/>
              <a:ext cx="1911629" cy="514513"/>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ko-KR" altLang="en-US" sz="1400" b="1" smtClean="0">
                  <a:solidFill>
                    <a:srgbClr val="C00000"/>
                  </a:solidFill>
                  <a:latin typeface="HY견고딕" panose="02030600000101010101" pitchFamily="18" charset="-127"/>
                  <a:ea typeface="HY견고딕" panose="02030600000101010101" pitchFamily="18" charset="-127"/>
                </a:rPr>
                <a:t>자료공개</a:t>
              </a:r>
              <a:r>
                <a:rPr lang="ko-KR" altLang="en-US" sz="1400" b="1" smtClean="0">
                  <a:solidFill>
                    <a:schemeClr val="tx1"/>
                  </a:solidFill>
                  <a:latin typeface="HY견고딕" panose="02030600000101010101" pitchFamily="18" charset="-127"/>
                  <a:ea typeface="HY견고딕" panose="02030600000101010101" pitchFamily="18" charset="-127"/>
                </a:rPr>
                <a:t>를 통한 </a:t>
              </a:r>
              <a:endParaRPr lang="en-US" altLang="ko-KR" sz="1400" b="1" smtClean="0">
                <a:solidFill>
                  <a:schemeClr val="tx1"/>
                </a:solidFill>
                <a:latin typeface="HY견고딕" panose="02030600000101010101" pitchFamily="18" charset="-127"/>
                <a:ea typeface="HY견고딕" panose="02030600000101010101" pitchFamily="18" charset="-127"/>
              </a:endParaRPr>
            </a:p>
            <a:p>
              <a:pPr algn="ctr"/>
              <a:r>
                <a:rPr lang="ko-KR" altLang="en-US" sz="1400" b="1" smtClean="0">
                  <a:solidFill>
                    <a:schemeClr val="tx1"/>
                  </a:solidFill>
                  <a:latin typeface="HY견고딕" panose="02030600000101010101" pitchFamily="18" charset="-127"/>
                  <a:ea typeface="HY견고딕" panose="02030600000101010101" pitchFamily="18" charset="-127"/>
                </a:rPr>
                <a:t>보건의료체계 혁신</a:t>
              </a:r>
              <a:endParaRPr lang="ko-KR" altLang="en-US" sz="1400" b="1">
                <a:solidFill>
                  <a:schemeClr val="tx1"/>
                </a:solidFill>
                <a:latin typeface="HY견고딕" panose="02030600000101010101" pitchFamily="18" charset="-127"/>
                <a:ea typeface="HY견고딕" panose="02030600000101010101" pitchFamily="18" charset="-127"/>
              </a:endParaRPr>
            </a:p>
          </p:txBody>
        </p:sp>
        <p:sp>
          <p:nvSpPr>
            <p:cNvPr id="21" name="직사각형 20"/>
            <p:cNvSpPr/>
            <p:nvPr/>
          </p:nvSpPr>
          <p:spPr>
            <a:xfrm>
              <a:off x="9609810" y="4349571"/>
              <a:ext cx="1911629" cy="189086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오른쪽 화살표 15"/>
          <p:cNvSpPr/>
          <p:nvPr/>
        </p:nvSpPr>
        <p:spPr>
          <a:xfrm rot="-720000">
            <a:off x="4144536" y="5863907"/>
            <a:ext cx="1979002" cy="312886"/>
          </a:xfrm>
          <a:prstGeom prst="rightArrow">
            <a:avLst>
              <a:gd name="adj1" fmla="val 37012"/>
              <a:gd name="adj2" fmla="val 59742"/>
            </a:avLst>
          </a:prstGeom>
          <a:solidFill>
            <a:srgbClr val="00B050">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오른쪽 화살표 25"/>
          <p:cNvSpPr/>
          <p:nvPr/>
        </p:nvSpPr>
        <p:spPr>
          <a:xfrm>
            <a:off x="7403144" y="5438598"/>
            <a:ext cx="406400" cy="698422"/>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슬라이드 번호 개체 틀 8"/>
          <p:cNvSpPr>
            <a:spLocks noGrp="1"/>
          </p:cNvSpPr>
          <p:nvPr>
            <p:ph type="sldNum" sz="quarter" idx="12"/>
          </p:nvPr>
        </p:nvSpPr>
        <p:spPr/>
        <p:txBody>
          <a:bodyPr/>
          <a:lstStyle/>
          <a:p>
            <a:fld id="{226A7A18-950E-430F-B78B-4CE5EA3222A8}" type="slidenum">
              <a:rPr lang="ko-KR" altLang="en-US" smtClean="0"/>
              <a:t>15</a:t>
            </a:fld>
            <a:endParaRPr lang="ko-KR" altLang="en-US"/>
          </a:p>
        </p:txBody>
      </p:sp>
      <p:sp>
        <p:nvSpPr>
          <p:cNvPr id="41" name="바닥글 개체 틀 14"/>
          <p:cNvSpPr>
            <a:spLocks noGrp="1"/>
          </p:cNvSpPr>
          <p:nvPr>
            <p:ph type="ftr" sz="quarter" idx="11"/>
          </p:nvPr>
        </p:nvSpPr>
        <p:spPr>
          <a:xfrm>
            <a:off x="-1" y="34232"/>
            <a:ext cx="2455101" cy="194051"/>
          </a:xfrm>
        </p:spPr>
        <p:txBody>
          <a:bodyPr/>
          <a:lstStyle/>
          <a:p>
            <a:pPr algn="l"/>
            <a:r>
              <a:rPr lang="en-US" altLang="ko-KR" sz="1400" b="1" smtClean="0">
                <a:solidFill>
                  <a:srgbClr val="002060"/>
                </a:solidFill>
              </a:rPr>
              <a:t>2. CMS</a:t>
            </a:r>
            <a:r>
              <a:rPr lang="ko-KR" altLang="en-US" sz="1400" b="1" smtClean="0">
                <a:solidFill>
                  <a:srgbClr val="002060"/>
                </a:solidFill>
              </a:rPr>
              <a:t>가 추구하는 방향</a:t>
            </a:r>
            <a:endParaRPr lang="ko-KR" altLang="en-US" sz="1400" b="1">
              <a:solidFill>
                <a:srgbClr val="002060"/>
              </a:solidFill>
            </a:endParaRPr>
          </a:p>
        </p:txBody>
      </p:sp>
    </p:spTree>
    <p:extLst>
      <p:ext uri="{BB962C8B-B14F-4D97-AF65-F5344CB8AC3E}">
        <p14:creationId xmlns:p14="http://schemas.microsoft.com/office/powerpoint/2010/main" val="22729435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_x55634016" descr="EMB000018ac5c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619" y="2708120"/>
            <a:ext cx="5400675" cy="36131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_x55632976" descr="EMB000018ac5ce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7722" y="4809829"/>
            <a:ext cx="2745756" cy="19116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4" descr="na_c22"/>
          <p:cNvPicPr>
            <a:picLocks noChangeAspect="1" noChangeArrowheads="1"/>
          </p:cNvPicPr>
          <p:nvPr/>
        </p:nvPicPr>
        <p:blipFill>
          <a:blip r:embed="rId4" cstate="print"/>
          <a:srcRect/>
          <a:stretch>
            <a:fillRect/>
          </a:stretch>
        </p:blipFill>
        <p:spPr bwMode="auto">
          <a:xfrm>
            <a:off x="663232" y="989029"/>
            <a:ext cx="163255" cy="176882"/>
          </a:xfrm>
          <a:prstGeom prst="rect">
            <a:avLst/>
          </a:prstGeom>
          <a:noFill/>
          <a:ln w="9525">
            <a:noFill/>
            <a:miter lim="800000"/>
            <a:headEnd/>
            <a:tailEnd/>
          </a:ln>
        </p:spPr>
      </p:pic>
      <p:sp>
        <p:nvSpPr>
          <p:cNvPr id="16" name="직사각형 15"/>
          <p:cNvSpPr/>
          <p:nvPr/>
        </p:nvSpPr>
        <p:spPr>
          <a:xfrm>
            <a:off x="947464" y="939111"/>
            <a:ext cx="10406336" cy="2881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u="sng">
                <a:solidFill>
                  <a:schemeClr val="tx1"/>
                </a:solidFill>
                <a:latin typeface="HY헤드라인M" panose="02030600000101010101" pitchFamily="18" charset="-127"/>
                <a:ea typeface="HY헤드라인M" panose="02030600000101010101" pitchFamily="18" charset="-127"/>
              </a:rPr>
              <a:t>Quality + Price + Customer Service </a:t>
            </a:r>
            <a:r>
              <a:rPr lang="en-US" altLang="ko-KR" sz="1600">
                <a:solidFill>
                  <a:schemeClr val="tx1"/>
                </a:solidFill>
                <a:latin typeface="HY헤드라인M" panose="02030600000101010101" pitchFamily="18" charset="-127"/>
                <a:ea typeface="HY헤드라인M" panose="02030600000101010101" pitchFamily="18" charset="-127"/>
              </a:rPr>
              <a:t>= </a:t>
            </a:r>
            <a:r>
              <a:rPr lang="en-US" altLang="ko-KR" sz="1600" u="sng">
                <a:solidFill>
                  <a:schemeClr val="tx1"/>
                </a:solidFill>
                <a:latin typeface="HY헤드라인M" panose="02030600000101010101" pitchFamily="18" charset="-127"/>
                <a:ea typeface="HY헤드라인M" panose="02030600000101010101" pitchFamily="18" charset="-127"/>
              </a:rPr>
              <a:t>Value and </a:t>
            </a:r>
            <a:r>
              <a:rPr lang="en-US" altLang="ko-KR" sz="1600" u="sng" smtClean="0">
                <a:solidFill>
                  <a:schemeClr val="tx1"/>
                </a:solidFill>
                <a:latin typeface="HY헤드라인M" panose="02030600000101010101" pitchFamily="18" charset="-127"/>
                <a:ea typeface="HY헤드라인M" panose="02030600000101010101" pitchFamily="18" charset="-127"/>
              </a:rPr>
              <a:t>Satisfaction</a:t>
            </a:r>
          </a:p>
        </p:txBody>
      </p:sp>
      <p:pic>
        <p:nvPicPr>
          <p:cNvPr id="17" name="Picture 44" descr="na_c22"/>
          <p:cNvPicPr>
            <a:picLocks noChangeAspect="1" noChangeArrowheads="1"/>
          </p:cNvPicPr>
          <p:nvPr/>
        </p:nvPicPr>
        <p:blipFill>
          <a:blip r:embed="rId4" cstate="print"/>
          <a:srcRect/>
          <a:stretch>
            <a:fillRect/>
          </a:stretch>
        </p:blipFill>
        <p:spPr bwMode="auto">
          <a:xfrm>
            <a:off x="663233" y="1305229"/>
            <a:ext cx="163255" cy="176882"/>
          </a:xfrm>
          <a:prstGeom prst="rect">
            <a:avLst/>
          </a:prstGeom>
          <a:noFill/>
          <a:ln w="9525">
            <a:noFill/>
            <a:miter lim="800000"/>
            <a:headEnd/>
            <a:tailEnd/>
          </a:ln>
        </p:spPr>
      </p:pic>
      <p:sp>
        <p:nvSpPr>
          <p:cNvPr id="18" name="직사각형 17"/>
          <p:cNvSpPr/>
          <p:nvPr/>
        </p:nvSpPr>
        <p:spPr>
          <a:xfrm>
            <a:off x="1281778" y="1252365"/>
            <a:ext cx="9307295" cy="222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endParaRPr lang="en-US" altLang="ko-KR" sz="1500" dirty="0">
              <a:solidFill>
                <a:prstClr val="black"/>
              </a:solidFill>
              <a:latin typeface="HY헤드라인M" pitchFamily="18" charset="-127"/>
              <a:ea typeface="HY헤드라인M" pitchFamily="18" charset="-127"/>
            </a:endParaRPr>
          </a:p>
        </p:txBody>
      </p:sp>
      <p:sp>
        <p:nvSpPr>
          <p:cNvPr id="19" name="직사각형 18"/>
          <p:cNvSpPr/>
          <p:nvPr/>
        </p:nvSpPr>
        <p:spPr>
          <a:xfrm>
            <a:off x="947465" y="1252365"/>
            <a:ext cx="9947793" cy="524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a:solidFill>
                  <a:schemeClr val="tx1"/>
                </a:solidFill>
                <a:latin typeface="HY헤드라인M" panose="02030600000101010101" pitchFamily="18" charset="-127"/>
                <a:ea typeface="HY헤드라인M" panose="02030600000101010101" pitchFamily="18" charset="-127"/>
              </a:rPr>
              <a:t>고객은 </a:t>
            </a:r>
            <a:r>
              <a:rPr lang="ko-KR" altLang="en-US" sz="1600" u="sng">
                <a:solidFill>
                  <a:schemeClr val="tx1"/>
                </a:solidFill>
                <a:latin typeface="HY헤드라인M" panose="02030600000101010101" pitchFamily="18" charset="-127"/>
                <a:ea typeface="HY헤드라인M" panose="02030600000101010101" pitchFamily="18" charset="-127"/>
              </a:rPr>
              <a:t>가치와 만족으로 보상받을 수 있다는 가정 </a:t>
            </a:r>
            <a:r>
              <a:rPr lang="ko-KR" altLang="en-US" sz="1600">
                <a:solidFill>
                  <a:schemeClr val="tx1"/>
                </a:solidFill>
                <a:latin typeface="HY헤드라인M" panose="02030600000101010101" pitchFamily="18" charset="-127"/>
                <a:ea typeface="HY헤드라인M" panose="02030600000101010101" pitchFamily="18" charset="-127"/>
              </a:rPr>
              <a:t>하에 상품이나 서비스를 </a:t>
            </a:r>
            <a:r>
              <a:rPr lang="ko-KR" altLang="en-US" sz="1600" u="sng">
                <a:solidFill>
                  <a:schemeClr val="tx1"/>
                </a:solidFill>
                <a:latin typeface="HY헤드라인M" panose="02030600000101010101" pitchFamily="18" charset="-127"/>
                <a:ea typeface="HY헤드라인M" panose="02030600000101010101" pitchFamily="18" charset="-127"/>
              </a:rPr>
              <a:t>선택한다</a:t>
            </a:r>
            <a:r>
              <a:rPr lang="en-US" altLang="ko-KR" sz="1600">
                <a:solidFill>
                  <a:schemeClr val="tx1"/>
                </a:solidFill>
                <a:latin typeface="HY헤드라인M" panose="02030600000101010101" pitchFamily="18" charset="-127"/>
                <a:ea typeface="HY헤드라인M" panose="02030600000101010101" pitchFamily="18" charset="-127"/>
              </a:rPr>
              <a:t>. </a:t>
            </a:r>
            <a:r>
              <a:rPr lang="ko-KR" altLang="en-US" sz="1600" u="sng">
                <a:solidFill>
                  <a:schemeClr val="tx1"/>
                </a:solidFill>
                <a:latin typeface="HY헤드라인M" panose="02030600000101010101" pitchFamily="18" charset="-127"/>
                <a:ea typeface="HY헤드라인M" panose="02030600000101010101" pitchFamily="18" charset="-127"/>
              </a:rPr>
              <a:t>소비</a:t>
            </a:r>
            <a:r>
              <a:rPr lang="ko-KR" altLang="en-US" sz="1600">
                <a:solidFill>
                  <a:schemeClr val="tx1"/>
                </a:solidFill>
                <a:latin typeface="HY헤드라인M" panose="02030600000101010101" pitchFamily="18" charset="-127"/>
                <a:ea typeface="HY헤드라인M" panose="02030600000101010101" pitchFamily="18" charset="-127"/>
              </a:rPr>
              <a:t>는 상품과 서비스가 </a:t>
            </a:r>
            <a:r>
              <a:rPr lang="ko-KR" altLang="en-US" sz="1600" smtClean="0">
                <a:solidFill>
                  <a:schemeClr val="tx1"/>
                </a:solidFill>
                <a:latin typeface="HY헤드라인M" panose="02030600000101010101" pitchFamily="18" charset="-127"/>
                <a:ea typeface="HY헤드라인M" panose="02030600000101010101" pitchFamily="18" charset="-127"/>
              </a:rPr>
              <a:t>고객에 의해 구매되고 가치 수준이 정해지는 과정임</a:t>
            </a:r>
            <a:endParaRPr lang="en-US" altLang="ko-KR" sz="1600">
              <a:solidFill>
                <a:schemeClr val="tx1"/>
              </a:solidFill>
              <a:latin typeface="HY헤드라인M" panose="02030600000101010101" pitchFamily="18" charset="-127"/>
              <a:ea typeface="HY헤드라인M" panose="02030600000101010101" pitchFamily="18" charset="-127"/>
            </a:endParaRPr>
          </a:p>
        </p:txBody>
      </p:sp>
      <p:pic>
        <p:nvPicPr>
          <p:cNvPr id="20" name="Picture 44" descr="na_c22"/>
          <p:cNvPicPr>
            <a:picLocks noChangeAspect="1" noChangeArrowheads="1"/>
          </p:cNvPicPr>
          <p:nvPr/>
        </p:nvPicPr>
        <p:blipFill>
          <a:blip r:embed="rId4" cstate="print"/>
          <a:srcRect/>
          <a:stretch>
            <a:fillRect/>
          </a:stretch>
        </p:blipFill>
        <p:spPr bwMode="auto">
          <a:xfrm>
            <a:off x="663232" y="1851288"/>
            <a:ext cx="163255" cy="176882"/>
          </a:xfrm>
          <a:prstGeom prst="rect">
            <a:avLst/>
          </a:prstGeom>
          <a:noFill/>
          <a:ln w="9525">
            <a:noFill/>
            <a:miter lim="800000"/>
            <a:headEnd/>
            <a:tailEnd/>
          </a:ln>
        </p:spPr>
      </p:pic>
      <p:sp>
        <p:nvSpPr>
          <p:cNvPr id="21" name="직사각형 20"/>
          <p:cNvSpPr/>
          <p:nvPr/>
        </p:nvSpPr>
        <p:spPr>
          <a:xfrm>
            <a:off x="947464" y="1751459"/>
            <a:ext cx="10566918" cy="832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a:solidFill>
                  <a:schemeClr val="tx1"/>
                </a:solidFill>
                <a:latin typeface="HY헤드라인M" panose="02030600000101010101" pitchFamily="18" charset="-127"/>
                <a:ea typeface="HY헤드라인M" panose="02030600000101010101" pitchFamily="18" charset="-127"/>
              </a:rPr>
              <a:t>고객이 만족했다면 이 수준은 양</a:t>
            </a:r>
            <a:r>
              <a:rPr lang="en-US" altLang="ko-KR" sz="1600">
                <a:solidFill>
                  <a:schemeClr val="tx1"/>
                </a:solidFill>
                <a:latin typeface="HY헤드라인M" panose="02030600000101010101" pitchFamily="18" charset="-127"/>
                <a:ea typeface="HY헤드라인M" panose="02030600000101010101" pitchFamily="18" charset="-127"/>
              </a:rPr>
              <a:t>(+)</a:t>
            </a:r>
            <a:r>
              <a:rPr lang="ko-KR" altLang="en-US" sz="1600">
                <a:solidFill>
                  <a:schemeClr val="tx1"/>
                </a:solidFill>
                <a:latin typeface="HY헤드라인M" panose="02030600000101010101" pitchFamily="18" charset="-127"/>
                <a:ea typeface="HY헤드라인M" panose="02030600000101010101" pitchFamily="18" charset="-127"/>
              </a:rPr>
              <a:t>일 것이나</a:t>
            </a:r>
            <a:r>
              <a:rPr lang="en-US" altLang="ko-KR" sz="1600">
                <a:solidFill>
                  <a:schemeClr val="tx1"/>
                </a:solidFill>
                <a:latin typeface="HY헤드라인M" panose="02030600000101010101" pitchFamily="18" charset="-127"/>
                <a:ea typeface="HY헤드라인M" panose="02030600000101010101" pitchFamily="18" charset="-127"/>
              </a:rPr>
              <a:t>, </a:t>
            </a:r>
            <a:r>
              <a:rPr lang="ko-KR" altLang="en-US" sz="1600">
                <a:solidFill>
                  <a:schemeClr val="tx1"/>
                </a:solidFill>
                <a:latin typeface="HY헤드라인M" panose="02030600000101010101" pitchFamily="18" charset="-127"/>
                <a:ea typeface="HY헤드라인M" panose="02030600000101010101" pitchFamily="18" charset="-127"/>
              </a:rPr>
              <a:t>구매에서 가치를 느끼지 못했다면 음</a:t>
            </a:r>
            <a:r>
              <a:rPr lang="en-US" altLang="ko-KR" sz="1600">
                <a:solidFill>
                  <a:schemeClr val="tx1"/>
                </a:solidFill>
                <a:latin typeface="HY헤드라인M" panose="02030600000101010101" pitchFamily="18" charset="-127"/>
                <a:ea typeface="HY헤드라인M" panose="02030600000101010101" pitchFamily="18" charset="-127"/>
              </a:rPr>
              <a:t>(-)</a:t>
            </a:r>
            <a:r>
              <a:rPr lang="ko-KR" altLang="en-US" sz="1600">
                <a:solidFill>
                  <a:schemeClr val="tx1"/>
                </a:solidFill>
                <a:latin typeface="HY헤드라인M" panose="02030600000101010101" pitchFamily="18" charset="-127"/>
                <a:ea typeface="HY헤드라인M" panose="02030600000101010101" pitchFamily="18" charset="-127"/>
              </a:rPr>
              <a:t>일 것이다</a:t>
            </a:r>
            <a:r>
              <a:rPr lang="en-US" altLang="ko-KR" sz="1600">
                <a:solidFill>
                  <a:schemeClr val="tx1"/>
                </a:solidFill>
                <a:latin typeface="HY헤드라인M" panose="02030600000101010101" pitchFamily="18" charset="-127"/>
                <a:ea typeface="HY헤드라인M" panose="02030600000101010101" pitchFamily="18" charset="-127"/>
              </a:rPr>
              <a:t>. </a:t>
            </a:r>
            <a:r>
              <a:rPr lang="ko-KR" altLang="en-US" sz="1600">
                <a:solidFill>
                  <a:schemeClr val="tx1"/>
                </a:solidFill>
                <a:latin typeface="HY헤드라인M" panose="02030600000101010101" pitchFamily="18" charset="-127"/>
                <a:ea typeface="HY헤드라인M" panose="02030600000101010101" pitchFamily="18" charset="-127"/>
              </a:rPr>
              <a:t>회사는 고객에게 양의 가치와 만족을 주기 위해 </a:t>
            </a:r>
            <a:r>
              <a:rPr lang="ko-KR" altLang="en-US" sz="1600" u="sng">
                <a:solidFill>
                  <a:schemeClr val="tx1"/>
                </a:solidFill>
                <a:latin typeface="HY헤드라인M" panose="02030600000101010101" pitchFamily="18" charset="-127"/>
                <a:ea typeface="HY헤드라인M" panose="02030600000101010101" pitchFamily="18" charset="-127"/>
              </a:rPr>
              <a:t>질</a:t>
            </a:r>
            <a:r>
              <a:rPr lang="en-US" altLang="ko-KR" sz="1600" u="sng">
                <a:solidFill>
                  <a:schemeClr val="tx1"/>
                </a:solidFill>
                <a:latin typeface="HY헤드라인M" panose="02030600000101010101" pitchFamily="18" charset="-127"/>
                <a:ea typeface="HY헤드라인M" panose="02030600000101010101" pitchFamily="18" charset="-127"/>
              </a:rPr>
              <a:t>, </a:t>
            </a:r>
            <a:r>
              <a:rPr lang="ko-KR" altLang="en-US" sz="1600" u="sng">
                <a:solidFill>
                  <a:schemeClr val="tx1"/>
                </a:solidFill>
                <a:latin typeface="HY헤드라인M" panose="02030600000101010101" pitchFamily="18" charset="-127"/>
                <a:ea typeface="HY헤드라인M" panose="02030600000101010101" pitchFamily="18" charset="-127"/>
              </a:rPr>
              <a:t>가격과 고객 서비스</a:t>
            </a:r>
            <a:r>
              <a:rPr lang="ko-KR" altLang="en-US" sz="1600">
                <a:solidFill>
                  <a:schemeClr val="tx1"/>
                </a:solidFill>
                <a:latin typeface="HY헤드라인M" panose="02030600000101010101" pitchFamily="18" charset="-127"/>
                <a:ea typeface="HY헤드라인M" panose="02030600000101010101" pitchFamily="18" charset="-127"/>
              </a:rPr>
              <a:t>의 바른 조합을 제공해야 한다</a:t>
            </a:r>
            <a:r>
              <a:rPr lang="en-US" altLang="ko-KR" sz="1600">
                <a:solidFill>
                  <a:schemeClr val="tx1"/>
                </a:solidFill>
                <a:latin typeface="HY헤드라인M" panose="02030600000101010101" pitchFamily="18" charset="-127"/>
                <a:ea typeface="HY헤드라인M" panose="02030600000101010101" pitchFamily="18" charset="-127"/>
              </a:rPr>
              <a:t>. </a:t>
            </a:r>
            <a:r>
              <a:rPr lang="ko-KR" altLang="en-US" sz="1600">
                <a:solidFill>
                  <a:schemeClr val="tx1"/>
                </a:solidFill>
                <a:latin typeface="HY헤드라인M" panose="02030600000101010101" pitchFamily="18" charset="-127"/>
                <a:ea typeface="HY헤드라인M" panose="02030600000101010101" pitchFamily="18" charset="-127"/>
              </a:rPr>
              <a:t>이것이야말로 행복하고 충성하는 고객을 창조하는 유일한 </a:t>
            </a:r>
            <a:r>
              <a:rPr lang="ko-KR" altLang="en-US" sz="1600" smtClean="0">
                <a:solidFill>
                  <a:schemeClr val="tx1"/>
                </a:solidFill>
                <a:latin typeface="HY헤드라인M" panose="02030600000101010101" pitchFamily="18" charset="-127"/>
                <a:ea typeface="HY헤드라인M" panose="02030600000101010101" pitchFamily="18" charset="-127"/>
              </a:rPr>
              <a:t>길임</a:t>
            </a:r>
            <a:endParaRPr lang="en-US" altLang="ko-KR" sz="1600" smtClean="0">
              <a:solidFill>
                <a:schemeClr val="tx1"/>
              </a:solidFill>
              <a:latin typeface="HY헤드라인M" panose="02030600000101010101" pitchFamily="18" charset="-127"/>
              <a:ea typeface="HY헤드라인M" panose="02030600000101010101" pitchFamily="18" charset="-127"/>
            </a:endParaRPr>
          </a:p>
        </p:txBody>
      </p:sp>
      <p:sp>
        <p:nvSpPr>
          <p:cNvPr id="22" name="제목 2"/>
          <p:cNvSpPr>
            <a:spLocks noGrp="1"/>
          </p:cNvSpPr>
          <p:nvPr>
            <p:ph type="title"/>
          </p:nvPr>
        </p:nvSpPr>
        <p:spPr>
          <a:xfrm>
            <a:off x="267540" y="76748"/>
            <a:ext cx="11656919" cy="810468"/>
          </a:xfrm>
        </p:spPr>
        <p:txBody>
          <a:bodyPr>
            <a:noAutofit/>
          </a:bodyPr>
          <a:lstStyle/>
          <a:p>
            <a:pPr algn="ctr"/>
            <a:r>
              <a:rPr lang="ko-KR" altLang="en-US" sz="3200" b="1" smtClean="0"/>
              <a:t>가치</a:t>
            </a:r>
            <a:r>
              <a:rPr lang="en-US" altLang="ko-KR" sz="3200" b="1" smtClean="0"/>
              <a:t>(Value)</a:t>
            </a:r>
            <a:r>
              <a:rPr lang="ko-KR" altLang="en-US" sz="3200" b="1" smtClean="0"/>
              <a:t>와</a:t>
            </a:r>
            <a:r>
              <a:rPr lang="en-US" altLang="ko-KR" sz="3200" b="1" smtClean="0"/>
              <a:t> </a:t>
            </a:r>
            <a:r>
              <a:rPr lang="ko-KR" altLang="en-US" sz="3200" b="1" smtClean="0"/>
              <a:t>질</a:t>
            </a:r>
            <a:r>
              <a:rPr lang="en-US" altLang="ko-KR" sz="3200" b="1" smtClean="0"/>
              <a:t>(Quality)</a:t>
            </a:r>
            <a:r>
              <a:rPr lang="ko-KR" altLang="en-US" sz="3200" b="1" smtClean="0"/>
              <a:t>의 차이</a:t>
            </a:r>
            <a:r>
              <a:rPr lang="en-US" altLang="ko-KR" sz="2800" b="1" smtClean="0"/>
              <a:t/>
            </a:r>
            <a:br>
              <a:rPr lang="en-US" altLang="ko-KR" sz="2800" b="1" smtClean="0"/>
            </a:br>
            <a:r>
              <a:rPr lang="ko-KR" altLang="en-US" sz="1400" smtClean="0">
                <a:latin typeface="HY헤드라인M" pitchFamily="18" charset="-127"/>
                <a:ea typeface="HY헤드라인M" pitchFamily="18" charset="-127"/>
              </a:rPr>
              <a:t> </a:t>
            </a:r>
            <a:endParaRPr lang="ko-KR" altLang="en-US" sz="1400" dirty="0"/>
          </a:p>
        </p:txBody>
      </p:sp>
      <p:pic>
        <p:nvPicPr>
          <p:cNvPr id="4098" name="Picture 2" descr="value based careì ëí ì´ë¯¸ì§ ê²ìê²°ê³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0894" y="2395869"/>
            <a:ext cx="4621227" cy="2310614"/>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226A7A18-950E-430F-B78B-4CE5EA3222A8}" type="slidenum">
              <a:rPr lang="ko-KR" altLang="en-US" smtClean="0"/>
              <a:t>16</a:t>
            </a:fld>
            <a:endParaRPr lang="ko-KR" altLang="en-US"/>
          </a:p>
        </p:txBody>
      </p:sp>
      <p:sp>
        <p:nvSpPr>
          <p:cNvPr id="14" name="바닥글 개체 틀 14"/>
          <p:cNvSpPr>
            <a:spLocks noGrp="1"/>
          </p:cNvSpPr>
          <p:nvPr>
            <p:ph type="ftr" sz="quarter" idx="11"/>
          </p:nvPr>
        </p:nvSpPr>
        <p:spPr>
          <a:xfrm>
            <a:off x="-1" y="34232"/>
            <a:ext cx="2455101" cy="147057"/>
          </a:xfrm>
        </p:spPr>
        <p:txBody>
          <a:bodyPr/>
          <a:lstStyle/>
          <a:p>
            <a:pPr algn="l"/>
            <a:r>
              <a:rPr lang="en-US" altLang="ko-KR" sz="1400" b="1" smtClean="0">
                <a:solidFill>
                  <a:srgbClr val="002060"/>
                </a:solidFill>
              </a:rPr>
              <a:t>3. </a:t>
            </a:r>
            <a:r>
              <a:rPr lang="ko-KR" altLang="en-US" sz="1400" b="1" smtClean="0">
                <a:solidFill>
                  <a:srgbClr val="002060"/>
                </a:solidFill>
              </a:rPr>
              <a:t>가치</a:t>
            </a:r>
            <a:r>
              <a:rPr lang="en-US" altLang="ko-KR" sz="1400" b="1" smtClean="0">
                <a:solidFill>
                  <a:srgbClr val="002060"/>
                </a:solidFill>
              </a:rPr>
              <a:t>-</a:t>
            </a:r>
            <a:r>
              <a:rPr lang="ko-KR" altLang="en-US" sz="1400" b="1" smtClean="0">
                <a:solidFill>
                  <a:srgbClr val="002060"/>
                </a:solidFill>
              </a:rPr>
              <a:t>기반 케어와 지불</a:t>
            </a:r>
            <a:endParaRPr lang="ko-KR" altLang="en-US" sz="1400" b="1">
              <a:solidFill>
                <a:srgbClr val="002060"/>
              </a:solidFill>
            </a:endParaRPr>
          </a:p>
        </p:txBody>
      </p:sp>
    </p:spTree>
    <p:extLst>
      <p:ext uri="{BB962C8B-B14F-4D97-AF65-F5344CB8AC3E}">
        <p14:creationId xmlns:p14="http://schemas.microsoft.com/office/powerpoint/2010/main" val="31636810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accountable care organizations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5399" y="4085958"/>
            <a:ext cx="1803104" cy="1807657"/>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847347" y="365210"/>
            <a:ext cx="10515600" cy="716586"/>
          </a:xfrm>
        </p:spPr>
        <p:txBody>
          <a:bodyPr>
            <a:noAutofit/>
          </a:bodyPr>
          <a:lstStyle/>
          <a:p>
            <a:pPr algn="ctr"/>
            <a:r>
              <a:rPr lang="ko-KR" altLang="en-US" sz="3200" b="1" smtClean="0"/>
              <a:t>가치</a:t>
            </a:r>
            <a:r>
              <a:rPr lang="en-US" altLang="ko-KR" sz="3200" b="1" smtClean="0"/>
              <a:t>-</a:t>
            </a:r>
            <a:r>
              <a:rPr lang="ko-KR" altLang="en-US" sz="3200" b="1" smtClean="0"/>
              <a:t>기반케어를</a:t>
            </a:r>
            <a:r>
              <a:rPr lang="en-US" altLang="ko-KR" sz="3200" b="1" smtClean="0"/>
              <a:t> </a:t>
            </a:r>
            <a:r>
              <a:rPr lang="ko-KR" altLang="en-US" sz="3200" b="1" smtClean="0"/>
              <a:t>위한 </a:t>
            </a:r>
            <a:r>
              <a:rPr lang="en-US" altLang="ko-KR" sz="3200" b="1" smtClean="0"/>
              <a:t>4</a:t>
            </a:r>
            <a:r>
              <a:rPr lang="ko-KR" altLang="en-US" sz="3200" b="1"/>
              <a:t>개의 </a:t>
            </a:r>
            <a:r>
              <a:rPr lang="ko-KR" altLang="en-US" sz="3200" b="1" smtClean="0"/>
              <a:t>개념적 지불 틀</a:t>
            </a:r>
            <a:endParaRPr lang="ko-KR" altLang="en-US" sz="1800" b="1" dirty="0"/>
          </a:p>
        </p:txBody>
      </p:sp>
      <p:pic>
        <p:nvPicPr>
          <p:cNvPr id="18" name="Picture 44" descr="na_c22"/>
          <p:cNvPicPr>
            <a:picLocks noChangeAspect="1" noChangeArrowheads="1"/>
          </p:cNvPicPr>
          <p:nvPr/>
        </p:nvPicPr>
        <p:blipFill>
          <a:blip r:embed="rId4" cstate="print"/>
          <a:srcRect/>
          <a:stretch>
            <a:fillRect/>
          </a:stretch>
        </p:blipFill>
        <p:spPr bwMode="auto">
          <a:xfrm>
            <a:off x="1050529" y="1177769"/>
            <a:ext cx="163255" cy="176882"/>
          </a:xfrm>
          <a:prstGeom prst="rect">
            <a:avLst/>
          </a:prstGeom>
          <a:noFill/>
          <a:ln w="9525">
            <a:noFill/>
            <a:miter lim="800000"/>
            <a:headEnd/>
            <a:tailEnd/>
          </a:ln>
        </p:spPr>
      </p:pic>
      <p:sp>
        <p:nvSpPr>
          <p:cNvPr id="58" name="직사각형 57"/>
          <p:cNvSpPr/>
          <p:nvPr/>
        </p:nvSpPr>
        <p:spPr>
          <a:xfrm>
            <a:off x="1213786" y="1144464"/>
            <a:ext cx="9782722" cy="30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r>
              <a:rPr lang="en-US" altLang="ko-KR" b="1" smtClean="0">
                <a:solidFill>
                  <a:schemeClr val="tx1"/>
                </a:solidFill>
                <a:latin typeface="HY헤드라인M" panose="02030600000101010101" pitchFamily="18" charset="-127"/>
                <a:ea typeface="HY헤드라인M" panose="02030600000101010101" pitchFamily="18" charset="-127"/>
              </a:rPr>
              <a:t>① </a:t>
            </a:r>
            <a:r>
              <a:rPr lang="ko-KR" altLang="en-US" smtClean="0">
                <a:solidFill>
                  <a:schemeClr val="tx1"/>
                </a:solidFill>
                <a:latin typeface="HY헤드라인M" panose="02030600000101010101" pitchFamily="18" charset="-127"/>
                <a:ea typeface="HY헤드라인M" panose="02030600000101010101" pitchFamily="18" charset="-127"/>
              </a:rPr>
              <a:t>협업에 대한 지불</a:t>
            </a:r>
            <a:r>
              <a:rPr lang="en-US" altLang="ko-KR" smtClean="0">
                <a:solidFill>
                  <a:schemeClr val="tx1"/>
                </a:solidFill>
                <a:latin typeface="HY헤드라인M" panose="02030600000101010101" pitchFamily="18" charset="-127"/>
                <a:ea typeface="HY헤드라인M" panose="02030600000101010101" pitchFamily="18" charset="-127"/>
              </a:rPr>
              <a:t>(Pay for coordination) : </a:t>
            </a:r>
            <a:r>
              <a:rPr lang="ko-KR" altLang="en-US" smtClean="0">
                <a:solidFill>
                  <a:schemeClr val="tx1"/>
                </a:solidFill>
                <a:latin typeface="HY헤드라인M" panose="02030600000101010101" pitchFamily="18" charset="-127"/>
                <a:ea typeface="HY헤드라인M" panose="02030600000101010101" pitchFamily="18" charset="-127"/>
              </a:rPr>
              <a:t>예</a:t>
            </a:r>
            <a:r>
              <a:rPr lang="en-US" altLang="ko-KR" smtClean="0">
                <a:solidFill>
                  <a:schemeClr val="tx1"/>
                </a:solidFill>
                <a:latin typeface="HY헤드라인M" panose="02030600000101010101" pitchFamily="18" charset="-127"/>
                <a:ea typeface="HY헤드라인M" panose="02030600000101010101" pitchFamily="18" charset="-127"/>
              </a:rPr>
              <a:t>) Patient-Centered Medical Home (PCMH)</a:t>
            </a:r>
            <a:endParaRPr lang="en-US" altLang="ko-KR" dirty="0">
              <a:solidFill>
                <a:schemeClr val="tx1"/>
              </a:solidFill>
              <a:latin typeface="HY헤드라인M" panose="02030600000101010101" pitchFamily="18" charset="-127"/>
              <a:ea typeface="HY헤드라인M" panose="02030600000101010101" pitchFamily="18" charset="-127"/>
            </a:endParaRPr>
          </a:p>
        </p:txBody>
      </p:sp>
      <p:grpSp>
        <p:nvGrpSpPr>
          <p:cNvPr id="5" name="그룹 4"/>
          <p:cNvGrpSpPr/>
          <p:nvPr/>
        </p:nvGrpSpPr>
        <p:grpSpPr>
          <a:xfrm>
            <a:off x="170119" y="4026093"/>
            <a:ext cx="6709145" cy="2537462"/>
            <a:chOff x="1331487" y="3295651"/>
            <a:chExt cx="6980679" cy="2537462"/>
          </a:xfrm>
        </p:grpSpPr>
        <p:sp>
          <p:nvSpPr>
            <p:cNvPr id="15" name="직사각형 14"/>
            <p:cNvSpPr/>
            <p:nvPr/>
          </p:nvSpPr>
          <p:spPr>
            <a:xfrm>
              <a:off x="1476581" y="3898997"/>
              <a:ext cx="6708871" cy="421900"/>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prstClr val="black"/>
                  </a:solidFill>
                </a:rPr>
                <a:t>협업에 대한 지불</a:t>
              </a:r>
              <a:r>
                <a:rPr lang="en-US" altLang="ko-KR" sz="1700" b="1" smtClean="0">
                  <a:solidFill>
                    <a:prstClr val="black"/>
                  </a:solidFill>
                </a:rPr>
                <a:t>(Pay for Coordination)</a:t>
              </a:r>
              <a:endParaRPr lang="ko-KR" altLang="en-US" sz="1700" b="1" dirty="0">
                <a:solidFill>
                  <a:prstClr val="black"/>
                </a:solidFill>
              </a:endParaRPr>
            </a:p>
          </p:txBody>
        </p:sp>
        <p:sp>
          <p:nvSpPr>
            <p:cNvPr id="19" name="직사각형 18"/>
            <p:cNvSpPr/>
            <p:nvPr/>
          </p:nvSpPr>
          <p:spPr>
            <a:xfrm>
              <a:off x="1458144" y="3355516"/>
              <a:ext cx="6745744" cy="482422"/>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solidFill>
                    <a:srgbClr val="FFC000"/>
                  </a:solidFill>
                </a:rPr>
                <a:t>가치</a:t>
              </a:r>
              <a:r>
                <a:rPr lang="en-US" altLang="ko-KR" smtClean="0">
                  <a:solidFill>
                    <a:srgbClr val="FFC000"/>
                  </a:solidFill>
                </a:rPr>
                <a:t>-</a:t>
              </a:r>
              <a:r>
                <a:rPr lang="ko-KR" altLang="en-US" smtClean="0">
                  <a:solidFill>
                    <a:srgbClr val="FFC000"/>
                  </a:solidFill>
                </a:rPr>
                <a:t>기반케어</a:t>
              </a:r>
              <a:r>
                <a:rPr lang="en-US" altLang="ko-KR" smtClean="0">
                  <a:solidFill>
                    <a:srgbClr val="FFC000"/>
                  </a:solidFill>
                </a:rPr>
                <a:t>(Value-Based Care)</a:t>
              </a:r>
              <a:r>
                <a:rPr lang="ko-KR" altLang="en-US" smtClean="0">
                  <a:solidFill>
                    <a:srgbClr val="FFC000"/>
                  </a:solidFill>
                </a:rPr>
                <a:t>를 위한 지불 방법</a:t>
              </a:r>
              <a:endParaRPr lang="ko-KR" altLang="en-US" dirty="0">
                <a:solidFill>
                  <a:srgbClr val="FFC000"/>
                </a:solidFill>
              </a:endParaRPr>
            </a:p>
          </p:txBody>
        </p:sp>
        <p:sp>
          <p:nvSpPr>
            <p:cNvPr id="25" name="직사각형 24"/>
            <p:cNvSpPr/>
            <p:nvPr/>
          </p:nvSpPr>
          <p:spPr>
            <a:xfrm>
              <a:off x="1476581" y="4367228"/>
              <a:ext cx="6708871" cy="421900"/>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prstClr val="black"/>
                  </a:solidFill>
                </a:rPr>
                <a:t>성과에 대한 지불</a:t>
              </a:r>
              <a:r>
                <a:rPr lang="en-US" altLang="ko-KR" sz="1700" b="1" smtClean="0">
                  <a:solidFill>
                    <a:prstClr val="black"/>
                  </a:solidFill>
                </a:rPr>
                <a:t>(Pay for Performance)</a:t>
              </a:r>
              <a:r>
                <a:rPr lang="ko-KR" altLang="en-US" sz="1700" b="1" smtClean="0">
                  <a:solidFill>
                    <a:prstClr val="black"/>
                  </a:solidFill>
                </a:rPr>
                <a:t> </a:t>
              </a:r>
              <a:endParaRPr lang="ko-KR" altLang="en-US" sz="1700" b="1" dirty="0">
                <a:solidFill>
                  <a:prstClr val="black"/>
                </a:solidFill>
              </a:endParaRPr>
            </a:p>
          </p:txBody>
        </p:sp>
        <p:sp>
          <p:nvSpPr>
            <p:cNvPr id="26" name="직사각형 25"/>
            <p:cNvSpPr/>
            <p:nvPr/>
          </p:nvSpPr>
          <p:spPr>
            <a:xfrm>
              <a:off x="1476581" y="4833400"/>
              <a:ext cx="6708871" cy="421900"/>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prstClr val="black"/>
                  </a:solidFill>
                </a:rPr>
                <a:t>묶음 단위 지불</a:t>
              </a:r>
              <a:r>
                <a:rPr lang="en-US" altLang="ko-KR" sz="1700" b="1" smtClean="0">
                  <a:solidFill>
                    <a:prstClr val="black"/>
                  </a:solidFill>
                </a:rPr>
                <a:t>(Bundled Payment/Episode-of care Payment)</a:t>
              </a:r>
              <a:endParaRPr lang="ko-KR" altLang="en-US" sz="1700" b="1" dirty="0">
                <a:solidFill>
                  <a:prstClr val="black"/>
                </a:solidFill>
              </a:endParaRPr>
            </a:p>
          </p:txBody>
        </p:sp>
        <p:sp>
          <p:nvSpPr>
            <p:cNvPr id="2" name="직사각형 1"/>
            <p:cNvSpPr/>
            <p:nvPr/>
          </p:nvSpPr>
          <p:spPr>
            <a:xfrm>
              <a:off x="1331487" y="3295651"/>
              <a:ext cx="6980679" cy="2537462"/>
            </a:xfrm>
            <a:prstGeom prst="rect">
              <a:avLst/>
            </a:prstGeom>
            <a:noFill/>
            <a:ln w="12700">
              <a:solidFill>
                <a:schemeClr val="accent1">
                  <a:lumMod val="75000"/>
                </a:schemeClr>
              </a:solidFill>
            </a:ln>
            <a:effectLst>
              <a:outerShdw blurRad="50800" dist="38100" dir="2700000" algn="tl"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p:cNvSpPr/>
            <p:nvPr/>
          </p:nvSpPr>
          <p:spPr>
            <a:xfrm>
              <a:off x="1476581" y="5297176"/>
              <a:ext cx="6708871" cy="442362"/>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prstClr val="black"/>
                  </a:solidFill>
                </a:rPr>
                <a:t>공유이익 프로그램</a:t>
              </a:r>
              <a:r>
                <a:rPr lang="en-US" altLang="ko-KR" sz="1700" b="1" smtClean="0">
                  <a:solidFill>
                    <a:prstClr val="black"/>
                  </a:solidFill>
                </a:rPr>
                <a:t>(Shared Saving Program)</a:t>
              </a:r>
              <a:endParaRPr lang="ko-KR" altLang="en-US" sz="1700" b="1" dirty="0">
                <a:solidFill>
                  <a:prstClr val="black"/>
                </a:solidFill>
              </a:endParaRPr>
            </a:p>
          </p:txBody>
        </p:sp>
      </p:grpSp>
      <p:pic>
        <p:nvPicPr>
          <p:cNvPr id="41" name="Picture 44" descr="na_c22"/>
          <p:cNvPicPr>
            <a:picLocks noChangeAspect="1" noChangeArrowheads="1"/>
          </p:cNvPicPr>
          <p:nvPr/>
        </p:nvPicPr>
        <p:blipFill>
          <a:blip r:embed="rId4" cstate="print"/>
          <a:srcRect/>
          <a:stretch>
            <a:fillRect/>
          </a:stretch>
        </p:blipFill>
        <p:spPr bwMode="auto">
          <a:xfrm>
            <a:off x="1049699" y="3284867"/>
            <a:ext cx="163255" cy="176882"/>
          </a:xfrm>
          <a:prstGeom prst="rect">
            <a:avLst/>
          </a:prstGeom>
          <a:noFill/>
          <a:ln w="9525">
            <a:noFill/>
            <a:miter lim="800000"/>
            <a:headEnd/>
            <a:tailEnd/>
          </a:ln>
        </p:spPr>
      </p:pic>
      <p:sp>
        <p:nvSpPr>
          <p:cNvPr id="20" name="직사각형 19"/>
          <p:cNvSpPr/>
          <p:nvPr/>
        </p:nvSpPr>
        <p:spPr>
          <a:xfrm>
            <a:off x="1213786" y="1535539"/>
            <a:ext cx="10953607" cy="7220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r>
              <a:rPr lang="en-US" altLang="ko-KR" b="1" smtClean="0">
                <a:solidFill>
                  <a:schemeClr val="tx1"/>
                </a:solidFill>
                <a:latin typeface="HY헤드라인M" panose="02030600000101010101" pitchFamily="18" charset="-127"/>
                <a:ea typeface="HY헤드라인M" panose="02030600000101010101" pitchFamily="18" charset="-127"/>
              </a:rPr>
              <a:t>② </a:t>
            </a:r>
            <a:r>
              <a:rPr lang="ko-KR" altLang="en-US" smtClean="0">
                <a:solidFill>
                  <a:schemeClr val="tx1"/>
                </a:solidFill>
                <a:latin typeface="HY헤드라인M" panose="02030600000101010101" pitchFamily="18" charset="-127"/>
                <a:ea typeface="HY헤드라인M" panose="02030600000101010101" pitchFamily="18" charset="-127"/>
              </a:rPr>
              <a:t>성과에 대한 지불</a:t>
            </a:r>
            <a:r>
              <a:rPr lang="en-US" altLang="ko-KR" smtClean="0">
                <a:solidFill>
                  <a:schemeClr val="tx1"/>
                </a:solidFill>
                <a:latin typeface="HY헤드라인M" panose="02030600000101010101" pitchFamily="18" charset="-127"/>
                <a:ea typeface="HY헤드라인M" panose="02030600000101010101" pitchFamily="18" charset="-127"/>
              </a:rPr>
              <a:t>(Pay for performance) : </a:t>
            </a:r>
            <a:r>
              <a:rPr lang="ko-KR" altLang="en-US" smtClean="0">
                <a:solidFill>
                  <a:schemeClr val="tx1"/>
                </a:solidFill>
                <a:latin typeface="HY헤드라인M" panose="02030600000101010101" pitchFamily="18" charset="-127"/>
                <a:ea typeface="HY헤드라인M" panose="02030600000101010101" pitchFamily="18" charset="-127"/>
              </a:rPr>
              <a:t>예</a:t>
            </a:r>
            <a:r>
              <a:rPr lang="en-US" altLang="ko-KR" smtClean="0">
                <a:solidFill>
                  <a:schemeClr val="tx1"/>
                </a:solidFill>
                <a:latin typeface="HY헤드라인M" panose="02030600000101010101" pitchFamily="18" charset="-127"/>
                <a:ea typeface="HY헤드라인M" panose="02030600000101010101" pitchFamily="18" charset="-127"/>
              </a:rPr>
              <a:t>) Hospital Readmission Reduction Program (HRRP)</a:t>
            </a:r>
          </a:p>
          <a:p>
            <a:pPr latinLnBrk="0">
              <a:lnSpc>
                <a:spcPct val="120000"/>
              </a:lnSpc>
              <a:buSzPct val="80000"/>
              <a:defRPr/>
            </a:pPr>
            <a:r>
              <a:rPr lang="en-US" altLang="ko-KR">
                <a:solidFill>
                  <a:schemeClr val="tx1"/>
                </a:solidFill>
                <a:latin typeface="HY헤드라인M" panose="02030600000101010101" pitchFamily="18" charset="-127"/>
                <a:ea typeface="HY헤드라인M" panose="02030600000101010101" pitchFamily="18" charset="-127"/>
              </a:rPr>
              <a:t> </a:t>
            </a:r>
            <a:r>
              <a:rPr lang="en-US" altLang="ko-KR" smtClean="0">
                <a:solidFill>
                  <a:schemeClr val="tx1"/>
                </a:solidFill>
                <a:latin typeface="HY헤드라인M" panose="02030600000101010101" pitchFamily="18" charset="-127"/>
                <a:ea typeface="HY헤드라인M" panose="02030600000101010101" pitchFamily="18" charset="-127"/>
              </a:rPr>
              <a:t>                                                              Skilled Nursing Facility Value-Based Program(SNFVBP)</a:t>
            </a:r>
            <a:endParaRPr lang="en-US" altLang="ko-KR" dirty="0">
              <a:solidFill>
                <a:schemeClr val="tx1"/>
              </a:solidFill>
              <a:latin typeface="HY헤드라인M" panose="02030600000101010101" pitchFamily="18" charset="-127"/>
              <a:ea typeface="HY헤드라인M" panose="02030600000101010101" pitchFamily="18" charset="-127"/>
            </a:endParaRPr>
          </a:p>
        </p:txBody>
      </p:sp>
      <p:sp>
        <p:nvSpPr>
          <p:cNvPr id="21" name="직사각형 20"/>
          <p:cNvSpPr/>
          <p:nvPr/>
        </p:nvSpPr>
        <p:spPr>
          <a:xfrm>
            <a:off x="1220667" y="2317427"/>
            <a:ext cx="10414518" cy="839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r>
              <a:rPr lang="en-US" altLang="ko-KR" b="1" smtClean="0">
                <a:solidFill>
                  <a:schemeClr val="tx1"/>
                </a:solidFill>
                <a:latin typeface="HY헤드라인M" panose="02030600000101010101" pitchFamily="18" charset="-127"/>
                <a:ea typeface="HY헤드라인M" panose="02030600000101010101" pitchFamily="18" charset="-127"/>
              </a:rPr>
              <a:t>③ </a:t>
            </a:r>
            <a:r>
              <a:rPr lang="ko-KR" altLang="en-US" smtClean="0">
                <a:solidFill>
                  <a:schemeClr val="tx1"/>
                </a:solidFill>
                <a:latin typeface="HY헤드라인M" panose="02030600000101010101" pitchFamily="18" charset="-127"/>
                <a:ea typeface="HY헤드라인M" panose="02030600000101010101" pitchFamily="18" charset="-127"/>
              </a:rPr>
              <a:t>묶음 단위 지불</a:t>
            </a:r>
            <a:r>
              <a:rPr lang="en-US" altLang="ko-KR" smtClean="0">
                <a:solidFill>
                  <a:schemeClr val="tx1"/>
                </a:solidFill>
                <a:latin typeface="HY헤드라인M" panose="02030600000101010101" pitchFamily="18" charset="-127"/>
                <a:ea typeface="HY헤드라인M" panose="02030600000101010101" pitchFamily="18" charset="-127"/>
              </a:rPr>
              <a:t>(Bundled payment/Episode-of-care payment) : </a:t>
            </a:r>
          </a:p>
          <a:p>
            <a:pPr latinLnBrk="0">
              <a:lnSpc>
                <a:spcPct val="120000"/>
              </a:lnSpc>
              <a:buSzPct val="80000"/>
              <a:defRPr/>
            </a:pPr>
            <a:r>
              <a:rPr lang="en-US" altLang="ko-KR">
                <a:solidFill>
                  <a:schemeClr val="tx1"/>
                </a:solidFill>
                <a:latin typeface="HY헤드라인M" panose="02030600000101010101" pitchFamily="18" charset="-127"/>
                <a:ea typeface="HY헤드라인M" panose="02030600000101010101" pitchFamily="18" charset="-127"/>
              </a:rPr>
              <a:t> </a:t>
            </a:r>
            <a:r>
              <a:rPr lang="en-US" altLang="ko-KR" smtClean="0">
                <a:solidFill>
                  <a:schemeClr val="tx1"/>
                </a:solidFill>
                <a:latin typeface="HY헤드라인M" panose="02030600000101010101" pitchFamily="18" charset="-127"/>
                <a:ea typeface="HY헤드라인M" panose="02030600000101010101" pitchFamily="18" charset="-127"/>
              </a:rPr>
              <a:t>                      </a:t>
            </a:r>
            <a:r>
              <a:rPr lang="ko-KR" altLang="en-US" smtClean="0">
                <a:solidFill>
                  <a:schemeClr val="tx1"/>
                </a:solidFill>
                <a:latin typeface="HY헤드라인M" panose="02030600000101010101" pitchFamily="18" charset="-127"/>
                <a:ea typeface="HY헤드라인M" panose="02030600000101010101" pitchFamily="18" charset="-127"/>
              </a:rPr>
              <a:t>예</a:t>
            </a:r>
            <a:r>
              <a:rPr lang="en-US" altLang="ko-KR">
                <a:solidFill>
                  <a:schemeClr val="tx1"/>
                </a:solidFill>
                <a:latin typeface="HY헤드라인M" panose="02030600000101010101" pitchFamily="18" charset="-127"/>
                <a:ea typeface="HY헤드라인M" panose="02030600000101010101" pitchFamily="18" charset="-127"/>
              </a:rPr>
              <a:t>) </a:t>
            </a:r>
            <a:r>
              <a:rPr lang="en-US" altLang="ko-KR" smtClean="0">
                <a:solidFill>
                  <a:schemeClr val="tx1"/>
                </a:solidFill>
                <a:latin typeface="HY헤드라인M" panose="02030600000101010101" pitchFamily="18" charset="-127"/>
                <a:ea typeface="HY헤드라인M" panose="02030600000101010101" pitchFamily="18" charset="-127"/>
              </a:rPr>
              <a:t>Bundled Payments for Care Improvement-Advanced (BPCI-Advanced)</a:t>
            </a:r>
          </a:p>
          <a:p>
            <a:pPr latinLnBrk="0">
              <a:lnSpc>
                <a:spcPct val="120000"/>
              </a:lnSpc>
              <a:buSzPct val="80000"/>
              <a:defRPr/>
            </a:pPr>
            <a:r>
              <a:rPr lang="en-US" altLang="ko-KR">
                <a:solidFill>
                  <a:schemeClr val="tx1"/>
                </a:solidFill>
                <a:latin typeface="HY헤드라인M" panose="02030600000101010101" pitchFamily="18" charset="-127"/>
                <a:ea typeface="HY헤드라인M" panose="02030600000101010101" pitchFamily="18" charset="-127"/>
              </a:rPr>
              <a:t> </a:t>
            </a:r>
            <a:r>
              <a:rPr lang="en-US" altLang="ko-KR" smtClean="0">
                <a:solidFill>
                  <a:schemeClr val="tx1"/>
                </a:solidFill>
                <a:latin typeface="HY헤드라인M" panose="02030600000101010101" pitchFamily="18" charset="-127"/>
                <a:ea typeface="HY헤드라인M" panose="02030600000101010101" pitchFamily="18" charset="-127"/>
              </a:rPr>
              <a:t>                           Comprehensive Care for Joint Replacement (CJR)</a:t>
            </a:r>
            <a:endParaRPr lang="en-US" altLang="ko-KR" dirty="0">
              <a:solidFill>
                <a:schemeClr val="tx1"/>
              </a:solidFill>
              <a:latin typeface="HY헤드라인M" panose="02030600000101010101" pitchFamily="18" charset="-127"/>
              <a:ea typeface="HY헤드라인M" panose="02030600000101010101" pitchFamily="18" charset="-127"/>
            </a:endParaRPr>
          </a:p>
        </p:txBody>
      </p:sp>
      <p:sp>
        <p:nvSpPr>
          <p:cNvPr id="22" name="직사각형 21"/>
          <p:cNvSpPr/>
          <p:nvPr/>
        </p:nvSpPr>
        <p:spPr>
          <a:xfrm>
            <a:off x="1227549" y="3216554"/>
            <a:ext cx="9782722" cy="385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r>
              <a:rPr lang="en-US" altLang="ko-KR" b="1" smtClean="0">
                <a:solidFill>
                  <a:schemeClr val="tx1"/>
                </a:solidFill>
                <a:latin typeface="HY헤드라인M" panose="02030600000101010101" pitchFamily="18" charset="-127"/>
                <a:ea typeface="HY헤드라인M" panose="02030600000101010101" pitchFamily="18" charset="-127"/>
              </a:rPr>
              <a:t>④ </a:t>
            </a:r>
            <a:r>
              <a:rPr lang="ko-KR" altLang="en-US" smtClean="0">
                <a:solidFill>
                  <a:schemeClr val="tx1"/>
                </a:solidFill>
                <a:latin typeface="HY헤드라인M" panose="02030600000101010101" pitchFamily="18" charset="-127"/>
                <a:ea typeface="HY헤드라인M" panose="02030600000101010101" pitchFamily="18" charset="-127"/>
              </a:rPr>
              <a:t>공유이익 프로그램</a:t>
            </a:r>
            <a:r>
              <a:rPr lang="en-US" altLang="ko-KR" smtClean="0">
                <a:solidFill>
                  <a:schemeClr val="tx1"/>
                </a:solidFill>
                <a:latin typeface="HY헤드라인M" panose="02030600000101010101" pitchFamily="18" charset="-127"/>
                <a:ea typeface="HY헤드라인M" panose="02030600000101010101" pitchFamily="18" charset="-127"/>
              </a:rPr>
              <a:t>(Shared Savings Program) : </a:t>
            </a:r>
            <a:r>
              <a:rPr lang="ko-KR" altLang="en-US" smtClean="0">
                <a:solidFill>
                  <a:schemeClr val="tx1"/>
                </a:solidFill>
                <a:latin typeface="HY헤드라인M" panose="02030600000101010101" pitchFamily="18" charset="-127"/>
                <a:ea typeface="HY헤드라인M" panose="02030600000101010101" pitchFamily="18" charset="-127"/>
              </a:rPr>
              <a:t>예</a:t>
            </a:r>
            <a:r>
              <a:rPr lang="en-US" altLang="ko-KR" smtClean="0">
                <a:solidFill>
                  <a:schemeClr val="tx1"/>
                </a:solidFill>
                <a:latin typeface="HY헤드라인M" panose="02030600000101010101" pitchFamily="18" charset="-127"/>
                <a:ea typeface="HY헤드라인M" panose="02030600000101010101" pitchFamily="18" charset="-127"/>
              </a:rPr>
              <a:t>) Accountable Care Organization (ACO)</a:t>
            </a:r>
            <a:endParaRPr lang="en-US" altLang="ko-KR" dirty="0">
              <a:solidFill>
                <a:schemeClr val="tx1"/>
              </a:solidFill>
              <a:latin typeface="HY헤드라인M" panose="02030600000101010101" pitchFamily="18" charset="-127"/>
              <a:ea typeface="HY헤드라인M" panose="02030600000101010101" pitchFamily="18" charset="-127"/>
            </a:endParaRPr>
          </a:p>
        </p:txBody>
      </p:sp>
      <p:pic>
        <p:nvPicPr>
          <p:cNvPr id="23" name="Picture 44" descr="na_c22"/>
          <p:cNvPicPr>
            <a:picLocks noChangeAspect="1" noChangeArrowheads="1"/>
          </p:cNvPicPr>
          <p:nvPr/>
        </p:nvPicPr>
        <p:blipFill>
          <a:blip r:embed="rId4" cstate="print"/>
          <a:srcRect/>
          <a:stretch>
            <a:fillRect/>
          </a:stretch>
        </p:blipFill>
        <p:spPr bwMode="auto">
          <a:xfrm>
            <a:off x="1049700" y="2317427"/>
            <a:ext cx="163255" cy="176882"/>
          </a:xfrm>
          <a:prstGeom prst="rect">
            <a:avLst/>
          </a:prstGeom>
          <a:noFill/>
          <a:ln w="9525">
            <a:noFill/>
            <a:miter lim="800000"/>
            <a:headEnd/>
            <a:tailEnd/>
          </a:ln>
        </p:spPr>
      </p:pic>
      <p:sp>
        <p:nvSpPr>
          <p:cNvPr id="4" name="슬라이드 번호 개체 틀 3"/>
          <p:cNvSpPr>
            <a:spLocks noGrp="1"/>
          </p:cNvSpPr>
          <p:nvPr>
            <p:ph type="sldNum" sz="quarter" idx="12"/>
          </p:nvPr>
        </p:nvSpPr>
        <p:spPr/>
        <p:txBody>
          <a:bodyPr/>
          <a:lstStyle/>
          <a:p>
            <a:fld id="{226A7A18-950E-430F-B78B-4CE5EA3222A8}" type="slidenum">
              <a:rPr lang="ko-KR" altLang="en-US" smtClean="0"/>
              <a:t>17</a:t>
            </a:fld>
            <a:endParaRPr lang="ko-KR" altLang="en-US"/>
          </a:p>
        </p:txBody>
      </p:sp>
      <p:sp>
        <p:nvSpPr>
          <p:cNvPr id="24" name="바닥글 개체 틀 14"/>
          <p:cNvSpPr>
            <a:spLocks noGrp="1"/>
          </p:cNvSpPr>
          <p:nvPr>
            <p:ph type="ftr" sz="quarter" idx="11"/>
          </p:nvPr>
        </p:nvSpPr>
        <p:spPr>
          <a:xfrm>
            <a:off x="-1" y="34232"/>
            <a:ext cx="2455101" cy="202336"/>
          </a:xfrm>
        </p:spPr>
        <p:txBody>
          <a:bodyPr/>
          <a:lstStyle/>
          <a:p>
            <a:pPr algn="l"/>
            <a:r>
              <a:rPr lang="en-US" altLang="ko-KR" sz="1400" b="1" smtClean="0">
                <a:solidFill>
                  <a:srgbClr val="002060"/>
                </a:solidFill>
              </a:rPr>
              <a:t>3. </a:t>
            </a:r>
            <a:r>
              <a:rPr lang="ko-KR" altLang="en-US" sz="1400" b="1" smtClean="0">
                <a:solidFill>
                  <a:srgbClr val="002060"/>
                </a:solidFill>
              </a:rPr>
              <a:t>가치</a:t>
            </a:r>
            <a:r>
              <a:rPr lang="en-US" altLang="ko-KR" sz="1400" b="1" smtClean="0">
                <a:solidFill>
                  <a:srgbClr val="002060"/>
                </a:solidFill>
              </a:rPr>
              <a:t>-</a:t>
            </a:r>
            <a:r>
              <a:rPr lang="ko-KR" altLang="en-US" sz="1400" b="1" smtClean="0">
                <a:solidFill>
                  <a:srgbClr val="002060"/>
                </a:solidFill>
              </a:rPr>
              <a:t>기반 케어와 지불</a:t>
            </a:r>
            <a:endParaRPr lang="ko-KR" altLang="en-US" sz="1400" b="1">
              <a:solidFill>
                <a:srgbClr val="002060"/>
              </a:solidFill>
            </a:endParaRPr>
          </a:p>
        </p:txBody>
      </p:sp>
      <p:pic>
        <p:nvPicPr>
          <p:cNvPr id="27" name="Picture 44" descr="na_c22"/>
          <p:cNvPicPr>
            <a:picLocks noChangeAspect="1" noChangeArrowheads="1"/>
          </p:cNvPicPr>
          <p:nvPr/>
        </p:nvPicPr>
        <p:blipFill>
          <a:blip r:embed="rId4" cstate="print"/>
          <a:srcRect/>
          <a:stretch>
            <a:fillRect/>
          </a:stretch>
        </p:blipFill>
        <p:spPr bwMode="auto">
          <a:xfrm>
            <a:off x="1050530" y="1621446"/>
            <a:ext cx="163255" cy="176882"/>
          </a:xfrm>
          <a:prstGeom prst="rect">
            <a:avLst/>
          </a:prstGeom>
          <a:noFill/>
          <a:ln w="9525">
            <a:noFill/>
            <a:miter lim="800000"/>
            <a:headEnd/>
            <a:tailEnd/>
          </a:ln>
        </p:spPr>
      </p:pic>
      <p:pic>
        <p:nvPicPr>
          <p:cNvPr id="1026" name="Picture 2" descr="PCMHì ëí ì´ë¯¸ì§ ê²ìê²°ê³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0426" y="3803265"/>
            <a:ext cx="1329070" cy="187399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직선 연결선 6"/>
          <p:cNvCxnSpPr/>
          <p:nvPr/>
        </p:nvCxnSpPr>
        <p:spPr>
          <a:xfrm>
            <a:off x="6557476" y="4850303"/>
            <a:ext cx="987448" cy="65941"/>
          </a:xfrm>
          <a:prstGeom prst="line">
            <a:avLst/>
          </a:prstGeom>
          <a:ln w="25400">
            <a:solidFill>
              <a:schemeClr val="accent4">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028" name="Picture 4" descr="https://www.rheumatology.org/portals/0/Images/MACRA/MIPS-Adjustment-to-Provider-Base-Rat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76072" y="3787905"/>
            <a:ext cx="1977657" cy="1318438"/>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직선 연결선 27"/>
          <p:cNvCxnSpPr/>
          <p:nvPr/>
        </p:nvCxnSpPr>
        <p:spPr>
          <a:xfrm flipV="1">
            <a:off x="6561386" y="4762501"/>
            <a:ext cx="2568657" cy="548143"/>
          </a:xfrm>
          <a:prstGeom prst="line">
            <a:avLst/>
          </a:prstGeom>
          <a:ln w="25400">
            <a:solidFill>
              <a:schemeClr val="accent4">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1" name="그림 10"/>
          <p:cNvPicPr>
            <a:picLocks noChangeAspect="1"/>
          </p:cNvPicPr>
          <p:nvPr/>
        </p:nvPicPr>
        <p:blipFill>
          <a:blip r:embed="rId7"/>
          <a:stretch>
            <a:fillRect/>
          </a:stretch>
        </p:blipFill>
        <p:spPr>
          <a:xfrm>
            <a:off x="7281530" y="5820066"/>
            <a:ext cx="4730263" cy="810902"/>
          </a:xfrm>
          <a:prstGeom prst="rect">
            <a:avLst/>
          </a:prstGeom>
        </p:spPr>
      </p:pic>
      <p:cxnSp>
        <p:nvCxnSpPr>
          <p:cNvPr id="29" name="직선 연결선 28"/>
          <p:cNvCxnSpPr/>
          <p:nvPr/>
        </p:nvCxnSpPr>
        <p:spPr>
          <a:xfrm>
            <a:off x="6632027" y="5790668"/>
            <a:ext cx="1777469" cy="511820"/>
          </a:xfrm>
          <a:prstGeom prst="line">
            <a:avLst/>
          </a:prstGeom>
          <a:ln w="25400">
            <a:solidFill>
              <a:schemeClr val="accent4">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flipV="1">
            <a:off x="6557476" y="4882156"/>
            <a:ext cx="4729475" cy="1378304"/>
          </a:xfrm>
          <a:prstGeom prst="line">
            <a:avLst/>
          </a:prstGeom>
          <a:ln w="25400">
            <a:solidFill>
              <a:schemeClr val="accent4">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9470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876643" y="271319"/>
            <a:ext cx="10515600" cy="478232"/>
          </a:xfrm>
        </p:spPr>
        <p:txBody>
          <a:bodyPr>
            <a:noAutofit/>
          </a:bodyPr>
          <a:lstStyle/>
          <a:p>
            <a:pPr algn="ctr"/>
            <a:r>
              <a:rPr lang="en-US" altLang="ko-KR" sz="3200" smtClean="0">
                <a:latin typeface="HY헤드라인M" pitchFamily="18" charset="-127"/>
                <a:ea typeface="HY헤드라인M" pitchFamily="18" charset="-127"/>
              </a:rPr>
              <a:t>MACRA </a:t>
            </a:r>
            <a:r>
              <a:rPr lang="ko-KR" altLang="en-US" sz="3200" smtClean="0">
                <a:latin typeface="HY헤드라인M" pitchFamily="18" charset="-127"/>
                <a:ea typeface="HY헤드라인M" pitchFamily="18" charset="-127"/>
              </a:rPr>
              <a:t>법과 향후 의료인 인센티브 시스템  </a:t>
            </a:r>
            <a:endParaRPr lang="ko-KR" altLang="en-US" sz="3200" b="1"/>
          </a:p>
        </p:txBody>
      </p:sp>
      <p:pic>
        <p:nvPicPr>
          <p:cNvPr id="18" name="Picture 44" descr="na_c22"/>
          <p:cNvPicPr>
            <a:picLocks noChangeAspect="1" noChangeArrowheads="1"/>
          </p:cNvPicPr>
          <p:nvPr/>
        </p:nvPicPr>
        <p:blipFill>
          <a:blip r:embed="rId3" cstate="print"/>
          <a:srcRect/>
          <a:stretch>
            <a:fillRect/>
          </a:stretch>
        </p:blipFill>
        <p:spPr bwMode="auto">
          <a:xfrm>
            <a:off x="876643" y="918924"/>
            <a:ext cx="163255" cy="176882"/>
          </a:xfrm>
          <a:prstGeom prst="rect">
            <a:avLst/>
          </a:prstGeom>
          <a:noFill/>
          <a:ln w="9525">
            <a:noFill/>
            <a:miter lim="800000"/>
            <a:headEnd/>
            <a:tailEnd/>
          </a:ln>
        </p:spPr>
      </p:pic>
      <p:sp>
        <p:nvSpPr>
          <p:cNvPr id="91" name="직사각형 90"/>
          <p:cNvSpPr/>
          <p:nvPr/>
        </p:nvSpPr>
        <p:spPr>
          <a:xfrm>
            <a:off x="1494859" y="1458902"/>
            <a:ext cx="9307295" cy="222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endParaRPr lang="en-US" altLang="ko-KR" sz="1500">
              <a:solidFill>
                <a:prstClr val="black"/>
              </a:solidFill>
              <a:latin typeface="HY헤드라인M" pitchFamily="18" charset="-127"/>
              <a:ea typeface="HY헤드라인M" pitchFamily="18" charset="-127"/>
            </a:endParaRPr>
          </a:p>
        </p:txBody>
      </p:sp>
      <p:sp>
        <p:nvSpPr>
          <p:cNvPr id="58" name="직사각형 57"/>
          <p:cNvSpPr/>
          <p:nvPr/>
        </p:nvSpPr>
        <p:spPr>
          <a:xfrm>
            <a:off x="1189424" y="895052"/>
            <a:ext cx="9782722" cy="8060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r>
              <a:rPr lang="en-US" altLang="ko-KR" sz="1500" smtClean="0">
                <a:solidFill>
                  <a:prstClr val="black"/>
                </a:solidFill>
                <a:latin typeface="HY헤드라인M" pitchFamily="18" charset="-127"/>
                <a:ea typeface="HY헤드라인M" pitchFamily="18" charset="-127"/>
              </a:rPr>
              <a:t>2015</a:t>
            </a:r>
            <a:r>
              <a:rPr lang="ko-KR" altLang="en-US" sz="1500" smtClean="0">
                <a:solidFill>
                  <a:prstClr val="black"/>
                </a:solidFill>
                <a:latin typeface="HY헤드라인M" pitchFamily="18" charset="-127"/>
                <a:ea typeface="HY헤드라인M" pitchFamily="18" charset="-127"/>
              </a:rPr>
              <a:t>년에 </a:t>
            </a:r>
            <a:r>
              <a:rPr lang="en-US" altLang="ko-KR" sz="1500" smtClean="0">
                <a:solidFill>
                  <a:prstClr val="black"/>
                </a:solidFill>
                <a:latin typeface="HY헤드라인M" pitchFamily="18" charset="-127"/>
                <a:ea typeface="HY헤드라인M" pitchFamily="18" charset="-127"/>
              </a:rPr>
              <a:t>MACRA(the Medicare Access and CHIP Reauthorization Act)</a:t>
            </a:r>
            <a:r>
              <a:rPr lang="ko-KR" altLang="en-US" sz="1500">
                <a:solidFill>
                  <a:prstClr val="black"/>
                </a:solidFill>
                <a:latin typeface="HY헤드라인M" pitchFamily="18" charset="-127"/>
                <a:ea typeface="HY헤드라인M" pitchFamily="18" charset="-127"/>
              </a:rPr>
              <a:t> </a:t>
            </a:r>
            <a:r>
              <a:rPr lang="en-US" altLang="ko-KR" sz="1500" smtClean="0">
                <a:solidFill>
                  <a:prstClr val="black"/>
                </a:solidFill>
                <a:latin typeface="HY헤드라인M" pitchFamily="18" charset="-127"/>
                <a:ea typeface="HY헤드라인M" pitchFamily="18" charset="-127"/>
              </a:rPr>
              <a:t>101</a:t>
            </a:r>
            <a:r>
              <a:rPr lang="ko-KR" altLang="en-US" sz="1500" smtClean="0">
                <a:solidFill>
                  <a:prstClr val="black"/>
                </a:solidFill>
                <a:latin typeface="HY헤드라인M" pitchFamily="18" charset="-127"/>
                <a:ea typeface="HY헤드라인M" pitchFamily="18" charset="-127"/>
              </a:rPr>
              <a:t>조에 근거해 </a:t>
            </a:r>
            <a:r>
              <a:rPr lang="ko-KR" altLang="en-US" sz="1500" err="1" smtClean="0">
                <a:solidFill>
                  <a:prstClr val="black"/>
                </a:solidFill>
                <a:latin typeface="HY헤드라인M" pitchFamily="18" charset="-127"/>
                <a:ea typeface="HY헤드라인M" pitchFamily="18" charset="-127"/>
              </a:rPr>
              <a:t>메디케어</a:t>
            </a:r>
            <a:r>
              <a:rPr lang="ko-KR" altLang="en-US" sz="1500" smtClean="0">
                <a:solidFill>
                  <a:prstClr val="black"/>
                </a:solidFill>
                <a:latin typeface="HY헤드라인M" pitchFamily="18" charset="-127"/>
                <a:ea typeface="HY헤드라인M" pitchFamily="18" charset="-127"/>
              </a:rPr>
              <a:t> </a:t>
            </a:r>
            <a:r>
              <a:rPr lang="en-US" altLang="ko-KR" sz="1500" smtClean="0">
                <a:solidFill>
                  <a:prstClr val="black"/>
                </a:solidFill>
                <a:latin typeface="HY헤드라인M" pitchFamily="18" charset="-127"/>
                <a:ea typeface="HY헤드라인M" pitchFamily="18" charset="-127"/>
              </a:rPr>
              <a:t>SGR(Sustainable growth rate) </a:t>
            </a:r>
            <a:r>
              <a:rPr lang="ko-KR" altLang="en-US" sz="1500" smtClean="0">
                <a:solidFill>
                  <a:prstClr val="black"/>
                </a:solidFill>
                <a:latin typeface="HY헤드라인M" pitchFamily="18" charset="-127"/>
                <a:ea typeface="HY헤드라인M" pitchFamily="18" charset="-127"/>
              </a:rPr>
              <a:t>방법에 의한 </a:t>
            </a:r>
            <a:r>
              <a:rPr lang="en-US" altLang="ko-KR" sz="1500" smtClean="0">
                <a:solidFill>
                  <a:prstClr val="black"/>
                </a:solidFill>
                <a:latin typeface="HY헤드라인M" pitchFamily="18" charset="-127"/>
                <a:ea typeface="HY헤드라인M" pitchFamily="18" charset="-127"/>
              </a:rPr>
              <a:t>PFS(Physician Fee Schedule)</a:t>
            </a:r>
            <a:r>
              <a:rPr lang="ko-KR" altLang="en-US" sz="1500" smtClean="0">
                <a:solidFill>
                  <a:prstClr val="black"/>
                </a:solidFill>
                <a:latin typeface="HY헤드라인M" pitchFamily="18" charset="-127"/>
                <a:ea typeface="HY헤드라인M" pitchFamily="18" charset="-127"/>
              </a:rPr>
              <a:t>를 폐지하고</a:t>
            </a:r>
            <a:r>
              <a:rPr lang="en-US" altLang="ko-KR" sz="1500" smtClean="0">
                <a:solidFill>
                  <a:prstClr val="black"/>
                </a:solidFill>
                <a:latin typeface="HY헤드라인M" pitchFamily="18" charset="-127"/>
                <a:ea typeface="HY헤드라인M" pitchFamily="18" charset="-127"/>
              </a:rPr>
              <a:t>, </a:t>
            </a:r>
            <a:r>
              <a:rPr lang="ko-KR" altLang="en-US" sz="1500" smtClean="0">
                <a:solidFill>
                  <a:prstClr val="black"/>
                </a:solidFill>
                <a:latin typeface="HY헤드라인M" pitchFamily="18" charset="-127"/>
                <a:ea typeface="HY헤드라인M" pitchFamily="18" charset="-127"/>
              </a:rPr>
              <a:t>기준 </a:t>
            </a:r>
            <a:r>
              <a:rPr lang="en-US" altLang="ko-KR" sz="1500" smtClean="0">
                <a:solidFill>
                  <a:prstClr val="black"/>
                </a:solidFill>
                <a:latin typeface="HY헤드라인M" pitchFamily="18" charset="-127"/>
                <a:ea typeface="HY헤드라인M" pitchFamily="18" charset="-127"/>
              </a:rPr>
              <a:t>PFS </a:t>
            </a:r>
            <a:r>
              <a:rPr lang="ko-KR" altLang="en-US" sz="1500" smtClean="0">
                <a:solidFill>
                  <a:prstClr val="black"/>
                </a:solidFill>
                <a:latin typeface="HY헤드라인M" pitchFamily="18" charset="-127"/>
                <a:ea typeface="HY헤드라인M" pitchFamily="18" charset="-127"/>
              </a:rPr>
              <a:t>하에서 </a:t>
            </a:r>
            <a:r>
              <a:rPr lang="en-US" altLang="ko-KR" sz="1500" smtClean="0">
                <a:solidFill>
                  <a:prstClr val="black"/>
                </a:solidFill>
                <a:latin typeface="HY헤드라인M" pitchFamily="18" charset="-127"/>
                <a:ea typeface="HY헤드라인M" pitchFamily="18" charset="-127"/>
              </a:rPr>
              <a:t>MIPS(Merit-Based </a:t>
            </a:r>
            <a:r>
              <a:rPr lang="en-US" altLang="ko-KR" sz="1500" err="1" smtClean="0">
                <a:solidFill>
                  <a:prstClr val="black"/>
                </a:solidFill>
                <a:latin typeface="HY헤드라인M" pitchFamily="18" charset="-127"/>
                <a:ea typeface="HY헤드라인M" pitchFamily="18" charset="-127"/>
              </a:rPr>
              <a:t>Incetive</a:t>
            </a:r>
            <a:r>
              <a:rPr lang="en-US" altLang="ko-KR" sz="1500" smtClean="0">
                <a:solidFill>
                  <a:prstClr val="black"/>
                </a:solidFill>
                <a:latin typeface="HY헤드라인M" pitchFamily="18" charset="-127"/>
                <a:ea typeface="HY헤드라인M" pitchFamily="18" charset="-127"/>
              </a:rPr>
              <a:t> Payment System) </a:t>
            </a:r>
            <a:r>
              <a:rPr lang="ko-KR" altLang="en-US" sz="1500" smtClean="0">
                <a:solidFill>
                  <a:prstClr val="black"/>
                </a:solidFill>
                <a:latin typeface="HY헤드라인M" pitchFamily="18" charset="-127"/>
                <a:ea typeface="HY헤드라인M" pitchFamily="18" charset="-127"/>
              </a:rPr>
              <a:t>자격의료인</a:t>
            </a:r>
            <a:r>
              <a:rPr lang="en-US" altLang="ko-KR" sz="1500" smtClean="0">
                <a:solidFill>
                  <a:prstClr val="black"/>
                </a:solidFill>
                <a:latin typeface="HY헤드라인M" pitchFamily="18" charset="-127"/>
                <a:ea typeface="HY헤드라인M" pitchFamily="18" charset="-127"/>
              </a:rPr>
              <a:t>(Eligible </a:t>
            </a:r>
            <a:r>
              <a:rPr lang="en-US" altLang="ko-KR" sz="1500" err="1" smtClean="0">
                <a:solidFill>
                  <a:prstClr val="black"/>
                </a:solidFill>
                <a:latin typeface="HY헤드라인M" pitchFamily="18" charset="-127"/>
                <a:ea typeface="HY헤드라인M" pitchFamily="18" charset="-127"/>
              </a:rPr>
              <a:t>Professional:EP</a:t>
            </a:r>
            <a:r>
              <a:rPr lang="en-US" altLang="ko-KR" sz="1500" smtClean="0">
                <a:solidFill>
                  <a:prstClr val="black"/>
                </a:solidFill>
                <a:latin typeface="HY헤드라인M" pitchFamily="18" charset="-127"/>
                <a:ea typeface="HY헤드라인M" pitchFamily="18" charset="-127"/>
              </a:rPr>
              <a:t>)</a:t>
            </a:r>
            <a:r>
              <a:rPr lang="ko-KR" altLang="en-US" sz="1500" smtClean="0">
                <a:solidFill>
                  <a:prstClr val="black"/>
                </a:solidFill>
                <a:latin typeface="HY헤드라인M" pitchFamily="18" charset="-127"/>
                <a:ea typeface="HY헤드라인M" pitchFamily="18" charset="-127"/>
              </a:rPr>
              <a:t> 에게 </a:t>
            </a:r>
            <a:r>
              <a:rPr lang="en-US" altLang="ko-KR" sz="1500" smtClean="0">
                <a:solidFill>
                  <a:prstClr val="black"/>
                </a:solidFill>
                <a:latin typeface="HY헤드라인M" pitchFamily="18" charset="-127"/>
                <a:ea typeface="HY헤드라인M" pitchFamily="18" charset="-127"/>
              </a:rPr>
              <a:t>MIPS</a:t>
            </a:r>
            <a:r>
              <a:rPr lang="ko-KR" altLang="en-US" sz="1500" smtClean="0">
                <a:solidFill>
                  <a:prstClr val="black"/>
                </a:solidFill>
                <a:latin typeface="HY헤드라인M" pitchFamily="18" charset="-127"/>
                <a:ea typeface="HY헤드라인M" pitchFamily="18" charset="-127"/>
              </a:rPr>
              <a:t>를 적용함</a:t>
            </a:r>
            <a:endParaRPr lang="en-US" altLang="ko-KR" sz="1500">
              <a:solidFill>
                <a:prstClr val="black"/>
              </a:solidFill>
              <a:latin typeface="HY헤드라인M" pitchFamily="18" charset="-127"/>
              <a:ea typeface="HY헤드라인M" pitchFamily="18" charset="-127"/>
            </a:endParaRPr>
          </a:p>
        </p:txBody>
      </p:sp>
      <p:sp>
        <p:nvSpPr>
          <p:cNvPr id="31" name="직사각형 30"/>
          <p:cNvSpPr/>
          <p:nvPr/>
        </p:nvSpPr>
        <p:spPr>
          <a:xfrm>
            <a:off x="1189424" y="1712150"/>
            <a:ext cx="9782722" cy="782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r>
              <a:rPr lang="ko-KR" altLang="en-US" sz="1500" smtClean="0">
                <a:solidFill>
                  <a:prstClr val="black"/>
                </a:solidFill>
                <a:latin typeface="HY헤드라인M" pitchFamily="18" charset="-127"/>
                <a:ea typeface="HY헤드라인M" pitchFamily="18" charset="-127"/>
              </a:rPr>
              <a:t>또</a:t>
            </a:r>
            <a:r>
              <a:rPr lang="en-US" altLang="ko-KR" sz="1500" smtClean="0">
                <a:solidFill>
                  <a:prstClr val="black"/>
                </a:solidFill>
                <a:latin typeface="HY헤드라인M" pitchFamily="18" charset="-127"/>
                <a:ea typeface="HY헤드라인M" pitchFamily="18" charset="-127"/>
              </a:rPr>
              <a:t>, </a:t>
            </a:r>
            <a:r>
              <a:rPr lang="ko-KR" altLang="en-US" sz="1500" smtClean="0">
                <a:solidFill>
                  <a:prstClr val="black"/>
                </a:solidFill>
                <a:latin typeface="HY헤드라인M" pitchFamily="18" charset="-127"/>
                <a:ea typeface="HY헤드라인M" pitchFamily="18" charset="-127"/>
              </a:rPr>
              <a:t>동 조항에 의거해 기존에 </a:t>
            </a:r>
            <a:r>
              <a:rPr lang="en-US" altLang="ko-KR" sz="1500" smtClean="0">
                <a:solidFill>
                  <a:prstClr val="black"/>
                </a:solidFill>
                <a:latin typeface="HY헤드라인M" pitchFamily="18" charset="-127"/>
                <a:ea typeface="HY헤드라인M" pitchFamily="18" charset="-127"/>
              </a:rPr>
              <a:t>PQRS(the Physician Quality Reporting System), VM(the Value-Based Payment Modifier)</a:t>
            </a:r>
            <a:r>
              <a:rPr lang="ko-KR" altLang="en-US" sz="1500" smtClean="0">
                <a:solidFill>
                  <a:prstClr val="black"/>
                </a:solidFill>
                <a:latin typeface="HY헤드라인M" pitchFamily="18" charset="-127"/>
                <a:ea typeface="HY헤드라인M" pitchFamily="18" charset="-127"/>
              </a:rPr>
              <a:t>과 </a:t>
            </a:r>
            <a:r>
              <a:rPr lang="en-US" altLang="ko-KR" sz="1500" smtClean="0">
                <a:solidFill>
                  <a:prstClr val="black"/>
                </a:solidFill>
                <a:latin typeface="HY헤드라인M" pitchFamily="18" charset="-127"/>
                <a:ea typeface="HY헤드라인M" pitchFamily="18" charset="-127"/>
              </a:rPr>
              <a:t>EHR(the Electronic Health Records) </a:t>
            </a:r>
            <a:r>
              <a:rPr lang="ko-KR" altLang="en-US" sz="1500" smtClean="0">
                <a:solidFill>
                  <a:prstClr val="black"/>
                </a:solidFill>
                <a:latin typeface="HY헤드라인M" pitchFamily="18" charset="-127"/>
                <a:ea typeface="HY헤드라인M" pitchFamily="18" charset="-127"/>
              </a:rPr>
              <a:t>인센티브 프로그램 하에서 하던 지불 조정</a:t>
            </a:r>
            <a:r>
              <a:rPr lang="en-US" altLang="ko-KR" sz="1500" smtClean="0">
                <a:solidFill>
                  <a:prstClr val="black"/>
                </a:solidFill>
                <a:latin typeface="HY헤드라인M" pitchFamily="18" charset="-127"/>
                <a:ea typeface="HY헤드라인M" pitchFamily="18" charset="-127"/>
              </a:rPr>
              <a:t>(payment adjustment)</a:t>
            </a:r>
            <a:r>
              <a:rPr lang="ko-KR" altLang="en-US" sz="1500" smtClean="0">
                <a:solidFill>
                  <a:prstClr val="black"/>
                </a:solidFill>
                <a:latin typeface="HY헤드라인M" pitchFamily="18" charset="-127"/>
                <a:ea typeface="HY헤드라인M" pitchFamily="18" charset="-127"/>
              </a:rPr>
              <a:t>을 내리고 대신에 </a:t>
            </a:r>
            <a:r>
              <a:rPr lang="en-US" altLang="ko-KR" sz="1500" smtClean="0">
                <a:solidFill>
                  <a:prstClr val="black"/>
                </a:solidFill>
                <a:latin typeface="HY헤드라인M" pitchFamily="18" charset="-127"/>
                <a:ea typeface="HY헤드라인M" pitchFamily="18" charset="-127"/>
              </a:rPr>
              <a:t>MIPS</a:t>
            </a:r>
            <a:r>
              <a:rPr lang="ko-KR" altLang="en-US" sz="1500" smtClean="0">
                <a:solidFill>
                  <a:prstClr val="black"/>
                </a:solidFill>
                <a:latin typeface="HY헤드라인M" pitchFamily="18" charset="-127"/>
                <a:ea typeface="HY헤드라인M" pitchFamily="18" charset="-127"/>
              </a:rPr>
              <a:t>로 통합함</a:t>
            </a:r>
            <a:endParaRPr lang="en-US" altLang="ko-KR" sz="1500">
              <a:solidFill>
                <a:prstClr val="black"/>
              </a:solidFill>
              <a:latin typeface="HY헤드라인M" pitchFamily="18" charset="-127"/>
              <a:ea typeface="HY헤드라인M" pitchFamily="18" charset="-127"/>
            </a:endParaRPr>
          </a:p>
        </p:txBody>
      </p:sp>
      <p:pic>
        <p:nvPicPr>
          <p:cNvPr id="30" name="Picture 44" descr="na_c22"/>
          <p:cNvPicPr>
            <a:picLocks noChangeAspect="1" noChangeArrowheads="1"/>
          </p:cNvPicPr>
          <p:nvPr/>
        </p:nvPicPr>
        <p:blipFill>
          <a:blip r:embed="rId3" cstate="print"/>
          <a:srcRect/>
          <a:stretch>
            <a:fillRect/>
          </a:stretch>
        </p:blipFill>
        <p:spPr bwMode="auto">
          <a:xfrm>
            <a:off x="876313" y="1714365"/>
            <a:ext cx="163255" cy="176882"/>
          </a:xfrm>
          <a:prstGeom prst="rect">
            <a:avLst/>
          </a:prstGeom>
          <a:noFill/>
          <a:ln w="9525">
            <a:noFill/>
            <a:miter lim="800000"/>
            <a:headEnd/>
            <a:tailEnd/>
          </a:ln>
        </p:spPr>
      </p:pic>
      <p:sp>
        <p:nvSpPr>
          <p:cNvPr id="33" name="직사각형 32"/>
          <p:cNvSpPr/>
          <p:nvPr/>
        </p:nvSpPr>
        <p:spPr>
          <a:xfrm>
            <a:off x="1189424" y="2521762"/>
            <a:ext cx="9782722" cy="486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r>
              <a:rPr lang="ko-KR" altLang="en-US" sz="1500" smtClean="0">
                <a:solidFill>
                  <a:prstClr val="black"/>
                </a:solidFill>
                <a:latin typeface="HY헤드라인M" pitchFamily="18" charset="-127"/>
                <a:ea typeface="HY헤드라인M" pitchFamily="18" charset="-127"/>
              </a:rPr>
              <a:t>추가로</a:t>
            </a:r>
            <a:r>
              <a:rPr lang="en-US" altLang="ko-KR" sz="1500" smtClean="0">
                <a:solidFill>
                  <a:prstClr val="black"/>
                </a:solidFill>
                <a:latin typeface="HY헤드라인M" pitchFamily="18" charset="-127"/>
                <a:ea typeface="HY헤드라인M" pitchFamily="18" charset="-127"/>
              </a:rPr>
              <a:t>, </a:t>
            </a:r>
            <a:r>
              <a:rPr lang="ko-KR" altLang="en-US" sz="1500" smtClean="0">
                <a:solidFill>
                  <a:prstClr val="black"/>
                </a:solidFill>
                <a:latin typeface="HY헤드라인M" pitchFamily="18" charset="-127"/>
                <a:ea typeface="HY헤드라인M" pitchFamily="18" charset="-127"/>
              </a:rPr>
              <a:t>동 조항은 </a:t>
            </a:r>
            <a:r>
              <a:rPr lang="en-US" altLang="ko-KR" sz="1500" smtClean="0">
                <a:solidFill>
                  <a:prstClr val="black"/>
                </a:solidFill>
                <a:latin typeface="HY헤드라인M" pitchFamily="18" charset="-127"/>
                <a:ea typeface="HY헤드라인M" pitchFamily="18" charset="-127"/>
              </a:rPr>
              <a:t>APM(the Alternative Payment Model)</a:t>
            </a:r>
            <a:r>
              <a:rPr lang="ko-KR" altLang="en-US" sz="1500" smtClean="0">
                <a:solidFill>
                  <a:prstClr val="black"/>
                </a:solidFill>
                <a:latin typeface="HY헤드라인M" pitchFamily="18" charset="-127"/>
                <a:ea typeface="HY헤드라인M" pitchFamily="18" charset="-127"/>
              </a:rPr>
              <a:t>의 개발을 촉진하도록 하기 위해 </a:t>
            </a:r>
            <a:r>
              <a:rPr lang="en-US" altLang="ko-KR" sz="1500" smtClean="0">
                <a:solidFill>
                  <a:prstClr val="black"/>
                </a:solidFill>
                <a:latin typeface="HY헤드라인M" pitchFamily="18" charset="-127"/>
                <a:ea typeface="HY헤드라인M" pitchFamily="18" charset="-127"/>
              </a:rPr>
              <a:t>APM</a:t>
            </a:r>
            <a:r>
              <a:rPr lang="ko-KR" altLang="en-US" sz="1500" smtClean="0">
                <a:solidFill>
                  <a:prstClr val="black"/>
                </a:solidFill>
                <a:latin typeface="HY헤드라인M" pitchFamily="18" charset="-127"/>
                <a:ea typeface="HY헤드라인M" pitchFamily="18" charset="-127"/>
              </a:rPr>
              <a:t>에 참여하는 </a:t>
            </a:r>
            <a:r>
              <a:rPr lang="en-US" altLang="ko-KR" sz="1500" smtClean="0">
                <a:solidFill>
                  <a:prstClr val="black"/>
                </a:solidFill>
                <a:latin typeface="HY헤드라인M" pitchFamily="18" charset="-127"/>
                <a:ea typeface="HY헤드라인M" pitchFamily="18" charset="-127"/>
              </a:rPr>
              <a:t>EP</a:t>
            </a:r>
            <a:r>
              <a:rPr lang="ko-KR" altLang="en-US" sz="1500" smtClean="0">
                <a:solidFill>
                  <a:prstClr val="black"/>
                </a:solidFill>
                <a:latin typeface="HY헤드라인M" pitchFamily="18" charset="-127"/>
                <a:ea typeface="HY헤드라인M" pitchFamily="18" charset="-127"/>
              </a:rPr>
              <a:t>는 </a:t>
            </a:r>
            <a:r>
              <a:rPr lang="en-US" altLang="ko-KR" sz="1500" smtClean="0">
                <a:solidFill>
                  <a:prstClr val="black"/>
                </a:solidFill>
                <a:latin typeface="HY헤드라인M" pitchFamily="18" charset="-127"/>
                <a:ea typeface="HY헤드라인M" pitchFamily="18" charset="-127"/>
              </a:rPr>
              <a:t>MIPS</a:t>
            </a:r>
            <a:r>
              <a:rPr lang="ko-KR" altLang="en-US" sz="1500" smtClean="0">
                <a:solidFill>
                  <a:prstClr val="black"/>
                </a:solidFill>
                <a:latin typeface="HY헤드라인M" pitchFamily="18" charset="-127"/>
                <a:ea typeface="HY헤드라인M" pitchFamily="18" charset="-127"/>
              </a:rPr>
              <a:t>에서 제외시키고 </a:t>
            </a:r>
            <a:r>
              <a:rPr lang="en-US" altLang="ko-KR" sz="1500" smtClean="0">
                <a:solidFill>
                  <a:prstClr val="black"/>
                </a:solidFill>
                <a:latin typeface="HY헤드라인M" pitchFamily="18" charset="-127"/>
                <a:ea typeface="HY헤드라인M" pitchFamily="18" charset="-127"/>
              </a:rPr>
              <a:t>PFMSs(physician-focused payment models)</a:t>
            </a:r>
            <a:r>
              <a:rPr lang="ko-KR" altLang="en-US" sz="1500" smtClean="0">
                <a:solidFill>
                  <a:prstClr val="black"/>
                </a:solidFill>
                <a:latin typeface="HY헤드라인M" pitchFamily="18" charset="-127"/>
                <a:ea typeface="HY헤드라인M" pitchFamily="18" charset="-127"/>
              </a:rPr>
              <a:t>를 새로 만들 것을 권장하고 있음</a:t>
            </a:r>
            <a:endParaRPr lang="en-US" altLang="ko-KR" sz="1500">
              <a:solidFill>
                <a:prstClr val="black"/>
              </a:solidFill>
              <a:latin typeface="HY헤드라인M" pitchFamily="18" charset="-127"/>
              <a:ea typeface="HY헤드라인M" pitchFamily="18" charset="-127"/>
            </a:endParaRPr>
          </a:p>
        </p:txBody>
      </p:sp>
      <p:pic>
        <p:nvPicPr>
          <p:cNvPr id="34" name="Picture 44" descr="na_c22"/>
          <p:cNvPicPr>
            <a:picLocks noChangeAspect="1" noChangeArrowheads="1"/>
          </p:cNvPicPr>
          <p:nvPr/>
        </p:nvPicPr>
        <p:blipFill>
          <a:blip r:embed="rId3" cstate="print"/>
          <a:srcRect/>
          <a:stretch>
            <a:fillRect/>
          </a:stretch>
        </p:blipFill>
        <p:spPr bwMode="auto">
          <a:xfrm>
            <a:off x="876313" y="2523977"/>
            <a:ext cx="163255" cy="176882"/>
          </a:xfrm>
          <a:prstGeom prst="rect">
            <a:avLst/>
          </a:prstGeom>
          <a:noFill/>
          <a:ln w="9525">
            <a:noFill/>
            <a:miter lim="800000"/>
            <a:headEnd/>
            <a:tailEnd/>
          </a:ln>
        </p:spPr>
      </p:pic>
      <p:sp>
        <p:nvSpPr>
          <p:cNvPr id="10" name="직사각형 9"/>
          <p:cNvSpPr/>
          <p:nvPr/>
        </p:nvSpPr>
        <p:spPr>
          <a:xfrm>
            <a:off x="1351045" y="3084164"/>
            <a:ext cx="9451109" cy="222126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11" name="자유형 10"/>
          <p:cNvSpPr/>
          <p:nvPr/>
        </p:nvSpPr>
        <p:spPr>
          <a:xfrm>
            <a:off x="7209249" y="3262189"/>
            <a:ext cx="1173180" cy="360667"/>
          </a:xfrm>
          <a:custGeom>
            <a:avLst/>
            <a:gdLst>
              <a:gd name="connsiteX0" fmla="*/ 0 w 3634013"/>
              <a:gd name="connsiteY0" fmla="*/ 0 h 1270257"/>
              <a:gd name="connsiteX1" fmla="*/ 3634013 w 3634013"/>
              <a:gd name="connsiteY1" fmla="*/ 0 h 1270257"/>
              <a:gd name="connsiteX2" fmla="*/ 3634013 w 3634013"/>
              <a:gd name="connsiteY2" fmla="*/ 1270257 h 1270257"/>
              <a:gd name="connsiteX3" fmla="*/ 0 w 3634013"/>
              <a:gd name="connsiteY3" fmla="*/ 1270257 h 1270257"/>
              <a:gd name="connsiteX4" fmla="*/ 0 w 3634013"/>
              <a:gd name="connsiteY4" fmla="*/ 0 h 127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270257">
                <a:moveTo>
                  <a:pt x="0" y="0"/>
                </a:moveTo>
                <a:lnTo>
                  <a:pt x="3634013" y="0"/>
                </a:lnTo>
                <a:lnTo>
                  <a:pt x="3634013" y="1270257"/>
                </a:lnTo>
                <a:lnTo>
                  <a:pt x="0" y="1270257"/>
                </a:lnTo>
                <a:lnTo>
                  <a:pt x="0" y="0"/>
                </a:lnTo>
                <a:close/>
              </a:path>
            </a:pathLst>
          </a:custGeom>
          <a:solidFill>
            <a:schemeClr val="bg1"/>
          </a:solidFill>
          <a:ln>
            <a:solidFill>
              <a:srgbClr val="82B414"/>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z="1400" smtClean="0">
                <a:solidFill>
                  <a:schemeClr val="tx1"/>
                </a:solidFill>
                <a:latin typeface="HY헤드라인M" pitchFamily="18" charset="-127"/>
                <a:ea typeface="HY헤드라인M" pitchFamily="18" charset="-127"/>
              </a:rPr>
              <a:t>2015</a:t>
            </a:r>
            <a:endParaRPr lang="ko-KR" altLang="en-US" sz="1400">
              <a:solidFill>
                <a:schemeClr val="tx1"/>
              </a:solidFill>
              <a:latin typeface="HY헤드라인M" pitchFamily="18" charset="-127"/>
              <a:ea typeface="HY헤드라인M" pitchFamily="18" charset="-127"/>
            </a:endParaRPr>
          </a:p>
        </p:txBody>
      </p:sp>
      <p:sp>
        <p:nvSpPr>
          <p:cNvPr id="12" name="자유형 11"/>
          <p:cNvSpPr/>
          <p:nvPr/>
        </p:nvSpPr>
        <p:spPr>
          <a:xfrm>
            <a:off x="8382429" y="3263884"/>
            <a:ext cx="1096965" cy="357276"/>
          </a:xfrm>
          <a:custGeom>
            <a:avLst/>
            <a:gdLst>
              <a:gd name="connsiteX0" fmla="*/ 0 w 3634013"/>
              <a:gd name="connsiteY0" fmla="*/ 0 h 1270257"/>
              <a:gd name="connsiteX1" fmla="*/ 3634013 w 3634013"/>
              <a:gd name="connsiteY1" fmla="*/ 0 h 1270257"/>
              <a:gd name="connsiteX2" fmla="*/ 3634013 w 3634013"/>
              <a:gd name="connsiteY2" fmla="*/ 1270257 h 1270257"/>
              <a:gd name="connsiteX3" fmla="*/ 0 w 3634013"/>
              <a:gd name="connsiteY3" fmla="*/ 1270257 h 1270257"/>
              <a:gd name="connsiteX4" fmla="*/ 0 w 3634013"/>
              <a:gd name="connsiteY4" fmla="*/ 0 h 127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270257">
                <a:moveTo>
                  <a:pt x="0" y="0"/>
                </a:moveTo>
                <a:lnTo>
                  <a:pt x="3634013" y="0"/>
                </a:lnTo>
                <a:lnTo>
                  <a:pt x="3634013" y="1270257"/>
                </a:lnTo>
                <a:lnTo>
                  <a:pt x="0" y="1270257"/>
                </a:lnTo>
                <a:lnTo>
                  <a:pt x="0" y="0"/>
                </a:lnTo>
                <a:close/>
              </a:path>
            </a:pathLst>
          </a:custGeom>
          <a:solidFill>
            <a:schemeClr val="bg1"/>
          </a:solidFill>
          <a:ln>
            <a:solidFill>
              <a:srgbClr val="82B414"/>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z="1400" smtClean="0">
                <a:solidFill>
                  <a:schemeClr val="tx1"/>
                </a:solidFill>
                <a:latin typeface="HY헤드라인M" pitchFamily="18" charset="-127"/>
                <a:ea typeface="HY헤드라인M" pitchFamily="18" charset="-127"/>
              </a:rPr>
              <a:t>2018</a:t>
            </a:r>
            <a:endParaRPr lang="ko-KR" altLang="en-US" sz="1400">
              <a:solidFill>
                <a:schemeClr val="tx1"/>
              </a:solidFill>
              <a:latin typeface="HY헤드라인M" pitchFamily="18" charset="-127"/>
              <a:ea typeface="HY헤드라인M" pitchFamily="18" charset="-127"/>
            </a:endParaRPr>
          </a:p>
        </p:txBody>
      </p:sp>
      <p:sp>
        <p:nvSpPr>
          <p:cNvPr id="13" name="자유형 12"/>
          <p:cNvSpPr/>
          <p:nvPr/>
        </p:nvSpPr>
        <p:spPr>
          <a:xfrm>
            <a:off x="9479394" y="3259426"/>
            <a:ext cx="1125364" cy="357275"/>
          </a:xfrm>
          <a:custGeom>
            <a:avLst/>
            <a:gdLst>
              <a:gd name="connsiteX0" fmla="*/ 0 w 3634013"/>
              <a:gd name="connsiteY0" fmla="*/ 0 h 1270257"/>
              <a:gd name="connsiteX1" fmla="*/ 3634013 w 3634013"/>
              <a:gd name="connsiteY1" fmla="*/ 0 h 1270257"/>
              <a:gd name="connsiteX2" fmla="*/ 3634013 w 3634013"/>
              <a:gd name="connsiteY2" fmla="*/ 1270257 h 1270257"/>
              <a:gd name="connsiteX3" fmla="*/ 0 w 3634013"/>
              <a:gd name="connsiteY3" fmla="*/ 1270257 h 1270257"/>
              <a:gd name="connsiteX4" fmla="*/ 0 w 3634013"/>
              <a:gd name="connsiteY4" fmla="*/ 0 h 127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270257">
                <a:moveTo>
                  <a:pt x="0" y="0"/>
                </a:moveTo>
                <a:lnTo>
                  <a:pt x="3634013" y="0"/>
                </a:lnTo>
                <a:lnTo>
                  <a:pt x="3634013" y="1270257"/>
                </a:lnTo>
                <a:lnTo>
                  <a:pt x="0" y="1270257"/>
                </a:lnTo>
                <a:lnTo>
                  <a:pt x="0" y="0"/>
                </a:lnTo>
                <a:close/>
              </a:path>
            </a:pathLst>
          </a:custGeom>
          <a:solidFill>
            <a:schemeClr val="bg1"/>
          </a:solidFill>
          <a:ln>
            <a:solidFill>
              <a:srgbClr val="82B414"/>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z="1400" smtClean="0">
                <a:solidFill>
                  <a:schemeClr val="tx1"/>
                </a:solidFill>
                <a:latin typeface="HY헤드라인M" pitchFamily="18" charset="-127"/>
                <a:ea typeface="HY헤드라인M" pitchFamily="18" charset="-127"/>
              </a:rPr>
              <a:t>2019</a:t>
            </a:r>
            <a:endParaRPr lang="ko-KR" altLang="en-US" sz="1400">
              <a:solidFill>
                <a:schemeClr val="tx1"/>
              </a:solidFill>
              <a:latin typeface="HY헤드라인M" pitchFamily="18" charset="-127"/>
              <a:ea typeface="HY헤드라인M" pitchFamily="18" charset="-127"/>
            </a:endParaRPr>
          </a:p>
        </p:txBody>
      </p:sp>
      <p:sp>
        <p:nvSpPr>
          <p:cNvPr id="14" name="자유형 13"/>
          <p:cNvSpPr/>
          <p:nvPr/>
        </p:nvSpPr>
        <p:spPr>
          <a:xfrm>
            <a:off x="3866048" y="3262189"/>
            <a:ext cx="1125364" cy="360667"/>
          </a:xfrm>
          <a:custGeom>
            <a:avLst/>
            <a:gdLst>
              <a:gd name="connsiteX0" fmla="*/ 0 w 3634013"/>
              <a:gd name="connsiteY0" fmla="*/ 0 h 1270257"/>
              <a:gd name="connsiteX1" fmla="*/ 3634013 w 3634013"/>
              <a:gd name="connsiteY1" fmla="*/ 0 h 1270257"/>
              <a:gd name="connsiteX2" fmla="*/ 3634013 w 3634013"/>
              <a:gd name="connsiteY2" fmla="*/ 1270257 h 1270257"/>
              <a:gd name="connsiteX3" fmla="*/ 0 w 3634013"/>
              <a:gd name="connsiteY3" fmla="*/ 1270257 h 1270257"/>
              <a:gd name="connsiteX4" fmla="*/ 0 w 3634013"/>
              <a:gd name="connsiteY4" fmla="*/ 0 h 127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270257">
                <a:moveTo>
                  <a:pt x="0" y="0"/>
                </a:moveTo>
                <a:lnTo>
                  <a:pt x="3634013" y="0"/>
                </a:lnTo>
                <a:lnTo>
                  <a:pt x="3634013" y="1270257"/>
                </a:lnTo>
                <a:lnTo>
                  <a:pt x="0" y="1270257"/>
                </a:lnTo>
                <a:lnTo>
                  <a:pt x="0" y="0"/>
                </a:lnTo>
                <a:close/>
              </a:path>
            </a:pathLst>
          </a:custGeom>
          <a:solidFill>
            <a:schemeClr val="bg1"/>
          </a:solidFill>
          <a:ln>
            <a:solidFill>
              <a:srgbClr val="82B414"/>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z="1400" smtClean="0">
                <a:solidFill>
                  <a:schemeClr val="tx1"/>
                </a:solidFill>
                <a:latin typeface="HY헤드라인M" pitchFamily="18" charset="-127"/>
                <a:ea typeface="HY헤드라인M" pitchFamily="18" charset="-127"/>
              </a:rPr>
              <a:t>2010</a:t>
            </a:r>
            <a:endParaRPr lang="ko-KR" altLang="en-US" sz="1400">
              <a:solidFill>
                <a:schemeClr val="tx1"/>
              </a:solidFill>
              <a:latin typeface="HY헤드라인M" pitchFamily="18" charset="-127"/>
              <a:ea typeface="HY헤드라인M" pitchFamily="18" charset="-127"/>
            </a:endParaRPr>
          </a:p>
        </p:txBody>
      </p:sp>
      <p:sp>
        <p:nvSpPr>
          <p:cNvPr id="15" name="자유형 14"/>
          <p:cNvSpPr/>
          <p:nvPr/>
        </p:nvSpPr>
        <p:spPr>
          <a:xfrm>
            <a:off x="4977212" y="3259425"/>
            <a:ext cx="1096965" cy="357276"/>
          </a:xfrm>
          <a:custGeom>
            <a:avLst/>
            <a:gdLst>
              <a:gd name="connsiteX0" fmla="*/ 0 w 3634013"/>
              <a:gd name="connsiteY0" fmla="*/ 0 h 1270257"/>
              <a:gd name="connsiteX1" fmla="*/ 3634013 w 3634013"/>
              <a:gd name="connsiteY1" fmla="*/ 0 h 1270257"/>
              <a:gd name="connsiteX2" fmla="*/ 3634013 w 3634013"/>
              <a:gd name="connsiteY2" fmla="*/ 1270257 h 1270257"/>
              <a:gd name="connsiteX3" fmla="*/ 0 w 3634013"/>
              <a:gd name="connsiteY3" fmla="*/ 1270257 h 1270257"/>
              <a:gd name="connsiteX4" fmla="*/ 0 w 3634013"/>
              <a:gd name="connsiteY4" fmla="*/ 0 h 127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270257">
                <a:moveTo>
                  <a:pt x="0" y="0"/>
                </a:moveTo>
                <a:lnTo>
                  <a:pt x="3634013" y="0"/>
                </a:lnTo>
                <a:lnTo>
                  <a:pt x="3634013" y="1270257"/>
                </a:lnTo>
                <a:lnTo>
                  <a:pt x="0" y="1270257"/>
                </a:lnTo>
                <a:lnTo>
                  <a:pt x="0" y="0"/>
                </a:lnTo>
                <a:close/>
              </a:path>
            </a:pathLst>
          </a:custGeom>
          <a:solidFill>
            <a:schemeClr val="bg1"/>
          </a:solidFill>
          <a:ln>
            <a:solidFill>
              <a:srgbClr val="82B414"/>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z="1400" smtClean="0">
                <a:solidFill>
                  <a:schemeClr val="tx1"/>
                </a:solidFill>
                <a:latin typeface="HY헤드라인M" pitchFamily="18" charset="-127"/>
                <a:ea typeface="HY헤드라인M" pitchFamily="18" charset="-127"/>
              </a:rPr>
              <a:t>2012</a:t>
            </a:r>
            <a:endParaRPr lang="ko-KR" altLang="en-US" sz="1400">
              <a:solidFill>
                <a:schemeClr val="tx1"/>
              </a:solidFill>
              <a:latin typeface="HY헤드라인M" pitchFamily="18" charset="-127"/>
              <a:ea typeface="HY헤드라인M" pitchFamily="18" charset="-127"/>
            </a:endParaRPr>
          </a:p>
        </p:txBody>
      </p:sp>
      <p:sp>
        <p:nvSpPr>
          <p:cNvPr id="16" name="자유형 15"/>
          <p:cNvSpPr/>
          <p:nvPr/>
        </p:nvSpPr>
        <p:spPr>
          <a:xfrm>
            <a:off x="6076967" y="3262189"/>
            <a:ext cx="1125364" cy="360669"/>
          </a:xfrm>
          <a:custGeom>
            <a:avLst/>
            <a:gdLst>
              <a:gd name="connsiteX0" fmla="*/ 0 w 3634013"/>
              <a:gd name="connsiteY0" fmla="*/ 0 h 1270257"/>
              <a:gd name="connsiteX1" fmla="*/ 3634013 w 3634013"/>
              <a:gd name="connsiteY1" fmla="*/ 0 h 1270257"/>
              <a:gd name="connsiteX2" fmla="*/ 3634013 w 3634013"/>
              <a:gd name="connsiteY2" fmla="*/ 1270257 h 1270257"/>
              <a:gd name="connsiteX3" fmla="*/ 0 w 3634013"/>
              <a:gd name="connsiteY3" fmla="*/ 1270257 h 1270257"/>
              <a:gd name="connsiteX4" fmla="*/ 0 w 3634013"/>
              <a:gd name="connsiteY4" fmla="*/ 0 h 127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270257">
                <a:moveTo>
                  <a:pt x="0" y="0"/>
                </a:moveTo>
                <a:lnTo>
                  <a:pt x="3634013" y="0"/>
                </a:lnTo>
                <a:lnTo>
                  <a:pt x="3634013" y="1270257"/>
                </a:lnTo>
                <a:lnTo>
                  <a:pt x="0" y="1270257"/>
                </a:lnTo>
                <a:lnTo>
                  <a:pt x="0" y="0"/>
                </a:lnTo>
                <a:close/>
              </a:path>
            </a:pathLst>
          </a:custGeom>
          <a:solidFill>
            <a:schemeClr val="bg1"/>
          </a:solidFill>
          <a:ln>
            <a:solidFill>
              <a:srgbClr val="82B414"/>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z="1400" smtClean="0">
                <a:solidFill>
                  <a:schemeClr val="tx1"/>
                </a:solidFill>
                <a:latin typeface="HY헤드라인M" pitchFamily="18" charset="-127"/>
                <a:ea typeface="HY헤드라인M" pitchFamily="18" charset="-127"/>
              </a:rPr>
              <a:t>2014</a:t>
            </a:r>
            <a:endParaRPr lang="ko-KR" altLang="en-US" sz="1400">
              <a:solidFill>
                <a:schemeClr val="tx1"/>
              </a:solidFill>
              <a:latin typeface="HY헤드라인M" pitchFamily="18" charset="-127"/>
              <a:ea typeface="HY헤드라인M" pitchFamily="18" charset="-127"/>
            </a:endParaRPr>
          </a:p>
        </p:txBody>
      </p:sp>
      <p:sp>
        <p:nvSpPr>
          <p:cNvPr id="17" name="자유형 16"/>
          <p:cNvSpPr/>
          <p:nvPr/>
        </p:nvSpPr>
        <p:spPr>
          <a:xfrm>
            <a:off x="1620284" y="4410851"/>
            <a:ext cx="985972" cy="479617"/>
          </a:xfrm>
          <a:custGeom>
            <a:avLst/>
            <a:gdLst>
              <a:gd name="connsiteX0" fmla="*/ 0 w 3634013"/>
              <a:gd name="connsiteY0" fmla="*/ 0 h 1270257"/>
              <a:gd name="connsiteX1" fmla="*/ 3634013 w 3634013"/>
              <a:gd name="connsiteY1" fmla="*/ 0 h 1270257"/>
              <a:gd name="connsiteX2" fmla="*/ 3634013 w 3634013"/>
              <a:gd name="connsiteY2" fmla="*/ 1270257 h 1270257"/>
              <a:gd name="connsiteX3" fmla="*/ 0 w 3634013"/>
              <a:gd name="connsiteY3" fmla="*/ 1270257 h 1270257"/>
              <a:gd name="connsiteX4" fmla="*/ 0 w 3634013"/>
              <a:gd name="connsiteY4" fmla="*/ 0 h 127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270257">
                <a:moveTo>
                  <a:pt x="0" y="0"/>
                </a:moveTo>
                <a:lnTo>
                  <a:pt x="3634013" y="0"/>
                </a:lnTo>
                <a:lnTo>
                  <a:pt x="3634013" y="1270257"/>
                </a:lnTo>
                <a:lnTo>
                  <a:pt x="0" y="1270257"/>
                </a:lnTo>
                <a:lnTo>
                  <a:pt x="0" y="0"/>
                </a:ln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ko-KR" altLang="en-US" sz="1600" smtClean="0">
                <a:latin typeface="HY헤드라인M" pitchFamily="18" charset="-127"/>
                <a:ea typeface="HY헤드라인M" pitchFamily="18" charset="-127"/>
              </a:rPr>
              <a:t>프로그램</a:t>
            </a:r>
            <a:endParaRPr lang="ko-KR" altLang="en-US" sz="1600">
              <a:latin typeface="HY헤드라인M" pitchFamily="18" charset="-127"/>
              <a:ea typeface="HY헤드라인M" pitchFamily="18" charset="-127"/>
            </a:endParaRPr>
          </a:p>
        </p:txBody>
      </p:sp>
      <p:sp>
        <p:nvSpPr>
          <p:cNvPr id="19" name="모서리가 둥근 직사각형 18"/>
          <p:cNvSpPr/>
          <p:nvPr/>
        </p:nvSpPr>
        <p:spPr>
          <a:xfrm>
            <a:off x="9672519" y="4093400"/>
            <a:ext cx="739114" cy="339313"/>
          </a:xfrm>
          <a:prstGeom prst="roundRect">
            <a:avLst/>
          </a:prstGeom>
          <a:solidFill>
            <a:srgbClr val="92D050"/>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mtClean="0">
                <a:solidFill>
                  <a:schemeClr val="tx1"/>
                </a:solidFill>
                <a:latin typeface="HY헤드라인M" pitchFamily="18" charset="-127"/>
                <a:ea typeface="HY헤드라인M" pitchFamily="18" charset="-127"/>
              </a:rPr>
              <a:t>APMs</a:t>
            </a:r>
            <a:endParaRPr lang="ko-KR" altLang="en-US">
              <a:solidFill>
                <a:schemeClr val="tx1"/>
              </a:solidFill>
              <a:latin typeface="HY헤드라인M" pitchFamily="18" charset="-127"/>
              <a:ea typeface="HY헤드라인M" pitchFamily="18" charset="-127"/>
            </a:endParaRPr>
          </a:p>
        </p:txBody>
      </p:sp>
      <p:sp>
        <p:nvSpPr>
          <p:cNvPr id="20" name="모서리가 둥근 직사각형 19"/>
          <p:cNvSpPr/>
          <p:nvPr/>
        </p:nvSpPr>
        <p:spPr>
          <a:xfrm>
            <a:off x="9668328" y="4481002"/>
            <a:ext cx="739114" cy="339313"/>
          </a:xfrm>
          <a:prstGeom prst="roundRect">
            <a:avLst/>
          </a:prstGeom>
          <a:solidFill>
            <a:srgbClr val="92D050"/>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mtClean="0">
                <a:solidFill>
                  <a:schemeClr val="tx1"/>
                </a:solidFill>
                <a:latin typeface="HY헤드라인M" pitchFamily="18" charset="-127"/>
                <a:ea typeface="HY헤드라인M" pitchFamily="18" charset="-127"/>
              </a:rPr>
              <a:t>MIPS</a:t>
            </a:r>
            <a:endParaRPr lang="ko-KR" altLang="en-US">
              <a:solidFill>
                <a:schemeClr val="tx1"/>
              </a:solidFill>
              <a:latin typeface="HY헤드라인M" pitchFamily="18" charset="-127"/>
              <a:ea typeface="HY헤드라인M" pitchFamily="18" charset="-127"/>
            </a:endParaRPr>
          </a:p>
        </p:txBody>
      </p:sp>
      <p:sp>
        <p:nvSpPr>
          <p:cNvPr id="21" name="모서리가 둥근 직사각형 20"/>
          <p:cNvSpPr/>
          <p:nvPr/>
        </p:nvSpPr>
        <p:spPr>
          <a:xfrm>
            <a:off x="8553051" y="4489100"/>
            <a:ext cx="926343" cy="339313"/>
          </a:xfrm>
          <a:prstGeom prst="roundRect">
            <a:avLst/>
          </a:prstGeom>
          <a:solidFill>
            <a:schemeClr val="accent4"/>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z="1600" smtClean="0">
                <a:solidFill>
                  <a:schemeClr val="tx1"/>
                </a:solidFill>
                <a:latin typeface="HY헤드라인M" pitchFamily="18" charset="-127"/>
                <a:ea typeface="HY헤드라인M" pitchFamily="18" charset="-127"/>
              </a:rPr>
              <a:t>SNF-VBP</a:t>
            </a:r>
            <a:endParaRPr lang="ko-KR" altLang="en-US" sz="1600">
              <a:solidFill>
                <a:schemeClr val="tx1"/>
              </a:solidFill>
              <a:latin typeface="HY헤드라인M" pitchFamily="18" charset="-127"/>
              <a:ea typeface="HY헤드라인M" pitchFamily="18" charset="-127"/>
            </a:endParaRPr>
          </a:p>
        </p:txBody>
      </p:sp>
      <p:sp>
        <p:nvSpPr>
          <p:cNvPr id="22" name="모서리가 둥근 직사각형 21"/>
          <p:cNvSpPr/>
          <p:nvPr/>
        </p:nvSpPr>
        <p:spPr>
          <a:xfrm>
            <a:off x="7426282" y="4485700"/>
            <a:ext cx="739114" cy="339313"/>
          </a:xfrm>
          <a:prstGeom prst="roundRect">
            <a:avLst/>
          </a:prstGeom>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mtClean="0">
                <a:solidFill>
                  <a:schemeClr val="tx1"/>
                </a:solidFill>
                <a:latin typeface="HY헤드라인M" pitchFamily="18" charset="-127"/>
                <a:ea typeface="HY헤드라인M" pitchFamily="18" charset="-127"/>
              </a:rPr>
              <a:t>VM</a:t>
            </a:r>
            <a:endParaRPr lang="ko-KR" altLang="en-US">
              <a:solidFill>
                <a:schemeClr val="tx1"/>
              </a:solidFill>
              <a:latin typeface="HY헤드라인M" pitchFamily="18" charset="-127"/>
              <a:ea typeface="HY헤드라인M" pitchFamily="18" charset="-127"/>
            </a:endParaRPr>
          </a:p>
        </p:txBody>
      </p:sp>
      <p:sp>
        <p:nvSpPr>
          <p:cNvPr id="23" name="모서리가 둥근 직사각형 22"/>
          <p:cNvSpPr/>
          <p:nvPr/>
        </p:nvSpPr>
        <p:spPr>
          <a:xfrm>
            <a:off x="6299513" y="4485699"/>
            <a:ext cx="739114" cy="339313"/>
          </a:xfrm>
          <a:prstGeom prst="roundRect">
            <a:avLst/>
          </a:prstGeom>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mtClean="0">
                <a:solidFill>
                  <a:schemeClr val="tx1"/>
                </a:solidFill>
                <a:latin typeface="HY헤드라인M" pitchFamily="18" charset="-127"/>
                <a:ea typeface="HY헤드라인M" pitchFamily="18" charset="-127"/>
              </a:rPr>
              <a:t>HAC</a:t>
            </a:r>
            <a:endParaRPr lang="ko-KR" altLang="en-US">
              <a:solidFill>
                <a:schemeClr val="tx1"/>
              </a:solidFill>
              <a:latin typeface="HY헤드라인M" pitchFamily="18" charset="-127"/>
              <a:ea typeface="HY헤드라인M" pitchFamily="18" charset="-127"/>
            </a:endParaRPr>
          </a:p>
        </p:txBody>
      </p:sp>
      <p:sp>
        <p:nvSpPr>
          <p:cNvPr id="24" name="모서리가 둥근 직사각형 23"/>
          <p:cNvSpPr/>
          <p:nvPr/>
        </p:nvSpPr>
        <p:spPr>
          <a:xfrm>
            <a:off x="5121074" y="4091312"/>
            <a:ext cx="795313" cy="339313"/>
          </a:xfrm>
          <a:prstGeom prst="roundRect">
            <a:avLst/>
          </a:prstGeom>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z="1200" smtClean="0">
                <a:solidFill>
                  <a:schemeClr val="tx1"/>
                </a:solidFill>
                <a:latin typeface="HY헤드라인M" pitchFamily="18" charset="-127"/>
                <a:ea typeface="HY헤드라인M" pitchFamily="18" charset="-127"/>
              </a:rPr>
              <a:t>ESRD-QIP</a:t>
            </a:r>
            <a:endParaRPr lang="ko-KR" altLang="en-US" sz="1200">
              <a:solidFill>
                <a:schemeClr val="tx1"/>
              </a:solidFill>
              <a:latin typeface="HY헤드라인M" pitchFamily="18" charset="-127"/>
              <a:ea typeface="HY헤드라인M" pitchFamily="18" charset="-127"/>
            </a:endParaRPr>
          </a:p>
        </p:txBody>
      </p:sp>
      <p:sp>
        <p:nvSpPr>
          <p:cNvPr id="25" name="모서리가 둥근 직사각형 24"/>
          <p:cNvSpPr/>
          <p:nvPr/>
        </p:nvSpPr>
        <p:spPr>
          <a:xfrm>
            <a:off x="5128037" y="4485699"/>
            <a:ext cx="795313" cy="339313"/>
          </a:xfrm>
          <a:prstGeom prst="roundRect">
            <a:avLst/>
          </a:prstGeom>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mtClean="0">
                <a:solidFill>
                  <a:schemeClr val="tx1"/>
                </a:solidFill>
                <a:latin typeface="HY헤드라인M" pitchFamily="18" charset="-127"/>
                <a:ea typeface="HY헤드라인M" pitchFamily="18" charset="-127"/>
              </a:rPr>
              <a:t>HVBP</a:t>
            </a:r>
            <a:endParaRPr lang="ko-KR" altLang="en-US">
              <a:solidFill>
                <a:schemeClr val="tx1"/>
              </a:solidFill>
              <a:latin typeface="HY헤드라인M" pitchFamily="18" charset="-127"/>
              <a:ea typeface="HY헤드라인M" pitchFamily="18" charset="-127"/>
            </a:endParaRPr>
          </a:p>
        </p:txBody>
      </p:sp>
      <p:sp>
        <p:nvSpPr>
          <p:cNvPr id="26" name="모서리가 둥근 직사각형 25"/>
          <p:cNvSpPr/>
          <p:nvPr/>
        </p:nvSpPr>
        <p:spPr>
          <a:xfrm>
            <a:off x="5128037" y="4880086"/>
            <a:ext cx="795313" cy="354097"/>
          </a:xfrm>
          <a:prstGeom prst="roundRect">
            <a:avLst/>
          </a:prstGeom>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mtClean="0">
                <a:solidFill>
                  <a:schemeClr val="tx1"/>
                </a:solidFill>
                <a:latin typeface="HY헤드라인M" pitchFamily="18" charset="-127"/>
                <a:ea typeface="HY헤드라인M" pitchFamily="18" charset="-127"/>
              </a:rPr>
              <a:t>HRRP</a:t>
            </a:r>
            <a:endParaRPr lang="ko-KR" altLang="en-US">
              <a:solidFill>
                <a:schemeClr val="tx1"/>
              </a:solidFill>
              <a:latin typeface="HY헤드라인M" pitchFamily="18" charset="-127"/>
              <a:ea typeface="HY헤드라인M" pitchFamily="18" charset="-127"/>
            </a:endParaRPr>
          </a:p>
        </p:txBody>
      </p:sp>
      <p:sp>
        <p:nvSpPr>
          <p:cNvPr id="27" name="자유형 26"/>
          <p:cNvSpPr/>
          <p:nvPr/>
        </p:nvSpPr>
        <p:spPr>
          <a:xfrm>
            <a:off x="1611956" y="3675299"/>
            <a:ext cx="1002628" cy="479617"/>
          </a:xfrm>
          <a:custGeom>
            <a:avLst/>
            <a:gdLst>
              <a:gd name="connsiteX0" fmla="*/ 0 w 3634013"/>
              <a:gd name="connsiteY0" fmla="*/ 0 h 1270257"/>
              <a:gd name="connsiteX1" fmla="*/ 3634013 w 3634013"/>
              <a:gd name="connsiteY1" fmla="*/ 0 h 1270257"/>
              <a:gd name="connsiteX2" fmla="*/ 3634013 w 3634013"/>
              <a:gd name="connsiteY2" fmla="*/ 1270257 h 1270257"/>
              <a:gd name="connsiteX3" fmla="*/ 0 w 3634013"/>
              <a:gd name="connsiteY3" fmla="*/ 1270257 h 1270257"/>
              <a:gd name="connsiteX4" fmla="*/ 0 w 3634013"/>
              <a:gd name="connsiteY4" fmla="*/ 0 h 127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270257">
                <a:moveTo>
                  <a:pt x="0" y="0"/>
                </a:moveTo>
                <a:lnTo>
                  <a:pt x="3634013" y="0"/>
                </a:lnTo>
                <a:lnTo>
                  <a:pt x="3634013" y="1270257"/>
                </a:lnTo>
                <a:lnTo>
                  <a:pt x="0" y="1270257"/>
                </a:lnTo>
                <a:lnTo>
                  <a:pt x="0" y="0"/>
                </a:lnTo>
                <a:close/>
              </a:path>
            </a:pathLst>
          </a:custGeom>
          <a:solidFill>
            <a:schemeClr val="accent6">
              <a:lumMod val="50000"/>
            </a:schemeClr>
          </a:solidFill>
          <a:ln>
            <a:solidFill>
              <a:srgbClr val="82B414"/>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ko-KR" altLang="en-US" sz="1600" smtClean="0">
                <a:latin typeface="HY헤드라인M" pitchFamily="18" charset="-127"/>
                <a:ea typeface="HY헤드라인M" pitchFamily="18" charset="-127"/>
              </a:rPr>
              <a:t>입법</a:t>
            </a:r>
            <a:endParaRPr lang="ko-KR" altLang="en-US" sz="1600">
              <a:latin typeface="HY헤드라인M" pitchFamily="18" charset="-127"/>
              <a:ea typeface="HY헤드라인M" pitchFamily="18" charset="-127"/>
            </a:endParaRPr>
          </a:p>
        </p:txBody>
      </p:sp>
      <p:sp>
        <p:nvSpPr>
          <p:cNvPr id="28" name="모서리가 둥근 직사각형 27"/>
          <p:cNvSpPr/>
          <p:nvPr/>
        </p:nvSpPr>
        <p:spPr>
          <a:xfrm>
            <a:off x="2875495" y="3745452"/>
            <a:ext cx="904539" cy="339313"/>
          </a:xfrm>
          <a:prstGeom prst="roundRect">
            <a:avLst/>
          </a:prstGeom>
          <a:solidFill>
            <a:schemeClr val="bg2"/>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mtClean="0">
                <a:solidFill>
                  <a:schemeClr val="tx1"/>
                </a:solidFill>
                <a:latin typeface="HY헤드라인M" pitchFamily="18" charset="-127"/>
                <a:ea typeface="HY헤드라인M" pitchFamily="18" charset="-127"/>
              </a:rPr>
              <a:t>MIPPA</a:t>
            </a:r>
            <a:endParaRPr lang="ko-KR" altLang="en-US">
              <a:solidFill>
                <a:schemeClr val="tx1"/>
              </a:solidFill>
              <a:latin typeface="HY헤드라인M" pitchFamily="18" charset="-127"/>
              <a:ea typeface="HY헤드라인M" pitchFamily="18" charset="-127"/>
            </a:endParaRPr>
          </a:p>
        </p:txBody>
      </p:sp>
      <p:sp>
        <p:nvSpPr>
          <p:cNvPr id="29" name="모서리가 둥근 직사각형 28"/>
          <p:cNvSpPr/>
          <p:nvPr/>
        </p:nvSpPr>
        <p:spPr>
          <a:xfrm>
            <a:off x="4059172" y="3736628"/>
            <a:ext cx="918039" cy="339313"/>
          </a:xfrm>
          <a:prstGeom prst="roundRect">
            <a:avLst/>
          </a:prstGeom>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mtClean="0">
                <a:solidFill>
                  <a:schemeClr val="tx1"/>
                </a:solidFill>
                <a:latin typeface="HY헤드라인M" pitchFamily="18" charset="-127"/>
                <a:ea typeface="HY헤드라인M" pitchFamily="18" charset="-127"/>
              </a:rPr>
              <a:t>ACA</a:t>
            </a:r>
            <a:endParaRPr lang="ko-KR" altLang="en-US">
              <a:solidFill>
                <a:schemeClr val="tx1"/>
              </a:solidFill>
              <a:latin typeface="HY헤드라인M" pitchFamily="18" charset="-127"/>
              <a:ea typeface="HY헤드라인M" pitchFamily="18" charset="-127"/>
            </a:endParaRPr>
          </a:p>
        </p:txBody>
      </p:sp>
      <p:sp>
        <p:nvSpPr>
          <p:cNvPr id="32" name="모서리가 둥근 직사각형 31"/>
          <p:cNvSpPr/>
          <p:nvPr/>
        </p:nvSpPr>
        <p:spPr>
          <a:xfrm>
            <a:off x="6299513" y="3736628"/>
            <a:ext cx="902818" cy="339313"/>
          </a:xfrm>
          <a:prstGeom prst="roundRect">
            <a:avLst/>
          </a:prstGeom>
          <a:solidFill>
            <a:schemeClr val="accent4"/>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mtClean="0">
                <a:solidFill>
                  <a:schemeClr val="tx1"/>
                </a:solidFill>
                <a:latin typeface="HY헤드라인M" pitchFamily="18" charset="-127"/>
                <a:ea typeface="HY헤드라인M" pitchFamily="18" charset="-127"/>
              </a:rPr>
              <a:t>PAMA</a:t>
            </a:r>
            <a:endParaRPr lang="ko-KR" altLang="en-US">
              <a:solidFill>
                <a:schemeClr val="tx1"/>
              </a:solidFill>
              <a:latin typeface="HY헤드라인M" pitchFamily="18" charset="-127"/>
              <a:ea typeface="HY헤드라인M" pitchFamily="18" charset="-127"/>
            </a:endParaRPr>
          </a:p>
        </p:txBody>
      </p:sp>
      <p:sp>
        <p:nvSpPr>
          <p:cNvPr id="35" name="모서리가 둥근 직사각형 34"/>
          <p:cNvSpPr/>
          <p:nvPr/>
        </p:nvSpPr>
        <p:spPr>
          <a:xfrm>
            <a:off x="7317765" y="3713279"/>
            <a:ext cx="1064664" cy="339313"/>
          </a:xfrm>
          <a:prstGeom prst="roundRect">
            <a:avLst/>
          </a:prstGeom>
          <a:solidFill>
            <a:srgbClr val="92D050"/>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mtClean="0">
                <a:solidFill>
                  <a:schemeClr val="tx1"/>
                </a:solidFill>
                <a:latin typeface="HY헤드라인M" pitchFamily="18" charset="-127"/>
                <a:ea typeface="HY헤드라인M" pitchFamily="18" charset="-127"/>
              </a:rPr>
              <a:t>MACRA</a:t>
            </a:r>
            <a:endParaRPr lang="ko-KR" altLang="en-US">
              <a:solidFill>
                <a:schemeClr val="tx1"/>
              </a:solidFill>
              <a:latin typeface="HY헤드라인M" pitchFamily="18" charset="-127"/>
              <a:ea typeface="HY헤드라인M" pitchFamily="18" charset="-127"/>
            </a:endParaRPr>
          </a:p>
        </p:txBody>
      </p:sp>
      <p:sp>
        <p:nvSpPr>
          <p:cNvPr id="36" name="자유형 35"/>
          <p:cNvSpPr/>
          <p:nvPr/>
        </p:nvSpPr>
        <p:spPr>
          <a:xfrm>
            <a:off x="2737225" y="3259765"/>
            <a:ext cx="1125364" cy="360667"/>
          </a:xfrm>
          <a:custGeom>
            <a:avLst/>
            <a:gdLst>
              <a:gd name="connsiteX0" fmla="*/ 0 w 3634013"/>
              <a:gd name="connsiteY0" fmla="*/ 0 h 1270257"/>
              <a:gd name="connsiteX1" fmla="*/ 3634013 w 3634013"/>
              <a:gd name="connsiteY1" fmla="*/ 0 h 1270257"/>
              <a:gd name="connsiteX2" fmla="*/ 3634013 w 3634013"/>
              <a:gd name="connsiteY2" fmla="*/ 1270257 h 1270257"/>
              <a:gd name="connsiteX3" fmla="*/ 0 w 3634013"/>
              <a:gd name="connsiteY3" fmla="*/ 1270257 h 1270257"/>
              <a:gd name="connsiteX4" fmla="*/ 0 w 3634013"/>
              <a:gd name="connsiteY4" fmla="*/ 0 h 127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270257">
                <a:moveTo>
                  <a:pt x="0" y="0"/>
                </a:moveTo>
                <a:lnTo>
                  <a:pt x="3634013" y="0"/>
                </a:lnTo>
                <a:lnTo>
                  <a:pt x="3634013" y="1270257"/>
                </a:lnTo>
                <a:lnTo>
                  <a:pt x="0" y="1270257"/>
                </a:lnTo>
                <a:lnTo>
                  <a:pt x="0" y="0"/>
                </a:lnTo>
                <a:close/>
              </a:path>
            </a:pathLst>
          </a:custGeom>
          <a:solidFill>
            <a:schemeClr val="bg1"/>
          </a:solidFill>
          <a:ln>
            <a:solidFill>
              <a:srgbClr val="82B414"/>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z="1400" smtClean="0">
                <a:solidFill>
                  <a:schemeClr val="tx1"/>
                </a:solidFill>
                <a:latin typeface="HY헤드라인M" pitchFamily="18" charset="-127"/>
                <a:ea typeface="HY헤드라인M" pitchFamily="18" charset="-127"/>
              </a:rPr>
              <a:t>2008</a:t>
            </a:r>
            <a:endParaRPr lang="ko-KR" altLang="en-US" sz="1400">
              <a:solidFill>
                <a:schemeClr val="tx1"/>
              </a:solidFill>
              <a:latin typeface="HY헤드라인M" pitchFamily="18" charset="-127"/>
              <a:ea typeface="HY헤드라인M" pitchFamily="18" charset="-127"/>
            </a:endParaRPr>
          </a:p>
        </p:txBody>
      </p:sp>
      <p:sp>
        <p:nvSpPr>
          <p:cNvPr id="37" name="직사각형 36"/>
          <p:cNvSpPr/>
          <p:nvPr/>
        </p:nvSpPr>
        <p:spPr>
          <a:xfrm>
            <a:off x="1307278" y="5589574"/>
            <a:ext cx="4716107" cy="974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b="1" smtClean="0">
                <a:solidFill>
                  <a:schemeClr val="tx1"/>
                </a:solidFill>
              </a:rPr>
              <a:t>LEGISLATION</a:t>
            </a:r>
            <a:endParaRPr lang="en-US" altLang="ko-KR" sz="1100" smtClean="0">
              <a:solidFill>
                <a:schemeClr val="tx1"/>
              </a:solidFill>
            </a:endParaRPr>
          </a:p>
          <a:p>
            <a:r>
              <a:rPr lang="en-US" altLang="ko-KR" sz="1100" smtClean="0">
                <a:solidFill>
                  <a:schemeClr val="tx1"/>
                </a:solidFill>
              </a:rPr>
              <a:t>- </a:t>
            </a:r>
            <a:r>
              <a:rPr lang="en-US" altLang="ko-KR" sz="1100" b="1" smtClean="0">
                <a:solidFill>
                  <a:schemeClr val="tx1"/>
                </a:solidFill>
              </a:rPr>
              <a:t>ACA</a:t>
            </a:r>
            <a:r>
              <a:rPr lang="en-US" altLang="ko-KR" sz="1100" smtClean="0">
                <a:solidFill>
                  <a:schemeClr val="tx1"/>
                </a:solidFill>
              </a:rPr>
              <a:t> : Affordable Care Act </a:t>
            </a:r>
          </a:p>
          <a:p>
            <a:r>
              <a:rPr lang="en-US" altLang="ko-KR" sz="1100" smtClean="0">
                <a:solidFill>
                  <a:schemeClr val="tx1"/>
                </a:solidFill>
              </a:rPr>
              <a:t>- </a:t>
            </a:r>
            <a:r>
              <a:rPr lang="en-US" altLang="ko-KR" sz="1100" b="1" smtClean="0">
                <a:solidFill>
                  <a:schemeClr val="tx1"/>
                </a:solidFill>
              </a:rPr>
              <a:t>MACRA</a:t>
            </a:r>
            <a:r>
              <a:rPr lang="en-US" altLang="ko-KR" sz="1100" smtClean="0">
                <a:solidFill>
                  <a:schemeClr val="tx1"/>
                </a:solidFill>
              </a:rPr>
              <a:t> : the Medicare Access &amp; CHIP Reauthorization Act of 2015</a:t>
            </a:r>
          </a:p>
          <a:p>
            <a:r>
              <a:rPr lang="en-US" altLang="ko-KR" sz="1100" smtClean="0">
                <a:solidFill>
                  <a:schemeClr val="tx1"/>
                </a:solidFill>
              </a:rPr>
              <a:t>- </a:t>
            </a:r>
            <a:r>
              <a:rPr lang="en-US" altLang="ko-KR" sz="1100" b="1" smtClean="0">
                <a:solidFill>
                  <a:schemeClr val="tx1"/>
                </a:solidFill>
              </a:rPr>
              <a:t>MIPPA</a:t>
            </a:r>
            <a:r>
              <a:rPr lang="en-US" altLang="ko-KR" sz="1100" smtClean="0">
                <a:solidFill>
                  <a:schemeClr val="tx1"/>
                </a:solidFill>
              </a:rPr>
              <a:t> : </a:t>
            </a:r>
            <a:r>
              <a:rPr lang="en-US" altLang="ko-KR" sz="1100" err="1" smtClean="0">
                <a:solidFill>
                  <a:schemeClr val="tx1"/>
                </a:solidFill>
              </a:rPr>
              <a:t>Medicar</a:t>
            </a:r>
            <a:r>
              <a:rPr lang="en-US" altLang="ko-KR" sz="1100" smtClean="0">
                <a:solidFill>
                  <a:schemeClr val="tx1"/>
                </a:solidFill>
              </a:rPr>
              <a:t> Improvements for Patients &amp; Providers Act </a:t>
            </a:r>
          </a:p>
          <a:p>
            <a:r>
              <a:rPr lang="en-US" altLang="ko-KR" sz="1100" smtClean="0">
                <a:solidFill>
                  <a:schemeClr val="tx1"/>
                </a:solidFill>
              </a:rPr>
              <a:t>- </a:t>
            </a:r>
            <a:r>
              <a:rPr lang="en-US" altLang="ko-KR" sz="1100" b="1" smtClean="0">
                <a:solidFill>
                  <a:schemeClr val="tx1"/>
                </a:solidFill>
              </a:rPr>
              <a:t>PAMA</a:t>
            </a:r>
            <a:r>
              <a:rPr lang="en-US" altLang="ko-KR" sz="1100" smtClean="0">
                <a:solidFill>
                  <a:schemeClr val="tx1"/>
                </a:solidFill>
              </a:rPr>
              <a:t> </a:t>
            </a:r>
            <a:r>
              <a:rPr lang="en-US" altLang="ko-KR" sz="1100">
                <a:solidFill>
                  <a:schemeClr val="tx1"/>
                </a:solidFill>
              </a:rPr>
              <a:t>: </a:t>
            </a:r>
            <a:r>
              <a:rPr lang="en-US" altLang="ko-KR" sz="1100" smtClean="0">
                <a:solidFill>
                  <a:schemeClr val="tx1"/>
                </a:solidFill>
              </a:rPr>
              <a:t>Protecting Access to Medicare Act</a:t>
            </a:r>
          </a:p>
        </p:txBody>
      </p:sp>
      <p:sp>
        <p:nvSpPr>
          <p:cNvPr id="39" name="직사각형 38"/>
          <p:cNvSpPr/>
          <p:nvPr/>
        </p:nvSpPr>
        <p:spPr>
          <a:xfrm>
            <a:off x="6158314" y="5353714"/>
            <a:ext cx="4643840" cy="1459294"/>
          </a:xfrm>
          <a:prstGeom prst="rect">
            <a:avLst/>
          </a:prstGeom>
          <a:solidFill>
            <a:schemeClr val="accent1">
              <a:alpha val="34000"/>
            </a:schemeClr>
          </a:solid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6158314" y="5238075"/>
            <a:ext cx="4608945" cy="1677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b="1" smtClean="0">
                <a:solidFill>
                  <a:schemeClr val="tx1"/>
                </a:solidFill>
              </a:rPr>
              <a:t>PROGRAM</a:t>
            </a:r>
            <a:endParaRPr lang="en-US" altLang="ko-KR" sz="1100">
              <a:solidFill>
                <a:schemeClr val="tx1"/>
              </a:solidFill>
            </a:endParaRPr>
          </a:p>
          <a:p>
            <a:r>
              <a:rPr lang="en-US" altLang="ko-KR" sz="1100" smtClean="0">
                <a:solidFill>
                  <a:schemeClr val="tx1"/>
                </a:solidFill>
              </a:rPr>
              <a:t>- </a:t>
            </a:r>
            <a:r>
              <a:rPr lang="en-US" altLang="ko-KR" sz="1100" b="1" smtClean="0">
                <a:solidFill>
                  <a:schemeClr val="tx1"/>
                </a:solidFill>
              </a:rPr>
              <a:t>APMs</a:t>
            </a:r>
            <a:r>
              <a:rPr lang="en-US" altLang="ko-KR" sz="1100" smtClean="0">
                <a:solidFill>
                  <a:schemeClr val="tx1"/>
                </a:solidFill>
              </a:rPr>
              <a:t> : Alternative Payment Models</a:t>
            </a:r>
          </a:p>
          <a:p>
            <a:r>
              <a:rPr lang="en-US" altLang="ko-KR" sz="1100" smtClean="0">
                <a:solidFill>
                  <a:schemeClr val="tx1"/>
                </a:solidFill>
              </a:rPr>
              <a:t>- </a:t>
            </a:r>
            <a:r>
              <a:rPr lang="en-US" altLang="ko-KR" sz="1100" b="1" smtClean="0">
                <a:solidFill>
                  <a:schemeClr val="tx1"/>
                </a:solidFill>
              </a:rPr>
              <a:t>ESRD-QIP</a:t>
            </a:r>
            <a:r>
              <a:rPr lang="en-US" altLang="ko-KR" sz="1100" smtClean="0">
                <a:solidFill>
                  <a:schemeClr val="tx1"/>
                </a:solidFill>
              </a:rPr>
              <a:t> </a:t>
            </a:r>
            <a:r>
              <a:rPr lang="en-US" altLang="ko-KR" sz="1100">
                <a:solidFill>
                  <a:schemeClr val="tx1"/>
                </a:solidFill>
              </a:rPr>
              <a:t>: </a:t>
            </a:r>
            <a:r>
              <a:rPr lang="en-US" altLang="ko-KR" sz="1100" smtClean="0">
                <a:solidFill>
                  <a:schemeClr val="tx1"/>
                </a:solidFill>
              </a:rPr>
              <a:t>End-Stage Renal Disease Quality Incentive Program</a:t>
            </a:r>
            <a:endParaRPr lang="en-US" altLang="ko-KR" sz="1100">
              <a:solidFill>
                <a:schemeClr val="tx1"/>
              </a:solidFill>
            </a:endParaRPr>
          </a:p>
          <a:p>
            <a:r>
              <a:rPr lang="en-US" altLang="ko-KR" sz="1100" smtClean="0">
                <a:solidFill>
                  <a:schemeClr val="tx1"/>
                </a:solidFill>
              </a:rPr>
              <a:t>- </a:t>
            </a:r>
            <a:r>
              <a:rPr lang="en-US" altLang="ko-KR" sz="1100" b="1" smtClean="0">
                <a:solidFill>
                  <a:schemeClr val="tx1"/>
                </a:solidFill>
              </a:rPr>
              <a:t>HACRP</a:t>
            </a:r>
            <a:r>
              <a:rPr lang="en-US" altLang="ko-KR" sz="1100" smtClean="0">
                <a:solidFill>
                  <a:schemeClr val="tx1"/>
                </a:solidFill>
              </a:rPr>
              <a:t> </a:t>
            </a:r>
            <a:r>
              <a:rPr lang="en-US" altLang="ko-KR" sz="1100">
                <a:solidFill>
                  <a:schemeClr val="tx1"/>
                </a:solidFill>
              </a:rPr>
              <a:t>: </a:t>
            </a:r>
            <a:r>
              <a:rPr lang="en-US" altLang="ko-KR" sz="1100" smtClean="0">
                <a:solidFill>
                  <a:schemeClr val="tx1"/>
                </a:solidFill>
              </a:rPr>
              <a:t>Hospital-Acquired Condition Reduction Program</a:t>
            </a:r>
          </a:p>
          <a:p>
            <a:r>
              <a:rPr lang="en-US" altLang="ko-KR" sz="1100" smtClean="0">
                <a:solidFill>
                  <a:schemeClr val="tx1"/>
                </a:solidFill>
              </a:rPr>
              <a:t>- </a:t>
            </a:r>
            <a:r>
              <a:rPr lang="en-US" altLang="ko-KR" sz="1100" b="1" smtClean="0">
                <a:solidFill>
                  <a:schemeClr val="tx1"/>
                </a:solidFill>
              </a:rPr>
              <a:t>HRRP</a:t>
            </a:r>
            <a:r>
              <a:rPr lang="en-US" altLang="ko-KR" sz="1100" smtClean="0">
                <a:solidFill>
                  <a:schemeClr val="tx1"/>
                </a:solidFill>
              </a:rPr>
              <a:t> : Hospital Readmission Reduction Program</a:t>
            </a:r>
          </a:p>
          <a:p>
            <a:r>
              <a:rPr lang="en-US" altLang="ko-KR" sz="1100" smtClean="0">
                <a:solidFill>
                  <a:schemeClr val="tx1"/>
                </a:solidFill>
              </a:rPr>
              <a:t>- </a:t>
            </a:r>
            <a:r>
              <a:rPr lang="en-US" altLang="ko-KR" sz="1100" b="1" smtClean="0">
                <a:solidFill>
                  <a:schemeClr val="tx1"/>
                </a:solidFill>
              </a:rPr>
              <a:t>HVBP</a:t>
            </a:r>
            <a:r>
              <a:rPr lang="en-US" altLang="ko-KR" sz="1100" smtClean="0">
                <a:solidFill>
                  <a:schemeClr val="tx1"/>
                </a:solidFill>
              </a:rPr>
              <a:t> : Hospital Value –Based Purchasing Program</a:t>
            </a:r>
          </a:p>
          <a:p>
            <a:r>
              <a:rPr lang="en-US" altLang="ko-KR" sz="1100" smtClean="0">
                <a:solidFill>
                  <a:schemeClr val="tx1"/>
                </a:solidFill>
              </a:rPr>
              <a:t>- </a:t>
            </a:r>
            <a:r>
              <a:rPr lang="en-US" altLang="ko-KR" sz="1100" b="1" smtClean="0">
                <a:solidFill>
                  <a:schemeClr val="tx1"/>
                </a:solidFill>
              </a:rPr>
              <a:t>MIPS</a:t>
            </a:r>
            <a:r>
              <a:rPr lang="en-US" altLang="ko-KR" sz="1100" smtClean="0">
                <a:solidFill>
                  <a:schemeClr val="tx1"/>
                </a:solidFill>
              </a:rPr>
              <a:t> : Merit-Based Incentive Payment System</a:t>
            </a:r>
          </a:p>
          <a:p>
            <a:r>
              <a:rPr lang="en-US" altLang="ko-KR" sz="1100" smtClean="0">
                <a:solidFill>
                  <a:schemeClr val="tx1"/>
                </a:solidFill>
              </a:rPr>
              <a:t>- </a:t>
            </a:r>
            <a:r>
              <a:rPr lang="en-US" altLang="ko-KR" sz="1100" b="1" smtClean="0">
                <a:solidFill>
                  <a:schemeClr val="tx1"/>
                </a:solidFill>
              </a:rPr>
              <a:t>VM</a:t>
            </a:r>
            <a:r>
              <a:rPr lang="en-US" altLang="ko-KR" sz="1100" smtClean="0">
                <a:solidFill>
                  <a:schemeClr val="tx1"/>
                </a:solidFill>
              </a:rPr>
              <a:t> : Value-Modifier or Physician Value-Based Modifier(PVBM)</a:t>
            </a:r>
          </a:p>
          <a:p>
            <a:r>
              <a:rPr lang="en-US" altLang="ko-KR" sz="1100" smtClean="0">
                <a:solidFill>
                  <a:schemeClr val="tx1"/>
                </a:solidFill>
              </a:rPr>
              <a:t>- </a:t>
            </a:r>
            <a:r>
              <a:rPr lang="en-US" altLang="ko-KR" sz="1100" b="1" smtClean="0">
                <a:solidFill>
                  <a:schemeClr val="tx1"/>
                </a:solidFill>
              </a:rPr>
              <a:t>SNFVBP</a:t>
            </a:r>
            <a:r>
              <a:rPr lang="en-US" altLang="ko-KR" sz="1100" smtClean="0">
                <a:solidFill>
                  <a:schemeClr val="tx1"/>
                </a:solidFill>
              </a:rPr>
              <a:t> : Skilled Nursing Facility Value-Based Purchasing Program</a:t>
            </a:r>
            <a:endParaRPr lang="ko-KR" altLang="en-US" sz="1100">
              <a:solidFill>
                <a:schemeClr val="tx1"/>
              </a:solidFill>
            </a:endParaRPr>
          </a:p>
        </p:txBody>
      </p:sp>
      <p:sp>
        <p:nvSpPr>
          <p:cNvPr id="40" name="직사각형 39"/>
          <p:cNvSpPr/>
          <p:nvPr/>
        </p:nvSpPr>
        <p:spPr>
          <a:xfrm>
            <a:off x="1343411" y="5355937"/>
            <a:ext cx="4643840" cy="1459294"/>
          </a:xfrm>
          <a:prstGeom prst="rect">
            <a:avLst/>
          </a:prstGeom>
          <a:solidFill>
            <a:schemeClr val="accent1">
              <a:alpha val="34000"/>
            </a:schemeClr>
          </a:solid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슬라이드 번호 개체 틀 1"/>
          <p:cNvSpPr>
            <a:spLocks noGrp="1"/>
          </p:cNvSpPr>
          <p:nvPr>
            <p:ph type="sldNum" sz="quarter" idx="12"/>
          </p:nvPr>
        </p:nvSpPr>
        <p:spPr/>
        <p:txBody>
          <a:bodyPr/>
          <a:lstStyle/>
          <a:p>
            <a:fld id="{226A7A18-950E-430F-B78B-4CE5EA3222A8}" type="slidenum">
              <a:rPr lang="ko-KR" altLang="en-US" smtClean="0"/>
              <a:t>18</a:t>
            </a:fld>
            <a:endParaRPr lang="ko-KR" altLang="en-US"/>
          </a:p>
        </p:txBody>
      </p:sp>
      <p:sp>
        <p:nvSpPr>
          <p:cNvPr id="41" name="바닥글 개체 틀 14"/>
          <p:cNvSpPr>
            <a:spLocks noGrp="1"/>
          </p:cNvSpPr>
          <p:nvPr>
            <p:ph type="ftr" sz="quarter" idx="11"/>
          </p:nvPr>
        </p:nvSpPr>
        <p:spPr>
          <a:xfrm>
            <a:off x="-1" y="34232"/>
            <a:ext cx="2455101" cy="186575"/>
          </a:xfrm>
        </p:spPr>
        <p:txBody>
          <a:bodyPr/>
          <a:lstStyle/>
          <a:p>
            <a:pPr algn="l"/>
            <a:r>
              <a:rPr lang="en-US" altLang="ko-KR" sz="1400" b="1">
                <a:solidFill>
                  <a:srgbClr val="002060"/>
                </a:solidFill>
              </a:rPr>
              <a:t>3</a:t>
            </a:r>
            <a:r>
              <a:rPr lang="en-US" altLang="ko-KR" sz="1400" b="1" smtClean="0">
                <a:solidFill>
                  <a:srgbClr val="002060"/>
                </a:solidFill>
              </a:rPr>
              <a:t>. </a:t>
            </a:r>
            <a:r>
              <a:rPr lang="ko-KR" altLang="en-US" sz="1400" b="1" smtClean="0">
                <a:solidFill>
                  <a:srgbClr val="002060"/>
                </a:solidFill>
              </a:rPr>
              <a:t>가치</a:t>
            </a:r>
            <a:r>
              <a:rPr lang="en-US" altLang="ko-KR" sz="1400" b="1" smtClean="0">
                <a:solidFill>
                  <a:srgbClr val="002060"/>
                </a:solidFill>
              </a:rPr>
              <a:t>-</a:t>
            </a:r>
            <a:r>
              <a:rPr lang="ko-KR" altLang="en-US" sz="1400" b="1" smtClean="0">
                <a:solidFill>
                  <a:srgbClr val="002060"/>
                </a:solidFill>
              </a:rPr>
              <a:t>기반 케어와 지불</a:t>
            </a:r>
            <a:endParaRPr lang="ko-KR" altLang="en-US" sz="1400" b="1">
              <a:solidFill>
                <a:srgbClr val="002060"/>
              </a:solidFill>
            </a:endParaRPr>
          </a:p>
        </p:txBody>
      </p:sp>
    </p:spTree>
    <p:extLst>
      <p:ext uri="{BB962C8B-B14F-4D97-AF65-F5344CB8AC3E}">
        <p14:creationId xmlns:p14="http://schemas.microsoft.com/office/powerpoint/2010/main" val="13451097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876643" y="271319"/>
            <a:ext cx="10515600" cy="478232"/>
          </a:xfrm>
        </p:spPr>
        <p:txBody>
          <a:bodyPr>
            <a:noAutofit/>
          </a:bodyPr>
          <a:lstStyle/>
          <a:p>
            <a:pPr algn="ctr"/>
            <a:r>
              <a:rPr lang="ko-KR" altLang="en-US" sz="3200" smtClean="0">
                <a:latin typeface="HY헤드라인M" pitchFamily="18" charset="-127"/>
                <a:ea typeface="HY헤드라인M" pitchFamily="18" charset="-127"/>
              </a:rPr>
              <a:t>질 지불 프로그램</a:t>
            </a:r>
            <a:r>
              <a:rPr lang="en-US" altLang="ko-KR" sz="3200" smtClean="0">
                <a:latin typeface="HY헤드라인M" pitchFamily="18" charset="-127"/>
                <a:ea typeface="HY헤드라인M" pitchFamily="18" charset="-127"/>
              </a:rPr>
              <a:t>(Quality Payment Program)</a:t>
            </a:r>
            <a:r>
              <a:rPr lang="ko-KR" altLang="en-US" sz="3200" smtClean="0">
                <a:latin typeface="HY헤드라인M" pitchFamily="18" charset="-127"/>
                <a:ea typeface="HY헤드라인M" pitchFamily="18" charset="-127"/>
              </a:rPr>
              <a:t> </a:t>
            </a:r>
            <a:endParaRPr lang="ko-KR" altLang="en-US" sz="3200" b="1"/>
          </a:p>
        </p:txBody>
      </p:sp>
      <p:pic>
        <p:nvPicPr>
          <p:cNvPr id="18" name="Picture 44" descr="na_c22"/>
          <p:cNvPicPr>
            <a:picLocks noChangeAspect="1" noChangeArrowheads="1"/>
          </p:cNvPicPr>
          <p:nvPr/>
        </p:nvPicPr>
        <p:blipFill>
          <a:blip r:embed="rId3" cstate="print"/>
          <a:srcRect/>
          <a:stretch>
            <a:fillRect/>
          </a:stretch>
        </p:blipFill>
        <p:spPr bwMode="auto">
          <a:xfrm>
            <a:off x="876643" y="918924"/>
            <a:ext cx="163255" cy="176882"/>
          </a:xfrm>
          <a:prstGeom prst="rect">
            <a:avLst/>
          </a:prstGeom>
          <a:noFill/>
          <a:ln w="9525">
            <a:noFill/>
            <a:miter lim="800000"/>
            <a:headEnd/>
            <a:tailEnd/>
          </a:ln>
        </p:spPr>
      </p:pic>
      <p:sp>
        <p:nvSpPr>
          <p:cNvPr id="91" name="직사각형 90"/>
          <p:cNvSpPr/>
          <p:nvPr/>
        </p:nvSpPr>
        <p:spPr>
          <a:xfrm>
            <a:off x="1494859" y="1458902"/>
            <a:ext cx="9307295" cy="222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endParaRPr lang="en-US" altLang="ko-KR" sz="1500">
              <a:solidFill>
                <a:prstClr val="black"/>
              </a:solidFill>
              <a:latin typeface="HY헤드라인M" pitchFamily="18" charset="-127"/>
              <a:ea typeface="HY헤드라인M" pitchFamily="18" charset="-127"/>
            </a:endParaRPr>
          </a:p>
        </p:txBody>
      </p:sp>
      <p:sp>
        <p:nvSpPr>
          <p:cNvPr id="58" name="직사각형 57"/>
          <p:cNvSpPr/>
          <p:nvPr/>
        </p:nvSpPr>
        <p:spPr>
          <a:xfrm>
            <a:off x="1189424" y="895052"/>
            <a:ext cx="10011976" cy="461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en-US" altLang="ko-KR" sz="1500" smtClean="0">
                <a:solidFill>
                  <a:prstClr val="black"/>
                </a:solidFill>
                <a:latin typeface="HY헤드라인M" pitchFamily="18" charset="-127"/>
                <a:ea typeface="HY헤드라인M" pitchFamily="18" charset="-127"/>
              </a:rPr>
              <a:t>Quality Payment Program</a:t>
            </a:r>
            <a:r>
              <a:rPr lang="ko-KR" altLang="en-US" sz="1500" smtClean="0">
                <a:solidFill>
                  <a:prstClr val="black"/>
                </a:solidFill>
                <a:latin typeface="HY헤드라인M" pitchFamily="18" charset="-127"/>
                <a:ea typeface="HY헤드라인M" pitchFamily="18" charset="-127"/>
              </a:rPr>
              <a:t>은 케어 질과 환자를 더 건강하게 하는데 최선을 다하는 것에만 집중하도록 지원함으로써 메디케어를 개선하기 위한 프로그램임</a:t>
            </a:r>
            <a:endParaRPr lang="en-US" altLang="ko-KR" sz="1500">
              <a:solidFill>
                <a:prstClr val="black"/>
              </a:solidFill>
              <a:latin typeface="HY헤드라인M" pitchFamily="18" charset="-127"/>
              <a:ea typeface="HY헤드라인M" pitchFamily="18" charset="-127"/>
            </a:endParaRPr>
          </a:p>
        </p:txBody>
      </p:sp>
      <p:sp>
        <p:nvSpPr>
          <p:cNvPr id="31" name="직사각형 30"/>
          <p:cNvSpPr/>
          <p:nvPr/>
        </p:nvSpPr>
        <p:spPr>
          <a:xfrm>
            <a:off x="1189422" y="1354482"/>
            <a:ext cx="10421551" cy="504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en-US" altLang="ko-KR" sz="1500" smtClean="0">
                <a:solidFill>
                  <a:prstClr val="black"/>
                </a:solidFill>
                <a:latin typeface="HY헤드라인M" pitchFamily="18" charset="-127"/>
                <a:ea typeface="HY헤드라인M" pitchFamily="18" charset="-127"/>
              </a:rPr>
              <a:t>2015</a:t>
            </a:r>
            <a:r>
              <a:rPr lang="ko-KR" altLang="en-US" sz="1500" smtClean="0">
                <a:solidFill>
                  <a:prstClr val="black"/>
                </a:solidFill>
                <a:latin typeface="HY헤드라인M" pitchFamily="18" charset="-127"/>
                <a:ea typeface="HY헤드라인M" pitchFamily="18" charset="-127"/>
              </a:rPr>
              <a:t>년에 만들어진 </a:t>
            </a:r>
            <a:r>
              <a:rPr lang="en-US" altLang="ko-KR" sz="1500" smtClean="0">
                <a:solidFill>
                  <a:prstClr val="black"/>
                </a:solidFill>
                <a:latin typeface="HY헤드라인M" pitchFamily="18" charset="-127"/>
                <a:ea typeface="HY헤드라인M" pitchFamily="18" charset="-127"/>
              </a:rPr>
              <a:t>MACRA(the Medicare Access and CHIP Reauthorization Act)</a:t>
            </a:r>
            <a:r>
              <a:rPr lang="ko-KR" altLang="en-US" sz="1500" smtClean="0">
                <a:solidFill>
                  <a:prstClr val="black"/>
                </a:solidFill>
                <a:latin typeface="HY헤드라인M" pitchFamily="18" charset="-127"/>
                <a:ea typeface="HY헤드라인M" pitchFamily="18" charset="-127"/>
              </a:rPr>
              <a:t>는 지난 </a:t>
            </a:r>
            <a:r>
              <a:rPr lang="en-US" altLang="ko-KR" sz="1500" smtClean="0">
                <a:solidFill>
                  <a:prstClr val="black"/>
                </a:solidFill>
                <a:latin typeface="HY헤드라인M" pitchFamily="18" charset="-127"/>
                <a:ea typeface="HY헤드라인M" pitchFamily="18" charset="-127"/>
              </a:rPr>
              <a:t>13</a:t>
            </a:r>
            <a:r>
              <a:rPr lang="ko-KR" altLang="en-US" sz="1500" smtClean="0">
                <a:solidFill>
                  <a:prstClr val="black"/>
                </a:solidFill>
                <a:latin typeface="HY헤드라인M" pitchFamily="18" charset="-127"/>
                <a:ea typeface="HY헤드라인M" pitchFamily="18" charset="-127"/>
              </a:rPr>
              <a:t>년 동안 임상의사를 벼랑으로 몰았던 지불방법인 </a:t>
            </a:r>
            <a:r>
              <a:rPr lang="en-US" altLang="ko-KR" sz="1500" smtClean="0">
                <a:solidFill>
                  <a:prstClr val="black"/>
                </a:solidFill>
                <a:latin typeface="HY헤드라인M" pitchFamily="18" charset="-127"/>
                <a:ea typeface="HY헤드라인M" pitchFamily="18" charset="-127"/>
              </a:rPr>
              <a:t>SGR(Sustainble Growth Rate)</a:t>
            </a:r>
            <a:r>
              <a:rPr lang="ko-KR" altLang="en-US" sz="1500" smtClean="0">
                <a:solidFill>
                  <a:prstClr val="black"/>
                </a:solidFill>
                <a:latin typeface="HY헤드라인M" pitchFamily="18" charset="-127"/>
                <a:ea typeface="HY헤드라인M" pitchFamily="18" charset="-127"/>
              </a:rPr>
              <a:t>를 끝내고</a:t>
            </a:r>
            <a:r>
              <a:rPr lang="en-US" altLang="ko-KR" sz="1500" smtClean="0">
                <a:solidFill>
                  <a:prstClr val="black"/>
                </a:solidFill>
                <a:latin typeface="HY헤드라인M" pitchFamily="18" charset="-127"/>
                <a:ea typeface="HY헤드라인M" pitchFamily="18" charset="-127"/>
              </a:rPr>
              <a:t>, </a:t>
            </a:r>
            <a:r>
              <a:rPr lang="ko-KR" altLang="en-US" sz="1500" smtClean="0">
                <a:solidFill>
                  <a:prstClr val="black"/>
                </a:solidFill>
                <a:latin typeface="HY헤드라인M" pitchFamily="18" charset="-127"/>
                <a:ea typeface="HY헤드라인M" pitchFamily="18" charset="-127"/>
              </a:rPr>
              <a:t>새로운 지불 프로그램을 입법함</a:t>
            </a:r>
            <a:endParaRPr lang="en-US" altLang="ko-KR" sz="1500">
              <a:solidFill>
                <a:prstClr val="black"/>
              </a:solidFill>
              <a:latin typeface="HY헤드라인M" pitchFamily="18" charset="-127"/>
              <a:ea typeface="HY헤드라인M" pitchFamily="18" charset="-127"/>
            </a:endParaRPr>
          </a:p>
        </p:txBody>
      </p:sp>
      <p:pic>
        <p:nvPicPr>
          <p:cNvPr id="30" name="Picture 44" descr="na_c22"/>
          <p:cNvPicPr>
            <a:picLocks noChangeAspect="1" noChangeArrowheads="1"/>
          </p:cNvPicPr>
          <p:nvPr/>
        </p:nvPicPr>
        <p:blipFill>
          <a:blip r:embed="rId3" cstate="print"/>
          <a:srcRect/>
          <a:stretch>
            <a:fillRect/>
          </a:stretch>
        </p:blipFill>
        <p:spPr bwMode="auto">
          <a:xfrm>
            <a:off x="876313" y="1390515"/>
            <a:ext cx="163255" cy="176882"/>
          </a:xfrm>
          <a:prstGeom prst="rect">
            <a:avLst/>
          </a:prstGeom>
          <a:noFill/>
          <a:ln w="9525">
            <a:noFill/>
            <a:miter lim="800000"/>
            <a:headEnd/>
            <a:tailEnd/>
          </a:ln>
        </p:spPr>
      </p:pic>
      <p:sp>
        <p:nvSpPr>
          <p:cNvPr id="33" name="직사각형 32"/>
          <p:cNvSpPr/>
          <p:nvPr/>
        </p:nvSpPr>
        <p:spPr>
          <a:xfrm>
            <a:off x="1189422" y="1878357"/>
            <a:ext cx="10869226" cy="486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en-US" altLang="ko-KR" sz="1500" smtClean="0">
                <a:solidFill>
                  <a:prstClr val="black"/>
                </a:solidFill>
                <a:latin typeface="HY헤드라인M" pitchFamily="18" charset="-127"/>
                <a:ea typeface="HY헤드라인M" pitchFamily="18" charset="-127"/>
              </a:rPr>
              <a:t>Quality Payment Program</a:t>
            </a:r>
            <a:r>
              <a:rPr lang="ko-KR" altLang="en-US" sz="1500" smtClean="0">
                <a:solidFill>
                  <a:prstClr val="black"/>
                </a:solidFill>
                <a:latin typeface="HY헤드라인M" pitchFamily="18" charset="-127"/>
                <a:ea typeface="HY헤드라인M" pitchFamily="18" charset="-127"/>
              </a:rPr>
              <a:t>은 환자가 가장 최선의 케어를 받도록 도울 수 있는 새로운 도구와 자원을 제공할 것이며</a:t>
            </a:r>
            <a:r>
              <a:rPr lang="en-US" altLang="ko-KR" sz="1500" smtClean="0">
                <a:solidFill>
                  <a:prstClr val="black"/>
                </a:solidFill>
                <a:latin typeface="HY헤드라인M" pitchFamily="18" charset="-127"/>
                <a:ea typeface="HY헤드라인M" pitchFamily="18" charset="-127"/>
              </a:rPr>
              <a:t>, </a:t>
            </a:r>
            <a:r>
              <a:rPr lang="ko-KR" altLang="en-US" sz="1500" smtClean="0">
                <a:solidFill>
                  <a:prstClr val="black"/>
                </a:solidFill>
                <a:latin typeface="HY헤드라인M" pitchFamily="18" charset="-127"/>
                <a:ea typeface="HY헤드라인M" pitchFamily="18" charset="-127"/>
              </a:rPr>
              <a:t>개원 사이즈</a:t>
            </a:r>
            <a:r>
              <a:rPr lang="en-US" altLang="ko-KR" sz="1500" smtClean="0">
                <a:solidFill>
                  <a:prstClr val="black"/>
                </a:solidFill>
                <a:latin typeface="HY헤드라인M" pitchFamily="18" charset="-127"/>
                <a:ea typeface="HY헤드라인M" pitchFamily="18" charset="-127"/>
              </a:rPr>
              <a:t>, </a:t>
            </a:r>
            <a:r>
              <a:rPr lang="ko-KR" altLang="en-US" sz="1500" smtClean="0">
                <a:solidFill>
                  <a:prstClr val="black"/>
                </a:solidFill>
                <a:latin typeface="HY헤드라인M" pitchFamily="18" charset="-127"/>
                <a:ea typeface="HY헤드라인M" pitchFamily="18" charset="-127"/>
              </a:rPr>
              <a:t>전공과목</a:t>
            </a:r>
            <a:r>
              <a:rPr lang="en-US" altLang="ko-KR" sz="1500" smtClean="0">
                <a:solidFill>
                  <a:prstClr val="black"/>
                </a:solidFill>
                <a:latin typeface="HY헤드라인M" pitchFamily="18" charset="-127"/>
                <a:ea typeface="HY헤드라인M" pitchFamily="18" charset="-127"/>
              </a:rPr>
              <a:t>, </a:t>
            </a:r>
            <a:r>
              <a:rPr lang="ko-KR" altLang="en-US" sz="1500" smtClean="0">
                <a:solidFill>
                  <a:prstClr val="black"/>
                </a:solidFill>
                <a:latin typeface="HY헤드라인M" pitchFamily="18" charset="-127"/>
                <a:ea typeface="HY헤드라인M" pitchFamily="18" charset="-127"/>
              </a:rPr>
              <a:t>개원 장소</a:t>
            </a:r>
            <a:r>
              <a:rPr lang="en-US" altLang="ko-KR" sz="1500" smtClean="0">
                <a:solidFill>
                  <a:prstClr val="black"/>
                </a:solidFill>
                <a:latin typeface="HY헤드라인M" pitchFamily="18" charset="-127"/>
                <a:ea typeface="HY헤드라인M" pitchFamily="18" charset="-127"/>
              </a:rPr>
              <a:t>, </a:t>
            </a:r>
            <a:r>
              <a:rPr lang="ko-KR" altLang="en-US" sz="1500" smtClean="0">
                <a:solidFill>
                  <a:prstClr val="black"/>
                </a:solidFill>
                <a:latin typeface="HY헤드라인M" pitchFamily="18" charset="-127"/>
                <a:ea typeface="HY헤드라인M" pitchFamily="18" charset="-127"/>
              </a:rPr>
              <a:t>환자 인구집단에 따라 의사가 어떻게 참여할 지 원하는대로 선택할 수 있음</a:t>
            </a:r>
            <a:endParaRPr lang="en-US" altLang="ko-KR" sz="1500">
              <a:solidFill>
                <a:prstClr val="black"/>
              </a:solidFill>
              <a:latin typeface="HY헤드라인M" pitchFamily="18" charset="-127"/>
              <a:ea typeface="HY헤드라인M" pitchFamily="18" charset="-127"/>
            </a:endParaRPr>
          </a:p>
        </p:txBody>
      </p:sp>
      <p:pic>
        <p:nvPicPr>
          <p:cNvPr id="34" name="Picture 44" descr="na_c22"/>
          <p:cNvPicPr>
            <a:picLocks noChangeAspect="1" noChangeArrowheads="1"/>
          </p:cNvPicPr>
          <p:nvPr/>
        </p:nvPicPr>
        <p:blipFill>
          <a:blip r:embed="rId3" cstate="print"/>
          <a:srcRect/>
          <a:stretch>
            <a:fillRect/>
          </a:stretch>
        </p:blipFill>
        <p:spPr bwMode="auto">
          <a:xfrm>
            <a:off x="876313" y="1933427"/>
            <a:ext cx="163255" cy="176882"/>
          </a:xfrm>
          <a:prstGeom prst="rect">
            <a:avLst/>
          </a:prstGeom>
          <a:noFill/>
          <a:ln w="9525">
            <a:noFill/>
            <a:miter lim="800000"/>
            <a:headEnd/>
            <a:tailEnd/>
          </a:ln>
        </p:spPr>
      </p:pic>
      <p:sp>
        <p:nvSpPr>
          <p:cNvPr id="41" name="직사각형 40"/>
          <p:cNvSpPr/>
          <p:nvPr/>
        </p:nvSpPr>
        <p:spPr>
          <a:xfrm>
            <a:off x="1189423" y="2399594"/>
            <a:ext cx="10421550" cy="486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en-US" altLang="ko-KR" sz="1500" smtClean="0">
                <a:solidFill>
                  <a:prstClr val="black"/>
                </a:solidFill>
                <a:latin typeface="HY헤드라인M" pitchFamily="18" charset="-127"/>
                <a:ea typeface="HY헤드라인M" pitchFamily="18" charset="-127"/>
              </a:rPr>
              <a:t>Quality Payment Program</a:t>
            </a:r>
            <a:r>
              <a:rPr lang="ko-KR" altLang="en-US" sz="1500" smtClean="0">
                <a:solidFill>
                  <a:prstClr val="black"/>
                </a:solidFill>
                <a:latin typeface="HY헤드라인M" pitchFamily="18" charset="-127"/>
                <a:ea typeface="HY헤드라인M" pitchFamily="18" charset="-127"/>
              </a:rPr>
              <a:t>은 선택할 수 있는 두 개의 트랙을 가짐</a:t>
            </a:r>
            <a:r>
              <a:rPr lang="en-US" altLang="ko-KR" sz="1500" smtClean="0">
                <a:solidFill>
                  <a:schemeClr val="accent5">
                    <a:lumMod val="50000"/>
                  </a:schemeClr>
                </a:solidFill>
                <a:latin typeface="HY헤드라인M" pitchFamily="18" charset="-127"/>
                <a:ea typeface="HY헤드라인M" pitchFamily="18" charset="-127"/>
              </a:rPr>
              <a:t>. </a:t>
            </a:r>
            <a:r>
              <a:rPr lang="en-US" altLang="ko-KR" sz="1500" b="1" smtClean="0">
                <a:solidFill>
                  <a:srgbClr val="7030A0"/>
                </a:solidFill>
                <a:latin typeface="맑은 고딕" panose="020B0503020000020004" pitchFamily="50" charset="-127"/>
                <a:ea typeface="맑은 고딕" panose="020B0503020000020004" pitchFamily="50" charset="-127"/>
              </a:rPr>
              <a:t>① APMs(Advanced Alternative Payment Models)</a:t>
            </a:r>
          </a:p>
          <a:p>
            <a:pPr latinLnBrk="0">
              <a:buSzPct val="80000"/>
              <a:defRPr/>
            </a:pPr>
            <a:r>
              <a:rPr lang="en-US" altLang="ko-KR" sz="1500" b="1">
                <a:solidFill>
                  <a:srgbClr val="7030A0"/>
                </a:solidFill>
                <a:latin typeface="맑은 고딕" panose="020B0503020000020004" pitchFamily="50" charset="-127"/>
              </a:rPr>
              <a:t>② </a:t>
            </a:r>
            <a:r>
              <a:rPr lang="en-US" altLang="ko-KR" sz="1500" b="1" smtClean="0">
                <a:solidFill>
                  <a:srgbClr val="7030A0"/>
                </a:solidFill>
                <a:latin typeface="맑은 고딕" panose="020B0503020000020004" pitchFamily="50" charset="-127"/>
                <a:ea typeface="맑은 고딕" panose="020B0503020000020004" pitchFamily="50" charset="-127"/>
              </a:rPr>
              <a:t>MIPS(the Merit-based Incentive Payment System)</a:t>
            </a:r>
            <a:endParaRPr lang="en-US" altLang="ko-KR" sz="1500" b="1">
              <a:solidFill>
                <a:srgbClr val="7030A0"/>
              </a:solidFill>
              <a:latin typeface="HY헤드라인M" pitchFamily="18" charset="-127"/>
              <a:ea typeface="HY헤드라인M" pitchFamily="18" charset="-127"/>
            </a:endParaRPr>
          </a:p>
        </p:txBody>
      </p:sp>
      <p:pic>
        <p:nvPicPr>
          <p:cNvPr id="42" name="Picture 44" descr="na_c22"/>
          <p:cNvPicPr>
            <a:picLocks noChangeAspect="1" noChangeArrowheads="1"/>
          </p:cNvPicPr>
          <p:nvPr/>
        </p:nvPicPr>
        <p:blipFill>
          <a:blip r:embed="rId3" cstate="print"/>
          <a:srcRect/>
          <a:stretch>
            <a:fillRect/>
          </a:stretch>
        </p:blipFill>
        <p:spPr bwMode="auto">
          <a:xfrm>
            <a:off x="876313" y="2447777"/>
            <a:ext cx="163255" cy="176882"/>
          </a:xfrm>
          <a:prstGeom prst="rect">
            <a:avLst/>
          </a:prstGeom>
          <a:noFill/>
          <a:ln w="9525">
            <a:noFill/>
            <a:miter lim="800000"/>
            <a:headEnd/>
            <a:tailEnd/>
          </a:ln>
        </p:spPr>
      </p:pic>
      <p:pic>
        <p:nvPicPr>
          <p:cNvPr id="43" name="Picture 44" descr="na_c22"/>
          <p:cNvPicPr>
            <a:picLocks noChangeAspect="1" noChangeArrowheads="1"/>
          </p:cNvPicPr>
          <p:nvPr/>
        </p:nvPicPr>
        <p:blipFill>
          <a:blip r:embed="rId3" cstate="print"/>
          <a:srcRect/>
          <a:stretch>
            <a:fillRect/>
          </a:stretch>
        </p:blipFill>
        <p:spPr bwMode="auto">
          <a:xfrm>
            <a:off x="876643" y="2985412"/>
            <a:ext cx="163255" cy="176882"/>
          </a:xfrm>
          <a:prstGeom prst="rect">
            <a:avLst/>
          </a:prstGeom>
          <a:noFill/>
          <a:ln w="9525">
            <a:noFill/>
            <a:miter lim="800000"/>
            <a:headEnd/>
            <a:tailEnd/>
          </a:ln>
        </p:spPr>
      </p:pic>
      <p:sp>
        <p:nvSpPr>
          <p:cNvPr id="44" name="직사각형 43"/>
          <p:cNvSpPr/>
          <p:nvPr/>
        </p:nvSpPr>
        <p:spPr>
          <a:xfrm>
            <a:off x="1494859" y="3525390"/>
            <a:ext cx="9307295" cy="222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endParaRPr lang="en-US" altLang="ko-KR" sz="1500">
              <a:solidFill>
                <a:prstClr val="black"/>
              </a:solidFill>
              <a:latin typeface="HY헤드라인M" pitchFamily="18" charset="-127"/>
              <a:ea typeface="HY헤드라인M" pitchFamily="18" charset="-127"/>
            </a:endParaRPr>
          </a:p>
        </p:txBody>
      </p:sp>
      <p:sp>
        <p:nvSpPr>
          <p:cNvPr id="45" name="직사각형 44"/>
          <p:cNvSpPr/>
          <p:nvPr/>
        </p:nvSpPr>
        <p:spPr>
          <a:xfrm>
            <a:off x="1176083" y="2917826"/>
            <a:ext cx="10011976" cy="461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en-US" altLang="ko-KR" sz="1500" smtClean="0">
                <a:solidFill>
                  <a:prstClr val="black"/>
                </a:solidFill>
                <a:latin typeface="HY헤드라인M" pitchFamily="18" charset="-127"/>
                <a:ea typeface="HY헤드라인M" pitchFamily="18" charset="-127"/>
              </a:rPr>
              <a:t>Advanced APM</a:t>
            </a:r>
            <a:r>
              <a:rPr lang="ko-KR" altLang="en-US" sz="1500" smtClean="0">
                <a:solidFill>
                  <a:prstClr val="black"/>
                </a:solidFill>
                <a:latin typeface="HY헤드라인M" pitchFamily="18" charset="-127"/>
                <a:ea typeface="HY헤드라인M" pitchFamily="18" charset="-127"/>
              </a:rPr>
              <a:t>에 참여하면</a:t>
            </a:r>
            <a:r>
              <a:rPr lang="en-US" altLang="ko-KR" sz="1500" smtClean="0">
                <a:solidFill>
                  <a:prstClr val="black"/>
                </a:solidFill>
                <a:latin typeface="HY헤드라인M" pitchFamily="18" charset="-127"/>
                <a:ea typeface="HY헤드라인M" pitchFamily="18" charset="-127"/>
              </a:rPr>
              <a:t>, </a:t>
            </a:r>
            <a:r>
              <a:rPr lang="ko-KR" altLang="en-US" sz="1500" smtClean="0">
                <a:solidFill>
                  <a:prstClr val="black"/>
                </a:solidFill>
                <a:latin typeface="HY헤드라인M" pitchFamily="18" charset="-127"/>
                <a:ea typeface="HY헤드라인M" pitchFamily="18" charset="-127"/>
              </a:rPr>
              <a:t>메디케어 파트</a:t>
            </a:r>
            <a:r>
              <a:rPr lang="en-US" altLang="ko-KR" sz="1500" smtClean="0">
                <a:solidFill>
                  <a:prstClr val="black"/>
                </a:solidFill>
                <a:latin typeface="HY헤드라인M" pitchFamily="18" charset="-127"/>
                <a:ea typeface="HY헤드라인M" pitchFamily="18" charset="-127"/>
              </a:rPr>
              <a:t>B</a:t>
            </a:r>
            <a:r>
              <a:rPr lang="ko-KR" altLang="en-US" sz="1500" smtClean="0">
                <a:solidFill>
                  <a:prstClr val="black"/>
                </a:solidFill>
                <a:latin typeface="HY헤드라인M" pitchFamily="18" charset="-127"/>
                <a:ea typeface="HY헤드라인M" pitchFamily="18" charset="-127"/>
              </a:rPr>
              <a:t>를 통해 혁신지불모델 참여에 대한 인센티브 지불을 받을 수 있으며</a:t>
            </a:r>
            <a:r>
              <a:rPr lang="en-US" altLang="ko-KR" sz="1500" smtClean="0">
                <a:solidFill>
                  <a:prstClr val="black"/>
                </a:solidFill>
                <a:latin typeface="HY헤드라인M" pitchFamily="18" charset="-127"/>
                <a:ea typeface="HY헤드라인M" pitchFamily="18" charset="-127"/>
              </a:rPr>
              <a:t>, MIPS</a:t>
            </a:r>
            <a:r>
              <a:rPr lang="ko-KR" altLang="en-US" sz="1500" smtClean="0">
                <a:solidFill>
                  <a:prstClr val="black"/>
                </a:solidFill>
                <a:latin typeface="HY헤드라인M" pitchFamily="18" charset="-127"/>
                <a:ea typeface="HY헤드라인M" pitchFamily="18" charset="-127"/>
              </a:rPr>
              <a:t>에 참여한다면 성과</a:t>
            </a:r>
            <a:r>
              <a:rPr lang="en-US" altLang="ko-KR" sz="1500" smtClean="0">
                <a:solidFill>
                  <a:prstClr val="black"/>
                </a:solidFill>
                <a:latin typeface="HY헤드라인M" pitchFamily="18" charset="-127"/>
                <a:ea typeface="HY헤드라인M" pitchFamily="18" charset="-127"/>
              </a:rPr>
              <a:t>-</a:t>
            </a:r>
            <a:r>
              <a:rPr lang="ko-KR" altLang="en-US" sz="1500" smtClean="0">
                <a:solidFill>
                  <a:prstClr val="black"/>
                </a:solidFill>
                <a:latin typeface="HY헤드라인M" pitchFamily="18" charset="-127"/>
                <a:ea typeface="HY헤드라인M" pitchFamily="18" charset="-127"/>
              </a:rPr>
              <a:t>기반의 지불 조정을 받을 수 있음</a:t>
            </a:r>
            <a:endParaRPr lang="en-US" altLang="ko-KR" sz="1500">
              <a:solidFill>
                <a:prstClr val="black"/>
              </a:solidFill>
              <a:latin typeface="HY헤드라인M" pitchFamily="18" charset="-127"/>
              <a:ea typeface="HY헤드라인M" pitchFamily="18" charset="-127"/>
            </a:endParaRPr>
          </a:p>
        </p:txBody>
      </p:sp>
      <p:sp>
        <p:nvSpPr>
          <p:cNvPr id="46" name="직사각형 45"/>
          <p:cNvSpPr/>
          <p:nvPr/>
        </p:nvSpPr>
        <p:spPr>
          <a:xfrm>
            <a:off x="1182697" y="3392259"/>
            <a:ext cx="10421551" cy="504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en-US" altLang="ko-KR" sz="1500" smtClean="0">
                <a:solidFill>
                  <a:prstClr val="black"/>
                </a:solidFill>
                <a:latin typeface="HY헤드라인M" pitchFamily="18" charset="-127"/>
                <a:ea typeface="HY헤드라인M" pitchFamily="18" charset="-127"/>
              </a:rPr>
              <a:t>Advanced APM</a:t>
            </a:r>
            <a:r>
              <a:rPr lang="ko-KR" altLang="en-US" sz="1500" smtClean="0">
                <a:solidFill>
                  <a:prstClr val="black"/>
                </a:solidFill>
                <a:latin typeface="HY헤드라인M" pitchFamily="18" charset="-127"/>
                <a:ea typeface="HY헤드라인M" pitchFamily="18" charset="-127"/>
              </a:rPr>
              <a:t>에 있거나</a:t>
            </a:r>
            <a:r>
              <a:rPr lang="en-US" altLang="ko-KR" sz="1500" smtClean="0">
                <a:solidFill>
                  <a:prstClr val="black"/>
                </a:solidFill>
                <a:latin typeface="HY헤드라인M" pitchFamily="18" charset="-127"/>
                <a:ea typeface="HY헤드라인M" pitchFamily="18" charset="-127"/>
              </a:rPr>
              <a:t>,</a:t>
            </a:r>
            <a:r>
              <a:rPr lang="ko-KR" altLang="en-US" sz="1500" smtClean="0">
                <a:solidFill>
                  <a:prstClr val="black"/>
                </a:solidFill>
                <a:latin typeface="HY헤드라인M" pitchFamily="18" charset="-127"/>
                <a:ea typeface="HY헤드라인M" pitchFamily="18" charset="-127"/>
              </a:rPr>
              <a:t> 연간 메디케어 파트</a:t>
            </a:r>
            <a:r>
              <a:rPr lang="en-US" altLang="ko-KR" sz="1500" smtClean="0">
                <a:solidFill>
                  <a:prstClr val="black"/>
                </a:solidFill>
                <a:latin typeface="HY헤드라인M" pitchFamily="18" charset="-127"/>
                <a:ea typeface="HY헤드라인M" pitchFamily="18" charset="-127"/>
              </a:rPr>
              <a:t>B </a:t>
            </a:r>
            <a:r>
              <a:rPr lang="ko-KR" altLang="en-US" sz="1500" smtClean="0">
                <a:solidFill>
                  <a:prstClr val="black"/>
                </a:solidFill>
                <a:latin typeface="HY헤드라인M" pitchFamily="18" charset="-127"/>
                <a:ea typeface="HY헤드라인M" pitchFamily="18" charset="-127"/>
              </a:rPr>
              <a:t>지불이 </a:t>
            </a:r>
            <a:r>
              <a:rPr lang="en-US" altLang="ko-KR" sz="1500" smtClean="0">
                <a:solidFill>
                  <a:prstClr val="black"/>
                </a:solidFill>
                <a:latin typeface="HY헤드라인M" pitchFamily="18" charset="-127"/>
                <a:ea typeface="HY헤드라인M" pitchFamily="18" charset="-127"/>
              </a:rPr>
              <a:t>3</a:t>
            </a:r>
            <a:r>
              <a:rPr lang="ko-KR" altLang="en-US" sz="1500" smtClean="0">
                <a:solidFill>
                  <a:prstClr val="black"/>
                </a:solidFill>
                <a:latin typeface="HY헤드라인M" pitchFamily="18" charset="-127"/>
                <a:ea typeface="HY헤드라인M" pitchFamily="18" charset="-127"/>
              </a:rPr>
              <a:t>만불이상이고 </a:t>
            </a:r>
            <a:r>
              <a:rPr lang="en-US" altLang="ko-KR" sz="1500" smtClean="0">
                <a:solidFill>
                  <a:prstClr val="black"/>
                </a:solidFill>
                <a:latin typeface="HY헤드라인M" pitchFamily="18" charset="-127"/>
                <a:ea typeface="HY헤드라인M" pitchFamily="18" charset="-127"/>
              </a:rPr>
              <a:t>100</a:t>
            </a:r>
            <a:r>
              <a:rPr lang="ko-KR" altLang="en-US" sz="1500" smtClean="0">
                <a:solidFill>
                  <a:prstClr val="black"/>
                </a:solidFill>
                <a:latin typeface="HY헤드라인M" pitchFamily="18" charset="-127"/>
                <a:ea typeface="HY헤드라인M" pitchFamily="18" charset="-127"/>
              </a:rPr>
              <a:t>명 이상의 메디케어 환자를 진료한다면</a:t>
            </a:r>
            <a:r>
              <a:rPr lang="en-US" altLang="ko-KR" sz="1500" smtClean="0">
                <a:solidFill>
                  <a:prstClr val="black"/>
                </a:solidFill>
                <a:latin typeface="HY헤드라인M" pitchFamily="18" charset="-127"/>
                <a:ea typeface="HY헤드라인M" pitchFamily="18" charset="-127"/>
              </a:rPr>
              <a:t>, 2017</a:t>
            </a:r>
            <a:r>
              <a:rPr lang="ko-KR" altLang="en-US" sz="1500" smtClean="0">
                <a:solidFill>
                  <a:prstClr val="black"/>
                </a:solidFill>
                <a:latin typeface="HY헤드라인M" pitchFamily="18" charset="-127"/>
                <a:ea typeface="HY헤드라인M" pitchFamily="18" charset="-127"/>
              </a:rPr>
              <a:t>년에</a:t>
            </a:r>
            <a:r>
              <a:rPr lang="en-US" altLang="ko-KR" sz="1500" smtClean="0">
                <a:solidFill>
                  <a:prstClr val="black"/>
                </a:solidFill>
                <a:latin typeface="HY헤드라인M" pitchFamily="18" charset="-127"/>
                <a:ea typeface="HY헤드라인M" pitchFamily="18" charset="-127"/>
              </a:rPr>
              <a:t> Quality Payment Program</a:t>
            </a:r>
            <a:r>
              <a:rPr lang="ko-KR" altLang="en-US" sz="1500" smtClean="0">
                <a:solidFill>
                  <a:prstClr val="black"/>
                </a:solidFill>
                <a:latin typeface="HY헤드라인M" pitchFamily="18" charset="-127"/>
                <a:ea typeface="HY헤드라인M" pitchFamily="18" charset="-127"/>
              </a:rPr>
              <a:t>에 참가하고 있는 것임</a:t>
            </a:r>
            <a:endParaRPr lang="en-US" altLang="ko-KR" sz="1500">
              <a:solidFill>
                <a:prstClr val="black"/>
              </a:solidFill>
              <a:latin typeface="HY헤드라인M" pitchFamily="18" charset="-127"/>
              <a:ea typeface="HY헤드라인M" pitchFamily="18" charset="-127"/>
            </a:endParaRPr>
          </a:p>
        </p:txBody>
      </p:sp>
      <p:pic>
        <p:nvPicPr>
          <p:cNvPr id="47" name="Picture 44" descr="na_c22"/>
          <p:cNvPicPr>
            <a:picLocks noChangeAspect="1" noChangeArrowheads="1"/>
          </p:cNvPicPr>
          <p:nvPr/>
        </p:nvPicPr>
        <p:blipFill>
          <a:blip r:embed="rId3" cstate="print"/>
          <a:srcRect/>
          <a:stretch>
            <a:fillRect/>
          </a:stretch>
        </p:blipFill>
        <p:spPr bwMode="auto">
          <a:xfrm>
            <a:off x="876313" y="3457003"/>
            <a:ext cx="163255" cy="176882"/>
          </a:xfrm>
          <a:prstGeom prst="rect">
            <a:avLst/>
          </a:prstGeom>
          <a:noFill/>
          <a:ln w="9525">
            <a:noFill/>
            <a:miter lim="800000"/>
            <a:headEnd/>
            <a:tailEnd/>
          </a:ln>
        </p:spPr>
      </p:pic>
      <p:pic>
        <p:nvPicPr>
          <p:cNvPr id="48" name="Picture 44" descr="na_c22"/>
          <p:cNvPicPr>
            <a:picLocks noChangeAspect="1" noChangeArrowheads="1"/>
          </p:cNvPicPr>
          <p:nvPr/>
        </p:nvPicPr>
        <p:blipFill>
          <a:blip r:embed="rId3" cstate="print"/>
          <a:srcRect/>
          <a:stretch>
            <a:fillRect/>
          </a:stretch>
        </p:blipFill>
        <p:spPr bwMode="auto">
          <a:xfrm>
            <a:off x="876643" y="3976855"/>
            <a:ext cx="163255" cy="176882"/>
          </a:xfrm>
          <a:prstGeom prst="rect">
            <a:avLst/>
          </a:prstGeom>
          <a:noFill/>
          <a:ln w="9525">
            <a:noFill/>
            <a:miter lim="800000"/>
            <a:headEnd/>
            <a:tailEnd/>
          </a:ln>
        </p:spPr>
      </p:pic>
      <p:sp>
        <p:nvSpPr>
          <p:cNvPr id="49" name="직사각형 48"/>
          <p:cNvSpPr/>
          <p:nvPr/>
        </p:nvSpPr>
        <p:spPr>
          <a:xfrm>
            <a:off x="1494859" y="4534763"/>
            <a:ext cx="9307295" cy="222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endParaRPr lang="en-US" altLang="ko-KR" sz="1500">
              <a:solidFill>
                <a:prstClr val="black"/>
              </a:solidFill>
              <a:latin typeface="HY헤드라인M" pitchFamily="18" charset="-127"/>
              <a:ea typeface="HY헤드라인M" pitchFamily="18" charset="-127"/>
            </a:endParaRPr>
          </a:p>
        </p:txBody>
      </p:sp>
      <p:sp>
        <p:nvSpPr>
          <p:cNvPr id="50" name="직사각형 49"/>
          <p:cNvSpPr/>
          <p:nvPr/>
        </p:nvSpPr>
        <p:spPr>
          <a:xfrm>
            <a:off x="1189424" y="3917342"/>
            <a:ext cx="10011976" cy="461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en-US" altLang="ko-KR" sz="1500" smtClean="0">
                <a:solidFill>
                  <a:prstClr val="black"/>
                </a:solidFill>
                <a:latin typeface="HY헤드라인M" pitchFamily="18" charset="-127"/>
                <a:ea typeface="HY헤드라인M" pitchFamily="18" charset="-127"/>
              </a:rPr>
              <a:t>2017, 2018</a:t>
            </a:r>
            <a:r>
              <a:rPr lang="ko-KR" altLang="en-US" sz="1500" smtClean="0">
                <a:solidFill>
                  <a:prstClr val="black"/>
                </a:solidFill>
                <a:latin typeface="HY헤드라인M" pitchFamily="18" charset="-127"/>
                <a:ea typeface="HY헤드라인M" pitchFamily="18" charset="-127"/>
              </a:rPr>
              <a:t>년에 </a:t>
            </a:r>
            <a:r>
              <a:rPr lang="en-US" altLang="ko-KR" sz="1500" smtClean="0">
                <a:solidFill>
                  <a:prstClr val="black"/>
                </a:solidFill>
                <a:latin typeface="HY헤드라인M" pitchFamily="18" charset="-127"/>
                <a:ea typeface="HY헤드라인M" pitchFamily="18" charset="-127"/>
              </a:rPr>
              <a:t>MIPS </a:t>
            </a:r>
            <a:r>
              <a:rPr lang="ko-KR" altLang="en-US" sz="1500" smtClean="0">
                <a:solidFill>
                  <a:prstClr val="black"/>
                </a:solidFill>
                <a:latin typeface="HY헤드라인M" pitchFamily="18" charset="-127"/>
                <a:ea typeface="HY헤드라인M" pitchFamily="18" charset="-127"/>
              </a:rPr>
              <a:t>대상은 의사</a:t>
            </a:r>
            <a:r>
              <a:rPr lang="en-US" altLang="ko-KR" sz="1500" smtClean="0">
                <a:solidFill>
                  <a:prstClr val="black"/>
                </a:solidFill>
                <a:latin typeface="HY헤드라인M" pitchFamily="18" charset="-127"/>
                <a:ea typeface="HY헤드라인M" pitchFamily="18" charset="-127"/>
              </a:rPr>
              <a:t>(Physician), </a:t>
            </a:r>
            <a:r>
              <a:rPr lang="ko-KR" altLang="en-US" sz="1500" smtClean="0">
                <a:solidFill>
                  <a:prstClr val="black"/>
                </a:solidFill>
                <a:latin typeface="HY헤드라인M" pitchFamily="18" charset="-127"/>
                <a:ea typeface="HY헤드라인M" pitchFamily="18" charset="-127"/>
              </a:rPr>
              <a:t>의사 보조</a:t>
            </a:r>
            <a:r>
              <a:rPr lang="en-US" altLang="ko-KR" sz="1500" smtClean="0">
                <a:solidFill>
                  <a:prstClr val="black"/>
                </a:solidFill>
                <a:latin typeface="HY헤드라인M" pitchFamily="18" charset="-127"/>
                <a:ea typeface="HY헤드라인M" pitchFamily="18" charset="-127"/>
              </a:rPr>
              <a:t>(Physician assistant), </a:t>
            </a:r>
            <a:r>
              <a:rPr lang="ko-KR" altLang="en-US" sz="1500" smtClean="0">
                <a:solidFill>
                  <a:prstClr val="black"/>
                </a:solidFill>
                <a:latin typeface="HY헤드라인M" pitchFamily="18" charset="-127"/>
                <a:ea typeface="HY헤드라인M" pitchFamily="18" charset="-127"/>
              </a:rPr>
              <a:t>진료간호사</a:t>
            </a:r>
            <a:r>
              <a:rPr lang="en-US" altLang="ko-KR" sz="1500" smtClean="0">
                <a:solidFill>
                  <a:prstClr val="black"/>
                </a:solidFill>
                <a:latin typeface="HY헤드라인M" pitchFamily="18" charset="-127"/>
                <a:ea typeface="HY헤드라인M" pitchFamily="18" charset="-127"/>
              </a:rPr>
              <a:t>(Nurse Practitioner), </a:t>
            </a:r>
            <a:r>
              <a:rPr lang="ko-KR" altLang="en-US" sz="1500" smtClean="0">
                <a:solidFill>
                  <a:prstClr val="black"/>
                </a:solidFill>
                <a:latin typeface="HY헤드라인M" pitchFamily="18" charset="-127"/>
                <a:ea typeface="HY헤드라인M" pitchFamily="18" charset="-127"/>
              </a:rPr>
              <a:t>임상특수간호사</a:t>
            </a:r>
            <a:r>
              <a:rPr lang="en-US" altLang="ko-KR" sz="1500" smtClean="0">
                <a:solidFill>
                  <a:prstClr val="black"/>
                </a:solidFill>
                <a:latin typeface="HY헤드라인M" pitchFamily="18" charset="-127"/>
                <a:ea typeface="HY헤드라인M" pitchFamily="18" charset="-127"/>
              </a:rPr>
              <a:t>(Clinical nurse specialist), </a:t>
            </a:r>
            <a:r>
              <a:rPr lang="ko-KR" altLang="en-US" sz="1500" smtClean="0">
                <a:solidFill>
                  <a:prstClr val="black"/>
                </a:solidFill>
                <a:latin typeface="HY헤드라인M" pitchFamily="18" charset="-127"/>
                <a:ea typeface="HY헤드라인M" pitchFamily="18" charset="-127"/>
              </a:rPr>
              <a:t>자격마취간호사</a:t>
            </a:r>
            <a:r>
              <a:rPr lang="en-US" altLang="ko-KR" sz="1500" smtClean="0">
                <a:solidFill>
                  <a:prstClr val="black"/>
                </a:solidFill>
                <a:latin typeface="HY헤드라인M" pitchFamily="18" charset="-127"/>
                <a:ea typeface="HY헤드라인M" pitchFamily="18" charset="-127"/>
              </a:rPr>
              <a:t>(Certified registered nurse anesthetist)</a:t>
            </a:r>
            <a:r>
              <a:rPr lang="ko-KR" altLang="en-US" sz="1500" smtClean="0">
                <a:solidFill>
                  <a:prstClr val="black"/>
                </a:solidFill>
                <a:latin typeface="HY헤드라인M" pitchFamily="18" charset="-127"/>
                <a:ea typeface="HY헤드라인M" pitchFamily="18" charset="-127"/>
              </a:rPr>
              <a:t>이어야 함</a:t>
            </a:r>
            <a:endParaRPr lang="en-US" altLang="ko-KR" sz="1500">
              <a:solidFill>
                <a:prstClr val="black"/>
              </a:solidFill>
              <a:latin typeface="HY헤드라인M" pitchFamily="18" charset="-127"/>
              <a:ea typeface="HY헤드라인M" pitchFamily="18" charset="-127"/>
            </a:endParaRPr>
          </a:p>
        </p:txBody>
      </p:sp>
      <p:sp>
        <p:nvSpPr>
          <p:cNvPr id="51" name="직사각형 50"/>
          <p:cNvSpPr/>
          <p:nvPr/>
        </p:nvSpPr>
        <p:spPr>
          <a:xfrm>
            <a:off x="1189424" y="4464161"/>
            <a:ext cx="10421550" cy="1253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r>
              <a:rPr lang="en-US" altLang="ko-KR" sz="1500" smtClean="0">
                <a:solidFill>
                  <a:prstClr val="black"/>
                </a:solidFill>
                <a:latin typeface="HY헤드라인M" pitchFamily="18" charset="-127"/>
                <a:ea typeface="HY헤드라인M" pitchFamily="18" charset="-127"/>
              </a:rPr>
              <a:t>2017</a:t>
            </a:r>
            <a:r>
              <a:rPr lang="ko-KR" altLang="en-US" sz="1500" smtClean="0">
                <a:solidFill>
                  <a:prstClr val="black"/>
                </a:solidFill>
                <a:latin typeface="HY헤드라인M" pitchFamily="18" charset="-127"/>
                <a:ea typeface="HY헤드라인M" pitchFamily="18" charset="-127"/>
              </a:rPr>
              <a:t>년에 처음 메디케어에 참여했다면</a:t>
            </a:r>
            <a:r>
              <a:rPr lang="en-US" altLang="ko-KR" sz="1500" smtClean="0">
                <a:solidFill>
                  <a:prstClr val="black"/>
                </a:solidFill>
                <a:latin typeface="HY헤드라인M" pitchFamily="18" charset="-127"/>
                <a:ea typeface="HY헤드라인M" pitchFamily="18" charset="-127"/>
              </a:rPr>
              <a:t>, Quality Payment Programs</a:t>
            </a:r>
            <a:r>
              <a:rPr lang="ko-KR" altLang="en-US" sz="1500" smtClean="0">
                <a:solidFill>
                  <a:prstClr val="black"/>
                </a:solidFill>
                <a:latin typeface="HY헤드라인M" pitchFamily="18" charset="-127"/>
                <a:ea typeface="HY헤드라인M" pitchFamily="18" charset="-127"/>
              </a:rPr>
              <a:t>의 </a:t>
            </a:r>
            <a:r>
              <a:rPr lang="en-US" altLang="ko-KR" sz="1500" smtClean="0">
                <a:solidFill>
                  <a:prstClr val="black"/>
                </a:solidFill>
                <a:latin typeface="HY헤드라인M" pitchFamily="18" charset="-127"/>
                <a:ea typeface="HY헤드라인M" pitchFamily="18" charset="-127"/>
              </a:rPr>
              <a:t>MIPS </a:t>
            </a:r>
            <a:r>
              <a:rPr lang="ko-KR" altLang="en-US" sz="1500" smtClean="0">
                <a:solidFill>
                  <a:prstClr val="black"/>
                </a:solidFill>
                <a:latin typeface="HY헤드라인M" pitchFamily="18" charset="-127"/>
                <a:ea typeface="HY헤드라인M" pitchFamily="18" charset="-127"/>
              </a:rPr>
              <a:t>트랙이 될 수 없음</a:t>
            </a:r>
            <a:endParaRPr lang="en-US" altLang="ko-KR" sz="1500">
              <a:solidFill>
                <a:prstClr val="black"/>
              </a:solidFill>
              <a:latin typeface="HY헤드라인M" pitchFamily="18" charset="-127"/>
              <a:ea typeface="HY헤드라인M" pitchFamily="18" charset="-127"/>
            </a:endParaRPr>
          </a:p>
        </p:txBody>
      </p:sp>
      <p:pic>
        <p:nvPicPr>
          <p:cNvPr id="52" name="Picture 44" descr="na_c22"/>
          <p:cNvPicPr>
            <a:picLocks noChangeAspect="1" noChangeArrowheads="1"/>
          </p:cNvPicPr>
          <p:nvPr/>
        </p:nvPicPr>
        <p:blipFill>
          <a:blip r:embed="rId3" cstate="print"/>
          <a:srcRect/>
          <a:stretch>
            <a:fillRect/>
          </a:stretch>
        </p:blipFill>
        <p:spPr bwMode="auto">
          <a:xfrm>
            <a:off x="876313" y="4457411"/>
            <a:ext cx="163255" cy="176882"/>
          </a:xfrm>
          <a:prstGeom prst="rect">
            <a:avLst/>
          </a:prstGeom>
          <a:noFill/>
          <a:ln w="9525">
            <a:noFill/>
            <a:miter lim="800000"/>
            <a:headEnd/>
            <a:tailEnd/>
          </a:ln>
        </p:spPr>
      </p:pic>
      <p:pic>
        <p:nvPicPr>
          <p:cNvPr id="53" name="Picture 44" descr="na_c22"/>
          <p:cNvPicPr>
            <a:picLocks noChangeAspect="1" noChangeArrowheads="1"/>
          </p:cNvPicPr>
          <p:nvPr/>
        </p:nvPicPr>
        <p:blipFill>
          <a:blip r:embed="rId3" cstate="print"/>
          <a:srcRect/>
          <a:stretch>
            <a:fillRect/>
          </a:stretch>
        </p:blipFill>
        <p:spPr bwMode="auto">
          <a:xfrm>
            <a:off x="886168" y="4709874"/>
            <a:ext cx="163255" cy="176882"/>
          </a:xfrm>
          <a:prstGeom prst="rect">
            <a:avLst/>
          </a:prstGeom>
          <a:noFill/>
          <a:ln w="9525">
            <a:noFill/>
            <a:miter lim="800000"/>
            <a:headEnd/>
            <a:tailEnd/>
          </a:ln>
        </p:spPr>
      </p:pic>
      <p:sp>
        <p:nvSpPr>
          <p:cNvPr id="54" name="직사각형 53"/>
          <p:cNvSpPr/>
          <p:nvPr/>
        </p:nvSpPr>
        <p:spPr>
          <a:xfrm>
            <a:off x="1504384" y="5249852"/>
            <a:ext cx="9307295" cy="222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endParaRPr lang="en-US" altLang="ko-KR" sz="1500">
              <a:solidFill>
                <a:prstClr val="black"/>
              </a:solidFill>
              <a:latin typeface="HY헤드라인M" pitchFamily="18" charset="-127"/>
              <a:ea typeface="HY헤드라인M" pitchFamily="18" charset="-127"/>
            </a:endParaRPr>
          </a:p>
        </p:txBody>
      </p:sp>
      <p:sp>
        <p:nvSpPr>
          <p:cNvPr id="55" name="직사각형 54"/>
          <p:cNvSpPr/>
          <p:nvPr/>
        </p:nvSpPr>
        <p:spPr>
          <a:xfrm>
            <a:off x="1198948" y="4632618"/>
            <a:ext cx="10011976" cy="461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500" smtClean="0">
                <a:solidFill>
                  <a:prstClr val="black"/>
                </a:solidFill>
                <a:latin typeface="HY헤드라인M" pitchFamily="18" charset="-127"/>
                <a:ea typeface="HY헤드라인M" pitchFamily="18" charset="-127"/>
              </a:rPr>
              <a:t>첫번째 성과년은 </a:t>
            </a:r>
            <a:r>
              <a:rPr lang="en-US" altLang="ko-KR" sz="1500" smtClean="0">
                <a:solidFill>
                  <a:prstClr val="black"/>
                </a:solidFill>
                <a:latin typeface="HY헤드라인M" pitchFamily="18" charset="-127"/>
                <a:ea typeface="HY헤드라인M" pitchFamily="18" charset="-127"/>
              </a:rPr>
              <a:t>2017</a:t>
            </a:r>
            <a:r>
              <a:rPr lang="ko-KR" altLang="en-US" sz="1500" smtClean="0">
                <a:solidFill>
                  <a:prstClr val="black"/>
                </a:solidFill>
                <a:latin typeface="HY헤드라인M" pitchFamily="18" charset="-127"/>
                <a:ea typeface="HY헤드라인M" pitchFamily="18" charset="-127"/>
              </a:rPr>
              <a:t>년 </a:t>
            </a:r>
            <a:r>
              <a:rPr lang="en-US" altLang="ko-KR" sz="1500" smtClean="0">
                <a:solidFill>
                  <a:prstClr val="black"/>
                </a:solidFill>
                <a:latin typeface="HY헤드라인M" pitchFamily="18" charset="-127"/>
                <a:ea typeface="HY헤드라인M" pitchFamily="18" charset="-127"/>
              </a:rPr>
              <a:t>1</a:t>
            </a:r>
            <a:r>
              <a:rPr lang="ko-KR" altLang="en-US" sz="1500" smtClean="0">
                <a:solidFill>
                  <a:prstClr val="black"/>
                </a:solidFill>
                <a:latin typeface="HY헤드라인M" pitchFamily="18" charset="-127"/>
                <a:ea typeface="HY헤드라인M" pitchFamily="18" charset="-127"/>
              </a:rPr>
              <a:t>월</a:t>
            </a:r>
            <a:r>
              <a:rPr lang="en-US" altLang="ko-KR" sz="1500" smtClean="0">
                <a:solidFill>
                  <a:prstClr val="black"/>
                </a:solidFill>
                <a:latin typeface="HY헤드라인M" pitchFamily="18" charset="-127"/>
                <a:ea typeface="HY헤드라인M" pitchFamily="18" charset="-127"/>
              </a:rPr>
              <a:t>1</a:t>
            </a:r>
            <a:r>
              <a:rPr lang="ko-KR" altLang="en-US" sz="1500" smtClean="0">
                <a:solidFill>
                  <a:prstClr val="black"/>
                </a:solidFill>
                <a:latin typeface="HY헤드라인M" pitchFamily="18" charset="-127"/>
                <a:ea typeface="HY헤드라인M" pitchFamily="18" charset="-127"/>
              </a:rPr>
              <a:t>일 시작해 </a:t>
            </a:r>
            <a:r>
              <a:rPr lang="en-US" altLang="ko-KR" sz="1500" smtClean="0">
                <a:solidFill>
                  <a:prstClr val="black"/>
                </a:solidFill>
                <a:latin typeface="HY헤드라인M" pitchFamily="18" charset="-127"/>
                <a:ea typeface="HY헤드라인M" pitchFamily="18" charset="-127"/>
              </a:rPr>
              <a:t>2017</a:t>
            </a:r>
            <a:r>
              <a:rPr lang="ko-KR" altLang="en-US" sz="1500" smtClean="0">
                <a:solidFill>
                  <a:prstClr val="black"/>
                </a:solidFill>
                <a:latin typeface="HY헤드라인M" pitchFamily="18" charset="-127"/>
                <a:ea typeface="HY헤드라인M" pitchFamily="18" charset="-127"/>
              </a:rPr>
              <a:t>년 </a:t>
            </a:r>
            <a:r>
              <a:rPr lang="en-US" altLang="ko-KR" sz="1500" smtClean="0">
                <a:solidFill>
                  <a:prstClr val="black"/>
                </a:solidFill>
                <a:latin typeface="HY헤드라인M" pitchFamily="18" charset="-127"/>
                <a:ea typeface="HY헤드라인M" pitchFamily="18" charset="-127"/>
              </a:rPr>
              <a:t>12</a:t>
            </a:r>
            <a:r>
              <a:rPr lang="ko-KR" altLang="en-US" sz="1500" smtClean="0">
                <a:solidFill>
                  <a:prstClr val="black"/>
                </a:solidFill>
                <a:latin typeface="HY헤드라인M" pitchFamily="18" charset="-127"/>
                <a:ea typeface="HY헤드라인M" pitchFamily="18" charset="-127"/>
              </a:rPr>
              <a:t>월</a:t>
            </a:r>
            <a:r>
              <a:rPr lang="en-US" altLang="ko-KR" sz="1500" smtClean="0">
                <a:solidFill>
                  <a:prstClr val="black"/>
                </a:solidFill>
                <a:latin typeface="HY헤드라인M" pitchFamily="18" charset="-127"/>
                <a:ea typeface="HY헤드라인M" pitchFamily="18" charset="-127"/>
              </a:rPr>
              <a:t>31</a:t>
            </a:r>
            <a:r>
              <a:rPr lang="ko-KR" altLang="en-US" sz="1500" smtClean="0">
                <a:solidFill>
                  <a:prstClr val="black"/>
                </a:solidFill>
                <a:latin typeface="HY헤드라인M" pitchFamily="18" charset="-127"/>
                <a:ea typeface="HY헤드라인M" pitchFamily="18" charset="-127"/>
              </a:rPr>
              <a:t>일 종료되고 한 해동안의 질 자료와 진료 지원 기술을 어떻게 사용했는 지를 보고하면 됨</a:t>
            </a:r>
            <a:r>
              <a:rPr lang="en-US" altLang="ko-KR" sz="1500" smtClean="0">
                <a:solidFill>
                  <a:prstClr val="black"/>
                </a:solidFill>
                <a:latin typeface="HY헤드라인M" pitchFamily="18" charset="-127"/>
                <a:ea typeface="HY헤드라인M" pitchFamily="18" charset="-127"/>
              </a:rPr>
              <a:t>. APM </a:t>
            </a:r>
            <a:r>
              <a:rPr lang="ko-KR" altLang="en-US" sz="1500" smtClean="0">
                <a:solidFill>
                  <a:prstClr val="black"/>
                </a:solidFill>
                <a:latin typeface="HY헤드라인M" pitchFamily="18" charset="-127"/>
                <a:ea typeface="HY헤드라인M" pitchFamily="18" charset="-127"/>
              </a:rPr>
              <a:t>트랙이라면 모델을 통해 케어를 제공했을 것임</a:t>
            </a:r>
            <a:endParaRPr lang="en-US" altLang="ko-KR" sz="1500">
              <a:solidFill>
                <a:prstClr val="black"/>
              </a:solidFill>
              <a:latin typeface="HY헤드라인M" pitchFamily="18" charset="-127"/>
              <a:ea typeface="HY헤드라인M" pitchFamily="18" charset="-127"/>
            </a:endParaRPr>
          </a:p>
        </p:txBody>
      </p:sp>
      <p:sp>
        <p:nvSpPr>
          <p:cNvPr id="56" name="직사각형 55"/>
          <p:cNvSpPr/>
          <p:nvPr/>
        </p:nvSpPr>
        <p:spPr>
          <a:xfrm>
            <a:off x="1198948" y="5107440"/>
            <a:ext cx="10773977" cy="504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en-US" altLang="ko-KR" sz="1500" smtClean="0">
                <a:solidFill>
                  <a:prstClr val="black"/>
                </a:solidFill>
                <a:latin typeface="HY헤드라인M" pitchFamily="18" charset="-127"/>
                <a:ea typeface="HY헤드라인M" pitchFamily="18" charset="-127"/>
              </a:rPr>
              <a:t>MIPS </a:t>
            </a:r>
            <a:r>
              <a:rPr lang="ko-KR" altLang="en-US" sz="1500" smtClean="0">
                <a:solidFill>
                  <a:prstClr val="black"/>
                </a:solidFill>
                <a:latin typeface="HY헤드라인M" pitchFamily="18" charset="-127"/>
                <a:ea typeface="HY헤드라인M" pitchFamily="18" charset="-127"/>
              </a:rPr>
              <a:t>하에서 추가 지불조정을 받기 위해서는 정해진 시간</a:t>
            </a:r>
            <a:r>
              <a:rPr lang="en-US" altLang="ko-KR" sz="1500" smtClean="0">
                <a:solidFill>
                  <a:prstClr val="black"/>
                </a:solidFill>
                <a:latin typeface="HY헤드라인M" pitchFamily="18" charset="-127"/>
                <a:ea typeface="HY헤드라인M" pitchFamily="18" charset="-127"/>
              </a:rPr>
              <a:t>(2018</a:t>
            </a:r>
            <a:r>
              <a:rPr lang="ko-KR" altLang="en-US" sz="1500" smtClean="0">
                <a:solidFill>
                  <a:prstClr val="black"/>
                </a:solidFill>
                <a:latin typeface="HY헤드라인M" pitchFamily="18" charset="-127"/>
                <a:ea typeface="HY헤드라인M" pitchFamily="18" charset="-127"/>
              </a:rPr>
              <a:t>년 </a:t>
            </a:r>
            <a:r>
              <a:rPr lang="en-US" altLang="ko-KR" sz="1500" smtClean="0">
                <a:solidFill>
                  <a:prstClr val="black"/>
                </a:solidFill>
                <a:latin typeface="HY헤드라인M" pitchFamily="18" charset="-127"/>
                <a:ea typeface="HY헤드라인M" pitchFamily="18" charset="-127"/>
              </a:rPr>
              <a:t>3</a:t>
            </a:r>
            <a:r>
              <a:rPr lang="ko-KR" altLang="en-US" sz="1500" smtClean="0">
                <a:solidFill>
                  <a:prstClr val="black"/>
                </a:solidFill>
                <a:latin typeface="HY헤드라인M" pitchFamily="18" charset="-127"/>
                <a:ea typeface="HY헤드라인M" pitchFamily="18" charset="-127"/>
              </a:rPr>
              <a:t>월</a:t>
            </a:r>
            <a:r>
              <a:rPr lang="en-US" altLang="ko-KR" sz="1500" smtClean="0">
                <a:solidFill>
                  <a:prstClr val="black"/>
                </a:solidFill>
                <a:latin typeface="HY헤드라인M" pitchFamily="18" charset="-127"/>
                <a:ea typeface="HY헤드라인M" pitchFamily="18" charset="-127"/>
              </a:rPr>
              <a:t>31</a:t>
            </a:r>
            <a:r>
              <a:rPr lang="ko-KR" altLang="en-US" sz="1500" smtClean="0">
                <a:solidFill>
                  <a:prstClr val="black"/>
                </a:solidFill>
                <a:latin typeface="HY헤드라인M" pitchFamily="18" charset="-127"/>
                <a:ea typeface="HY헤드라인M" pitchFamily="18" charset="-127"/>
              </a:rPr>
              <a:t>일</a:t>
            </a:r>
            <a:r>
              <a:rPr lang="en-US" altLang="ko-KR" sz="1500" smtClean="0">
                <a:solidFill>
                  <a:prstClr val="black"/>
                </a:solidFill>
                <a:latin typeface="HY헤드라인M" pitchFamily="18" charset="-127"/>
                <a:ea typeface="HY헤드라인M" pitchFamily="18" charset="-127"/>
              </a:rPr>
              <a:t>)</a:t>
            </a:r>
            <a:r>
              <a:rPr lang="ko-KR" altLang="en-US" sz="1500" smtClean="0">
                <a:solidFill>
                  <a:prstClr val="black"/>
                </a:solidFill>
                <a:latin typeface="HY헤드라인M" pitchFamily="18" charset="-127"/>
                <a:ea typeface="HY헤드라인M" pitchFamily="18" charset="-127"/>
              </a:rPr>
              <a:t>까지 해당 자료를 보내야 하며</a:t>
            </a:r>
            <a:r>
              <a:rPr lang="en-US" altLang="ko-KR" sz="1500" smtClean="0">
                <a:solidFill>
                  <a:prstClr val="black"/>
                </a:solidFill>
                <a:latin typeface="HY헤드라인M" pitchFamily="18" charset="-127"/>
                <a:ea typeface="HY헤드라인M" pitchFamily="18" charset="-127"/>
              </a:rPr>
              <a:t>, APM</a:t>
            </a:r>
            <a:r>
              <a:rPr lang="ko-KR" altLang="en-US" sz="1500" smtClean="0">
                <a:solidFill>
                  <a:prstClr val="black"/>
                </a:solidFill>
                <a:latin typeface="HY헤드라인M" pitchFamily="18" charset="-127"/>
                <a:ea typeface="HY헤드라인M" pitchFamily="18" charset="-127"/>
              </a:rPr>
              <a:t>에 적극 참여함으로써 </a:t>
            </a:r>
            <a:r>
              <a:rPr lang="en-US" altLang="ko-KR" sz="1500" smtClean="0">
                <a:solidFill>
                  <a:prstClr val="black"/>
                </a:solidFill>
                <a:latin typeface="HY헤드라인M" pitchFamily="18" charset="-127"/>
                <a:ea typeface="HY헤드라인M" pitchFamily="18" charset="-127"/>
              </a:rPr>
              <a:t>5% </a:t>
            </a:r>
            <a:r>
              <a:rPr lang="ko-KR" altLang="en-US" sz="1500" smtClean="0">
                <a:solidFill>
                  <a:prstClr val="black"/>
                </a:solidFill>
                <a:latin typeface="HY헤드라인M" pitchFamily="18" charset="-127"/>
                <a:ea typeface="HY헤드라인M" pitchFamily="18" charset="-127"/>
              </a:rPr>
              <a:t>인센티브 지불을 받으려면 해당 </a:t>
            </a:r>
            <a:r>
              <a:rPr lang="en-US" altLang="ko-KR" sz="1500" smtClean="0">
                <a:solidFill>
                  <a:prstClr val="black"/>
                </a:solidFill>
                <a:latin typeface="HY헤드라인M" pitchFamily="18" charset="-127"/>
                <a:ea typeface="HY헤드라인M" pitchFamily="18" charset="-127"/>
              </a:rPr>
              <a:t>Advanced APM</a:t>
            </a:r>
            <a:r>
              <a:rPr lang="ko-KR" altLang="en-US" sz="1500" smtClean="0">
                <a:solidFill>
                  <a:prstClr val="black"/>
                </a:solidFill>
                <a:latin typeface="HY헤드라인M" pitchFamily="18" charset="-127"/>
                <a:ea typeface="HY헤드라인M" pitchFamily="18" charset="-127"/>
              </a:rPr>
              <a:t>을 통해 질 자료만을 보내면 됨</a:t>
            </a:r>
            <a:r>
              <a:rPr lang="en-US" altLang="ko-KR" sz="1500" smtClean="0">
                <a:solidFill>
                  <a:prstClr val="black"/>
                </a:solidFill>
                <a:latin typeface="HY헤드라인M" pitchFamily="18" charset="-127"/>
                <a:ea typeface="HY헤드라인M" pitchFamily="18" charset="-127"/>
              </a:rPr>
              <a:t>. </a:t>
            </a:r>
            <a:r>
              <a:rPr lang="ko-KR" altLang="en-US" sz="1500" smtClean="0">
                <a:solidFill>
                  <a:prstClr val="black"/>
                </a:solidFill>
                <a:latin typeface="HY헤드라인M" pitchFamily="18" charset="-127"/>
                <a:ea typeface="HY헤드라인M" pitchFamily="18" charset="-127"/>
              </a:rPr>
              <a:t>모두 </a:t>
            </a:r>
            <a:r>
              <a:rPr lang="en-US" altLang="ko-KR" sz="1500" smtClean="0">
                <a:solidFill>
                  <a:prstClr val="black"/>
                </a:solidFill>
                <a:latin typeface="HY헤드라인M" pitchFamily="18" charset="-127"/>
                <a:ea typeface="HY헤드라인M" pitchFamily="18" charset="-127"/>
              </a:rPr>
              <a:t>2019</a:t>
            </a:r>
            <a:r>
              <a:rPr lang="ko-KR" altLang="en-US" sz="1500" smtClean="0">
                <a:solidFill>
                  <a:prstClr val="black"/>
                </a:solidFill>
                <a:latin typeface="HY헤드라인M" pitchFamily="18" charset="-127"/>
                <a:ea typeface="HY헤드라인M" pitchFamily="18" charset="-127"/>
              </a:rPr>
              <a:t>년에 지불 받음</a:t>
            </a:r>
            <a:endParaRPr lang="en-US" altLang="ko-KR" sz="1500">
              <a:solidFill>
                <a:prstClr val="black"/>
              </a:solidFill>
              <a:latin typeface="HY헤드라인M" pitchFamily="18" charset="-127"/>
              <a:ea typeface="HY헤드라인M" pitchFamily="18" charset="-127"/>
            </a:endParaRPr>
          </a:p>
        </p:txBody>
      </p:sp>
      <p:pic>
        <p:nvPicPr>
          <p:cNvPr id="57" name="Picture 44" descr="na_c22"/>
          <p:cNvPicPr>
            <a:picLocks noChangeAspect="1" noChangeArrowheads="1"/>
          </p:cNvPicPr>
          <p:nvPr/>
        </p:nvPicPr>
        <p:blipFill>
          <a:blip r:embed="rId3" cstate="print"/>
          <a:srcRect/>
          <a:stretch>
            <a:fillRect/>
          </a:stretch>
        </p:blipFill>
        <p:spPr bwMode="auto">
          <a:xfrm>
            <a:off x="885838" y="5154570"/>
            <a:ext cx="163255" cy="176882"/>
          </a:xfrm>
          <a:prstGeom prst="rect">
            <a:avLst/>
          </a:prstGeom>
          <a:noFill/>
          <a:ln w="9525">
            <a:noFill/>
            <a:miter lim="800000"/>
            <a:headEnd/>
            <a:tailEnd/>
          </a:ln>
        </p:spPr>
      </p:pic>
      <p:sp>
        <p:nvSpPr>
          <p:cNvPr id="27" name="직사각형 26"/>
          <p:cNvSpPr/>
          <p:nvPr/>
        </p:nvSpPr>
        <p:spPr>
          <a:xfrm>
            <a:off x="876313" y="5623597"/>
            <a:ext cx="10515930" cy="110477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28" name="자유형 27"/>
          <p:cNvSpPr/>
          <p:nvPr/>
        </p:nvSpPr>
        <p:spPr>
          <a:xfrm>
            <a:off x="6447249" y="5719329"/>
            <a:ext cx="1173180" cy="194814"/>
          </a:xfrm>
          <a:custGeom>
            <a:avLst/>
            <a:gdLst>
              <a:gd name="connsiteX0" fmla="*/ 0 w 3634013"/>
              <a:gd name="connsiteY0" fmla="*/ 0 h 1270257"/>
              <a:gd name="connsiteX1" fmla="*/ 3634013 w 3634013"/>
              <a:gd name="connsiteY1" fmla="*/ 0 h 1270257"/>
              <a:gd name="connsiteX2" fmla="*/ 3634013 w 3634013"/>
              <a:gd name="connsiteY2" fmla="*/ 1270257 h 1270257"/>
              <a:gd name="connsiteX3" fmla="*/ 0 w 3634013"/>
              <a:gd name="connsiteY3" fmla="*/ 1270257 h 1270257"/>
              <a:gd name="connsiteX4" fmla="*/ 0 w 3634013"/>
              <a:gd name="connsiteY4" fmla="*/ 0 h 127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270257">
                <a:moveTo>
                  <a:pt x="0" y="0"/>
                </a:moveTo>
                <a:lnTo>
                  <a:pt x="3634013" y="0"/>
                </a:lnTo>
                <a:lnTo>
                  <a:pt x="3634013" y="1270257"/>
                </a:lnTo>
                <a:lnTo>
                  <a:pt x="0" y="1270257"/>
                </a:lnTo>
                <a:lnTo>
                  <a:pt x="0" y="0"/>
                </a:lnTo>
                <a:close/>
              </a:path>
            </a:pathLst>
          </a:custGeom>
          <a:solidFill>
            <a:schemeClr val="bg1"/>
          </a:solidFill>
          <a:ln>
            <a:solidFill>
              <a:srgbClr val="82B414"/>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z="1400" smtClean="0">
                <a:solidFill>
                  <a:schemeClr val="tx1"/>
                </a:solidFill>
                <a:latin typeface="HY헤드라인M" pitchFamily="18" charset="-127"/>
                <a:ea typeface="HY헤드라인M" pitchFamily="18" charset="-127"/>
              </a:rPr>
              <a:t>2021</a:t>
            </a:r>
            <a:endParaRPr lang="ko-KR" altLang="en-US" sz="1400">
              <a:solidFill>
                <a:schemeClr val="tx1"/>
              </a:solidFill>
              <a:latin typeface="HY헤드라인M" pitchFamily="18" charset="-127"/>
              <a:ea typeface="HY헤드라인M" pitchFamily="18" charset="-127"/>
            </a:endParaRPr>
          </a:p>
        </p:txBody>
      </p:sp>
      <p:sp>
        <p:nvSpPr>
          <p:cNvPr id="29" name="자유형 28"/>
          <p:cNvSpPr/>
          <p:nvPr/>
        </p:nvSpPr>
        <p:spPr>
          <a:xfrm>
            <a:off x="7620429" y="5721023"/>
            <a:ext cx="1096965" cy="192982"/>
          </a:xfrm>
          <a:custGeom>
            <a:avLst/>
            <a:gdLst>
              <a:gd name="connsiteX0" fmla="*/ 0 w 3634013"/>
              <a:gd name="connsiteY0" fmla="*/ 0 h 1270257"/>
              <a:gd name="connsiteX1" fmla="*/ 3634013 w 3634013"/>
              <a:gd name="connsiteY1" fmla="*/ 0 h 1270257"/>
              <a:gd name="connsiteX2" fmla="*/ 3634013 w 3634013"/>
              <a:gd name="connsiteY2" fmla="*/ 1270257 h 1270257"/>
              <a:gd name="connsiteX3" fmla="*/ 0 w 3634013"/>
              <a:gd name="connsiteY3" fmla="*/ 1270257 h 1270257"/>
              <a:gd name="connsiteX4" fmla="*/ 0 w 3634013"/>
              <a:gd name="connsiteY4" fmla="*/ 0 h 127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270257">
                <a:moveTo>
                  <a:pt x="0" y="0"/>
                </a:moveTo>
                <a:lnTo>
                  <a:pt x="3634013" y="0"/>
                </a:lnTo>
                <a:lnTo>
                  <a:pt x="3634013" y="1270257"/>
                </a:lnTo>
                <a:lnTo>
                  <a:pt x="0" y="1270257"/>
                </a:lnTo>
                <a:lnTo>
                  <a:pt x="0" y="0"/>
                </a:lnTo>
                <a:close/>
              </a:path>
            </a:pathLst>
          </a:custGeom>
          <a:solidFill>
            <a:schemeClr val="bg1"/>
          </a:solidFill>
          <a:ln>
            <a:solidFill>
              <a:srgbClr val="82B414"/>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z="1400" smtClean="0">
                <a:solidFill>
                  <a:schemeClr val="tx1"/>
                </a:solidFill>
                <a:latin typeface="HY헤드라인M" pitchFamily="18" charset="-127"/>
                <a:ea typeface="HY헤드라인M" pitchFamily="18" charset="-127"/>
              </a:rPr>
              <a:t>2022</a:t>
            </a:r>
            <a:endParaRPr lang="ko-KR" altLang="en-US" sz="1400">
              <a:solidFill>
                <a:schemeClr val="tx1"/>
              </a:solidFill>
              <a:latin typeface="HY헤드라인M" pitchFamily="18" charset="-127"/>
              <a:ea typeface="HY헤드라인M" pitchFamily="18" charset="-127"/>
            </a:endParaRPr>
          </a:p>
        </p:txBody>
      </p:sp>
      <p:sp>
        <p:nvSpPr>
          <p:cNvPr id="32" name="자유형 31"/>
          <p:cNvSpPr/>
          <p:nvPr/>
        </p:nvSpPr>
        <p:spPr>
          <a:xfrm>
            <a:off x="8717394" y="5716566"/>
            <a:ext cx="1125364" cy="192982"/>
          </a:xfrm>
          <a:custGeom>
            <a:avLst/>
            <a:gdLst>
              <a:gd name="connsiteX0" fmla="*/ 0 w 3634013"/>
              <a:gd name="connsiteY0" fmla="*/ 0 h 1270257"/>
              <a:gd name="connsiteX1" fmla="*/ 3634013 w 3634013"/>
              <a:gd name="connsiteY1" fmla="*/ 0 h 1270257"/>
              <a:gd name="connsiteX2" fmla="*/ 3634013 w 3634013"/>
              <a:gd name="connsiteY2" fmla="*/ 1270257 h 1270257"/>
              <a:gd name="connsiteX3" fmla="*/ 0 w 3634013"/>
              <a:gd name="connsiteY3" fmla="*/ 1270257 h 1270257"/>
              <a:gd name="connsiteX4" fmla="*/ 0 w 3634013"/>
              <a:gd name="connsiteY4" fmla="*/ 0 h 127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270257">
                <a:moveTo>
                  <a:pt x="0" y="0"/>
                </a:moveTo>
                <a:lnTo>
                  <a:pt x="3634013" y="0"/>
                </a:lnTo>
                <a:lnTo>
                  <a:pt x="3634013" y="1270257"/>
                </a:lnTo>
                <a:lnTo>
                  <a:pt x="0" y="1270257"/>
                </a:lnTo>
                <a:lnTo>
                  <a:pt x="0" y="0"/>
                </a:lnTo>
                <a:close/>
              </a:path>
            </a:pathLst>
          </a:custGeom>
          <a:solidFill>
            <a:schemeClr val="bg1"/>
          </a:solidFill>
          <a:ln>
            <a:solidFill>
              <a:srgbClr val="82B414"/>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z="1400" smtClean="0">
                <a:solidFill>
                  <a:schemeClr val="tx1"/>
                </a:solidFill>
                <a:latin typeface="HY헤드라인M" pitchFamily="18" charset="-127"/>
                <a:ea typeface="HY헤드라인M" pitchFamily="18" charset="-127"/>
              </a:rPr>
              <a:t>2023</a:t>
            </a:r>
            <a:endParaRPr lang="ko-KR" altLang="en-US" sz="1400">
              <a:solidFill>
                <a:schemeClr val="tx1"/>
              </a:solidFill>
              <a:latin typeface="HY헤드라인M" pitchFamily="18" charset="-127"/>
              <a:ea typeface="HY헤드라인M" pitchFamily="18" charset="-127"/>
            </a:endParaRPr>
          </a:p>
        </p:txBody>
      </p:sp>
      <p:sp>
        <p:nvSpPr>
          <p:cNvPr id="35" name="자유형 34"/>
          <p:cNvSpPr/>
          <p:nvPr/>
        </p:nvSpPr>
        <p:spPr>
          <a:xfrm>
            <a:off x="3104048" y="5719329"/>
            <a:ext cx="1125364" cy="194814"/>
          </a:xfrm>
          <a:custGeom>
            <a:avLst/>
            <a:gdLst>
              <a:gd name="connsiteX0" fmla="*/ 0 w 3634013"/>
              <a:gd name="connsiteY0" fmla="*/ 0 h 1270257"/>
              <a:gd name="connsiteX1" fmla="*/ 3634013 w 3634013"/>
              <a:gd name="connsiteY1" fmla="*/ 0 h 1270257"/>
              <a:gd name="connsiteX2" fmla="*/ 3634013 w 3634013"/>
              <a:gd name="connsiteY2" fmla="*/ 1270257 h 1270257"/>
              <a:gd name="connsiteX3" fmla="*/ 0 w 3634013"/>
              <a:gd name="connsiteY3" fmla="*/ 1270257 h 1270257"/>
              <a:gd name="connsiteX4" fmla="*/ 0 w 3634013"/>
              <a:gd name="connsiteY4" fmla="*/ 0 h 127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270257">
                <a:moveTo>
                  <a:pt x="0" y="0"/>
                </a:moveTo>
                <a:lnTo>
                  <a:pt x="3634013" y="0"/>
                </a:lnTo>
                <a:lnTo>
                  <a:pt x="3634013" y="1270257"/>
                </a:lnTo>
                <a:lnTo>
                  <a:pt x="0" y="1270257"/>
                </a:lnTo>
                <a:lnTo>
                  <a:pt x="0" y="0"/>
                </a:lnTo>
                <a:close/>
              </a:path>
            </a:pathLst>
          </a:custGeom>
          <a:solidFill>
            <a:schemeClr val="bg1"/>
          </a:solidFill>
          <a:ln>
            <a:solidFill>
              <a:srgbClr val="82B414"/>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z="1400" smtClean="0">
                <a:solidFill>
                  <a:schemeClr val="tx1"/>
                </a:solidFill>
                <a:latin typeface="HY헤드라인M" pitchFamily="18" charset="-127"/>
                <a:ea typeface="HY헤드라인M" pitchFamily="18" charset="-127"/>
              </a:rPr>
              <a:t>2018</a:t>
            </a:r>
            <a:endParaRPr lang="ko-KR" altLang="en-US" sz="1400">
              <a:solidFill>
                <a:schemeClr val="tx1"/>
              </a:solidFill>
              <a:latin typeface="HY헤드라인M" pitchFamily="18" charset="-127"/>
              <a:ea typeface="HY헤드라인M" pitchFamily="18" charset="-127"/>
            </a:endParaRPr>
          </a:p>
        </p:txBody>
      </p:sp>
      <p:sp>
        <p:nvSpPr>
          <p:cNvPr id="36" name="자유형 35"/>
          <p:cNvSpPr/>
          <p:nvPr/>
        </p:nvSpPr>
        <p:spPr>
          <a:xfrm>
            <a:off x="4215212" y="5716564"/>
            <a:ext cx="1096965" cy="192982"/>
          </a:xfrm>
          <a:custGeom>
            <a:avLst/>
            <a:gdLst>
              <a:gd name="connsiteX0" fmla="*/ 0 w 3634013"/>
              <a:gd name="connsiteY0" fmla="*/ 0 h 1270257"/>
              <a:gd name="connsiteX1" fmla="*/ 3634013 w 3634013"/>
              <a:gd name="connsiteY1" fmla="*/ 0 h 1270257"/>
              <a:gd name="connsiteX2" fmla="*/ 3634013 w 3634013"/>
              <a:gd name="connsiteY2" fmla="*/ 1270257 h 1270257"/>
              <a:gd name="connsiteX3" fmla="*/ 0 w 3634013"/>
              <a:gd name="connsiteY3" fmla="*/ 1270257 h 1270257"/>
              <a:gd name="connsiteX4" fmla="*/ 0 w 3634013"/>
              <a:gd name="connsiteY4" fmla="*/ 0 h 127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270257">
                <a:moveTo>
                  <a:pt x="0" y="0"/>
                </a:moveTo>
                <a:lnTo>
                  <a:pt x="3634013" y="0"/>
                </a:lnTo>
                <a:lnTo>
                  <a:pt x="3634013" y="1270257"/>
                </a:lnTo>
                <a:lnTo>
                  <a:pt x="0" y="1270257"/>
                </a:lnTo>
                <a:lnTo>
                  <a:pt x="0" y="0"/>
                </a:lnTo>
                <a:close/>
              </a:path>
            </a:pathLst>
          </a:custGeom>
          <a:solidFill>
            <a:schemeClr val="bg1"/>
          </a:solidFill>
          <a:ln>
            <a:solidFill>
              <a:srgbClr val="82B414"/>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z="1400" smtClean="0">
                <a:solidFill>
                  <a:schemeClr val="tx1"/>
                </a:solidFill>
                <a:latin typeface="HY헤드라인M" pitchFamily="18" charset="-127"/>
                <a:ea typeface="HY헤드라인M" pitchFamily="18" charset="-127"/>
              </a:rPr>
              <a:t>2019</a:t>
            </a:r>
            <a:endParaRPr lang="ko-KR" altLang="en-US" sz="1400">
              <a:solidFill>
                <a:schemeClr val="tx1"/>
              </a:solidFill>
              <a:latin typeface="HY헤드라인M" pitchFamily="18" charset="-127"/>
              <a:ea typeface="HY헤드라인M" pitchFamily="18" charset="-127"/>
            </a:endParaRPr>
          </a:p>
        </p:txBody>
      </p:sp>
      <p:sp>
        <p:nvSpPr>
          <p:cNvPr id="37" name="자유형 36"/>
          <p:cNvSpPr/>
          <p:nvPr/>
        </p:nvSpPr>
        <p:spPr>
          <a:xfrm>
            <a:off x="5314967" y="5719328"/>
            <a:ext cx="1125364" cy="194815"/>
          </a:xfrm>
          <a:custGeom>
            <a:avLst/>
            <a:gdLst>
              <a:gd name="connsiteX0" fmla="*/ 0 w 3634013"/>
              <a:gd name="connsiteY0" fmla="*/ 0 h 1270257"/>
              <a:gd name="connsiteX1" fmla="*/ 3634013 w 3634013"/>
              <a:gd name="connsiteY1" fmla="*/ 0 h 1270257"/>
              <a:gd name="connsiteX2" fmla="*/ 3634013 w 3634013"/>
              <a:gd name="connsiteY2" fmla="*/ 1270257 h 1270257"/>
              <a:gd name="connsiteX3" fmla="*/ 0 w 3634013"/>
              <a:gd name="connsiteY3" fmla="*/ 1270257 h 1270257"/>
              <a:gd name="connsiteX4" fmla="*/ 0 w 3634013"/>
              <a:gd name="connsiteY4" fmla="*/ 0 h 127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270257">
                <a:moveTo>
                  <a:pt x="0" y="0"/>
                </a:moveTo>
                <a:lnTo>
                  <a:pt x="3634013" y="0"/>
                </a:lnTo>
                <a:lnTo>
                  <a:pt x="3634013" y="1270257"/>
                </a:lnTo>
                <a:lnTo>
                  <a:pt x="0" y="1270257"/>
                </a:lnTo>
                <a:lnTo>
                  <a:pt x="0" y="0"/>
                </a:lnTo>
                <a:close/>
              </a:path>
            </a:pathLst>
          </a:custGeom>
          <a:solidFill>
            <a:schemeClr val="bg1"/>
          </a:solidFill>
          <a:ln>
            <a:solidFill>
              <a:srgbClr val="82B414"/>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z="1400" smtClean="0">
                <a:solidFill>
                  <a:schemeClr val="tx1"/>
                </a:solidFill>
                <a:latin typeface="HY헤드라인M" pitchFamily="18" charset="-127"/>
                <a:ea typeface="HY헤드라인M" pitchFamily="18" charset="-127"/>
              </a:rPr>
              <a:t>2020</a:t>
            </a:r>
            <a:endParaRPr lang="ko-KR" altLang="en-US" sz="1400">
              <a:solidFill>
                <a:schemeClr val="tx1"/>
              </a:solidFill>
              <a:latin typeface="HY헤드라인M" pitchFamily="18" charset="-127"/>
              <a:ea typeface="HY헤드라인M" pitchFamily="18" charset="-127"/>
            </a:endParaRPr>
          </a:p>
        </p:txBody>
      </p:sp>
      <p:sp>
        <p:nvSpPr>
          <p:cNvPr id="38" name="자유형 37"/>
          <p:cNvSpPr/>
          <p:nvPr/>
        </p:nvSpPr>
        <p:spPr>
          <a:xfrm>
            <a:off x="1975225" y="5716905"/>
            <a:ext cx="1125364" cy="194814"/>
          </a:xfrm>
          <a:custGeom>
            <a:avLst/>
            <a:gdLst>
              <a:gd name="connsiteX0" fmla="*/ 0 w 3634013"/>
              <a:gd name="connsiteY0" fmla="*/ 0 h 1270257"/>
              <a:gd name="connsiteX1" fmla="*/ 3634013 w 3634013"/>
              <a:gd name="connsiteY1" fmla="*/ 0 h 1270257"/>
              <a:gd name="connsiteX2" fmla="*/ 3634013 w 3634013"/>
              <a:gd name="connsiteY2" fmla="*/ 1270257 h 1270257"/>
              <a:gd name="connsiteX3" fmla="*/ 0 w 3634013"/>
              <a:gd name="connsiteY3" fmla="*/ 1270257 h 1270257"/>
              <a:gd name="connsiteX4" fmla="*/ 0 w 3634013"/>
              <a:gd name="connsiteY4" fmla="*/ 0 h 127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270257">
                <a:moveTo>
                  <a:pt x="0" y="0"/>
                </a:moveTo>
                <a:lnTo>
                  <a:pt x="3634013" y="0"/>
                </a:lnTo>
                <a:lnTo>
                  <a:pt x="3634013" y="1270257"/>
                </a:lnTo>
                <a:lnTo>
                  <a:pt x="0" y="1270257"/>
                </a:lnTo>
                <a:lnTo>
                  <a:pt x="0" y="0"/>
                </a:lnTo>
                <a:close/>
              </a:path>
            </a:pathLst>
          </a:custGeom>
          <a:solidFill>
            <a:schemeClr val="bg1"/>
          </a:solidFill>
          <a:ln>
            <a:solidFill>
              <a:srgbClr val="82B414"/>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z="1400" smtClean="0">
                <a:solidFill>
                  <a:schemeClr val="tx1"/>
                </a:solidFill>
                <a:latin typeface="HY헤드라인M" pitchFamily="18" charset="-127"/>
                <a:ea typeface="HY헤드라인M" pitchFamily="18" charset="-127"/>
              </a:rPr>
              <a:t>2017</a:t>
            </a:r>
            <a:endParaRPr lang="ko-KR" altLang="en-US" sz="1400">
              <a:solidFill>
                <a:schemeClr val="tx1"/>
              </a:solidFill>
              <a:latin typeface="HY헤드라인M" pitchFamily="18" charset="-127"/>
              <a:ea typeface="HY헤드라인M" pitchFamily="18" charset="-127"/>
            </a:endParaRPr>
          </a:p>
        </p:txBody>
      </p:sp>
      <p:sp>
        <p:nvSpPr>
          <p:cNvPr id="64" name="자유형 63"/>
          <p:cNvSpPr/>
          <p:nvPr/>
        </p:nvSpPr>
        <p:spPr>
          <a:xfrm>
            <a:off x="9842758" y="5716564"/>
            <a:ext cx="1125364" cy="192982"/>
          </a:xfrm>
          <a:custGeom>
            <a:avLst/>
            <a:gdLst>
              <a:gd name="connsiteX0" fmla="*/ 0 w 3634013"/>
              <a:gd name="connsiteY0" fmla="*/ 0 h 1270257"/>
              <a:gd name="connsiteX1" fmla="*/ 3634013 w 3634013"/>
              <a:gd name="connsiteY1" fmla="*/ 0 h 1270257"/>
              <a:gd name="connsiteX2" fmla="*/ 3634013 w 3634013"/>
              <a:gd name="connsiteY2" fmla="*/ 1270257 h 1270257"/>
              <a:gd name="connsiteX3" fmla="*/ 0 w 3634013"/>
              <a:gd name="connsiteY3" fmla="*/ 1270257 h 1270257"/>
              <a:gd name="connsiteX4" fmla="*/ 0 w 3634013"/>
              <a:gd name="connsiteY4" fmla="*/ 0 h 127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270257">
                <a:moveTo>
                  <a:pt x="0" y="0"/>
                </a:moveTo>
                <a:lnTo>
                  <a:pt x="3634013" y="0"/>
                </a:lnTo>
                <a:lnTo>
                  <a:pt x="3634013" y="1270257"/>
                </a:lnTo>
                <a:lnTo>
                  <a:pt x="0" y="1270257"/>
                </a:lnTo>
                <a:lnTo>
                  <a:pt x="0" y="0"/>
                </a:lnTo>
                <a:close/>
              </a:path>
            </a:pathLst>
          </a:custGeom>
          <a:solidFill>
            <a:schemeClr val="bg1"/>
          </a:solidFill>
          <a:ln>
            <a:solidFill>
              <a:srgbClr val="82B414"/>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z="1400" smtClean="0">
                <a:solidFill>
                  <a:schemeClr val="tx1"/>
                </a:solidFill>
                <a:latin typeface="HY헤드라인M" pitchFamily="18" charset="-127"/>
                <a:ea typeface="HY헤드라인M" pitchFamily="18" charset="-127"/>
              </a:rPr>
              <a:t>2024</a:t>
            </a:r>
            <a:endParaRPr lang="ko-KR" altLang="en-US" sz="1400">
              <a:solidFill>
                <a:schemeClr val="tx1"/>
              </a:solidFill>
              <a:latin typeface="HY헤드라인M" pitchFamily="18" charset="-127"/>
              <a:ea typeface="HY헤드라인M" pitchFamily="18" charset="-127"/>
            </a:endParaRPr>
          </a:p>
        </p:txBody>
      </p:sp>
      <p:cxnSp>
        <p:nvCxnSpPr>
          <p:cNvPr id="4" name="직선 화살표 연결선 3"/>
          <p:cNvCxnSpPr/>
          <p:nvPr/>
        </p:nvCxnSpPr>
        <p:spPr>
          <a:xfrm>
            <a:off x="1975225" y="6212029"/>
            <a:ext cx="9333585" cy="12765"/>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 name="직선 화살표 연결선 5"/>
          <p:cNvCxnSpPr/>
          <p:nvPr/>
        </p:nvCxnSpPr>
        <p:spPr>
          <a:xfrm>
            <a:off x="4774413" y="6053137"/>
            <a:ext cx="0" cy="304800"/>
          </a:xfrm>
          <a:prstGeom prst="straightConnector1">
            <a:avLst/>
          </a:prstGeom>
          <a:ln w="508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p:cNvCxnSpPr/>
          <p:nvPr/>
        </p:nvCxnSpPr>
        <p:spPr>
          <a:xfrm flipH="1">
            <a:off x="5863800" y="6029201"/>
            <a:ext cx="9526" cy="365657"/>
          </a:xfrm>
          <a:prstGeom prst="straightConnector1">
            <a:avLst/>
          </a:prstGeom>
          <a:ln w="508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p:cNvCxnSpPr/>
          <p:nvPr/>
        </p:nvCxnSpPr>
        <p:spPr>
          <a:xfrm>
            <a:off x="7033839" y="6007545"/>
            <a:ext cx="1308" cy="396108"/>
          </a:xfrm>
          <a:prstGeom prst="straightConnector1">
            <a:avLst/>
          </a:prstGeom>
          <a:ln w="508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p:cNvCxnSpPr/>
          <p:nvPr/>
        </p:nvCxnSpPr>
        <p:spPr>
          <a:xfrm>
            <a:off x="8134564" y="5957956"/>
            <a:ext cx="15222" cy="514523"/>
          </a:xfrm>
          <a:prstGeom prst="straightConnector1">
            <a:avLst/>
          </a:prstGeom>
          <a:ln w="508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p:cNvCxnSpPr/>
          <p:nvPr/>
        </p:nvCxnSpPr>
        <p:spPr>
          <a:xfrm>
            <a:off x="9320856" y="5967533"/>
            <a:ext cx="15222" cy="514523"/>
          </a:xfrm>
          <a:prstGeom prst="straightConnector1">
            <a:avLst/>
          </a:prstGeom>
          <a:ln w="508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p:cNvCxnSpPr/>
          <p:nvPr/>
        </p:nvCxnSpPr>
        <p:spPr>
          <a:xfrm>
            <a:off x="10488894" y="5948275"/>
            <a:ext cx="15222" cy="514523"/>
          </a:xfrm>
          <a:prstGeom prst="straightConnector1">
            <a:avLst/>
          </a:prstGeom>
          <a:ln w="508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21"/>
          <p:cNvSpPr/>
          <p:nvPr/>
        </p:nvSpPr>
        <p:spPr>
          <a:xfrm>
            <a:off x="8261916" y="5950163"/>
            <a:ext cx="517258" cy="226224"/>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t>9</a:t>
            </a:r>
            <a:r>
              <a:rPr lang="en-US" altLang="ko-KR" sz="1200" smtClean="0"/>
              <a:t>%</a:t>
            </a:r>
            <a:endParaRPr lang="ko-KR" altLang="en-US" sz="1200"/>
          </a:p>
        </p:txBody>
      </p:sp>
      <p:sp>
        <p:nvSpPr>
          <p:cNvPr id="70" name="모서리가 둥근 직사각형 69"/>
          <p:cNvSpPr/>
          <p:nvPr/>
        </p:nvSpPr>
        <p:spPr>
          <a:xfrm>
            <a:off x="5951204" y="5957978"/>
            <a:ext cx="496045" cy="23228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t>5</a:t>
            </a:r>
            <a:r>
              <a:rPr lang="en-US" altLang="ko-KR" sz="1200" smtClean="0"/>
              <a:t>%</a:t>
            </a:r>
            <a:endParaRPr lang="ko-KR" altLang="en-US" sz="1200"/>
          </a:p>
        </p:txBody>
      </p:sp>
      <p:sp>
        <p:nvSpPr>
          <p:cNvPr id="71" name="모서리가 둥근 직사각형 70"/>
          <p:cNvSpPr/>
          <p:nvPr/>
        </p:nvSpPr>
        <p:spPr>
          <a:xfrm>
            <a:off x="7138001" y="5950162"/>
            <a:ext cx="515967" cy="24665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t>7</a:t>
            </a:r>
            <a:r>
              <a:rPr lang="en-US" altLang="ko-KR" sz="1200" smtClean="0"/>
              <a:t>%</a:t>
            </a:r>
            <a:endParaRPr lang="ko-KR" altLang="en-US" sz="1200"/>
          </a:p>
        </p:txBody>
      </p:sp>
      <p:sp>
        <p:nvSpPr>
          <p:cNvPr id="72" name="모서리가 둥근 직사각형 71"/>
          <p:cNvSpPr/>
          <p:nvPr/>
        </p:nvSpPr>
        <p:spPr>
          <a:xfrm>
            <a:off x="4825918" y="5950163"/>
            <a:ext cx="517339" cy="232857"/>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mtClean="0"/>
              <a:t>4%</a:t>
            </a:r>
            <a:endParaRPr lang="ko-KR" altLang="en-US" sz="1200"/>
          </a:p>
        </p:txBody>
      </p:sp>
      <p:sp>
        <p:nvSpPr>
          <p:cNvPr id="73" name="모서리가 둥근 직사각형 72"/>
          <p:cNvSpPr/>
          <p:nvPr/>
        </p:nvSpPr>
        <p:spPr>
          <a:xfrm>
            <a:off x="9445570" y="5940289"/>
            <a:ext cx="514030" cy="24391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t>9</a:t>
            </a:r>
            <a:r>
              <a:rPr lang="en-US" altLang="ko-KR" sz="1200" smtClean="0"/>
              <a:t>%</a:t>
            </a:r>
            <a:endParaRPr lang="ko-KR" altLang="en-US" sz="1200"/>
          </a:p>
        </p:txBody>
      </p:sp>
      <p:sp>
        <p:nvSpPr>
          <p:cNvPr id="74" name="모서리가 둥근 직사각형 73"/>
          <p:cNvSpPr/>
          <p:nvPr/>
        </p:nvSpPr>
        <p:spPr>
          <a:xfrm>
            <a:off x="10549562" y="5923253"/>
            <a:ext cx="514030" cy="259767"/>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t>9</a:t>
            </a:r>
            <a:r>
              <a:rPr lang="en-US" altLang="ko-KR" sz="1200" smtClean="0"/>
              <a:t>%</a:t>
            </a:r>
            <a:endParaRPr lang="ko-KR" altLang="en-US" sz="1200"/>
          </a:p>
        </p:txBody>
      </p:sp>
      <p:sp>
        <p:nvSpPr>
          <p:cNvPr id="23" name="직사각형 22"/>
          <p:cNvSpPr/>
          <p:nvPr/>
        </p:nvSpPr>
        <p:spPr>
          <a:xfrm>
            <a:off x="1036925" y="6034032"/>
            <a:ext cx="779707" cy="309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smtClean="0"/>
              <a:t>MIPS</a:t>
            </a:r>
            <a:endParaRPr lang="ko-KR" altLang="en-US" sz="1600"/>
          </a:p>
        </p:txBody>
      </p:sp>
      <p:sp>
        <p:nvSpPr>
          <p:cNvPr id="75" name="직사각형 74"/>
          <p:cNvSpPr/>
          <p:nvPr/>
        </p:nvSpPr>
        <p:spPr>
          <a:xfrm>
            <a:off x="1049093" y="6423787"/>
            <a:ext cx="779707" cy="309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smtClean="0"/>
              <a:t>APMs</a:t>
            </a:r>
            <a:endParaRPr lang="ko-KR" altLang="en-US" sz="1600"/>
          </a:p>
        </p:txBody>
      </p:sp>
      <p:cxnSp>
        <p:nvCxnSpPr>
          <p:cNvPr id="76" name="직선 화살표 연결선 75"/>
          <p:cNvCxnSpPr/>
          <p:nvPr/>
        </p:nvCxnSpPr>
        <p:spPr>
          <a:xfrm>
            <a:off x="1975225" y="6578558"/>
            <a:ext cx="8992897" cy="7044"/>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flipV="1">
            <a:off x="4648200" y="6334210"/>
            <a:ext cx="0" cy="220773"/>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p:cNvCxnSpPr/>
          <p:nvPr/>
        </p:nvCxnSpPr>
        <p:spPr>
          <a:xfrm flipV="1">
            <a:off x="9201150" y="6343878"/>
            <a:ext cx="0" cy="220773"/>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p:cNvCxnSpPr/>
          <p:nvPr/>
        </p:nvCxnSpPr>
        <p:spPr>
          <a:xfrm flipV="1">
            <a:off x="10405440" y="6334210"/>
            <a:ext cx="0" cy="220773"/>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p:cNvCxnSpPr/>
          <p:nvPr/>
        </p:nvCxnSpPr>
        <p:spPr>
          <a:xfrm flipV="1">
            <a:off x="5772150" y="6343875"/>
            <a:ext cx="0" cy="220773"/>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p:cNvCxnSpPr/>
          <p:nvPr/>
        </p:nvCxnSpPr>
        <p:spPr>
          <a:xfrm flipV="1">
            <a:off x="6886575" y="6343876"/>
            <a:ext cx="0" cy="220773"/>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p:cNvCxnSpPr/>
          <p:nvPr/>
        </p:nvCxnSpPr>
        <p:spPr>
          <a:xfrm flipV="1">
            <a:off x="8029575" y="6343877"/>
            <a:ext cx="0" cy="220773"/>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2" name="모서리가 둥근 직사각형 81"/>
          <p:cNvSpPr/>
          <p:nvPr/>
        </p:nvSpPr>
        <p:spPr>
          <a:xfrm>
            <a:off x="4825918" y="6254732"/>
            <a:ext cx="509682" cy="20806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mtClean="0"/>
              <a:t>-4%</a:t>
            </a:r>
            <a:endParaRPr lang="ko-KR" altLang="en-US" sz="1200"/>
          </a:p>
        </p:txBody>
      </p:sp>
      <p:sp>
        <p:nvSpPr>
          <p:cNvPr id="83" name="모서리가 둥근 직사각형 82"/>
          <p:cNvSpPr/>
          <p:nvPr/>
        </p:nvSpPr>
        <p:spPr>
          <a:xfrm>
            <a:off x="5927230" y="6254002"/>
            <a:ext cx="509682" cy="20806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mtClean="0"/>
              <a:t>-5%</a:t>
            </a:r>
            <a:endParaRPr lang="ko-KR" altLang="en-US" sz="1200"/>
          </a:p>
        </p:txBody>
      </p:sp>
      <p:sp>
        <p:nvSpPr>
          <p:cNvPr id="84" name="모서리가 둥근 직사각형 83"/>
          <p:cNvSpPr/>
          <p:nvPr/>
        </p:nvSpPr>
        <p:spPr>
          <a:xfrm>
            <a:off x="7138001" y="6263988"/>
            <a:ext cx="509682" cy="20806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mtClean="0"/>
              <a:t>-7%</a:t>
            </a:r>
            <a:endParaRPr lang="ko-KR" altLang="en-US" sz="1200"/>
          </a:p>
        </p:txBody>
      </p:sp>
      <p:sp>
        <p:nvSpPr>
          <p:cNvPr id="85" name="모서리가 둥근 직사각형 84"/>
          <p:cNvSpPr/>
          <p:nvPr/>
        </p:nvSpPr>
        <p:spPr>
          <a:xfrm>
            <a:off x="8269491" y="6253129"/>
            <a:ext cx="509682" cy="20806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mtClean="0"/>
              <a:t>-9%</a:t>
            </a:r>
            <a:endParaRPr lang="ko-KR" altLang="en-US" sz="1200"/>
          </a:p>
        </p:txBody>
      </p:sp>
      <p:sp>
        <p:nvSpPr>
          <p:cNvPr id="86" name="모서리가 둥근 직사각형 85"/>
          <p:cNvSpPr/>
          <p:nvPr/>
        </p:nvSpPr>
        <p:spPr>
          <a:xfrm>
            <a:off x="9439711" y="6262065"/>
            <a:ext cx="509682" cy="20806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mtClean="0"/>
              <a:t>-9%</a:t>
            </a:r>
            <a:endParaRPr lang="ko-KR" altLang="en-US" sz="1200"/>
          </a:p>
        </p:txBody>
      </p:sp>
      <p:sp>
        <p:nvSpPr>
          <p:cNvPr id="87" name="모서리가 둥근 직사각형 86"/>
          <p:cNvSpPr/>
          <p:nvPr/>
        </p:nvSpPr>
        <p:spPr>
          <a:xfrm>
            <a:off x="10567000" y="6254790"/>
            <a:ext cx="509682" cy="20806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mtClean="0"/>
              <a:t>-9%</a:t>
            </a:r>
            <a:endParaRPr lang="ko-KR" altLang="en-US" sz="1200"/>
          </a:p>
        </p:txBody>
      </p:sp>
      <p:sp>
        <p:nvSpPr>
          <p:cNvPr id="89" name="모서리가 둥근 직사각형 88"/>
          <p:cNvSpPr/>
          <p:nvPr/>
        </p:nvSpPr>
        <p:spPr>
          <a:xfrm>
            <a:off x="5178924" y="6474525"/>
            <a:ext cx="509682" cy="20806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mtClean="0"/>
              <a:t>5%</a:t>
            </a:r>
            <a:endParaRPr lang="ko-KR" altLang="en-US" sz="1200"/>
          </a:p>
        </p:txBody>
      </p:sp>
      <p:sp>
        <p:nvSpPr>
          <p:cNvPr id="92" name="모서리가 둥근 직사각형 91"/>
          <p:cNvSpPr/>
          <p:nvPr/>
        </p:nvSpPr>
        <p:spPr>
          <a:xfrm>
            <a:off x="9818055" y="6448203"/>
            <a:ext cx="509682" cy="20806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mtClean="0"/>
              <a:t>5%</a:t>
            </a:r>
            <a:endParaRPr lang="ko-KR" altLang="en-US" sz="1200"/>
          </a:p>
        </p:txBody>
      </p:sp>
      <p:sp>
        <p:nvSpPr>
          <p:cNvPr id="93" name="모서리가 둥근 직사각형 92"/>
          <p:cNvSpPr/>
          <p:nvPr/>
        </p:nvSpPr>
        <p:spPr>
          <a:xfrm>
            <a:off x="7436440" y="6482575"/>
            <a:ext cx="509682" cy="20806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mtClean="0"/>
              <a:t>5%</a:t>
            </a:r>
            <a:endParaRPr lang="ko-KR" altLang="en-US" sz="1200"/>
          </a:p>
        </p:txBody>
      </p:sp>
      <p:sp>
        <p:nvSpPr>
          <p:cNvPr id="94" name="모서리가 둥근 직사각형 93"/>
          <p:cNvSpPr/>
          <p:nvPr/>
        </p:nvSpPr>
        <p:spPr>
          <a:xfrm>
            <a:off x="8616012" y="6464512"/>
            <a:ext cx="509682" cy="20806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mtClean="0"/>
              <a:t>5%</a:t>
            </a:r>
            <a:endParaRPr lang="ko-KR" altLang="en-US" sz="1200"/>
          </a:p>
        </p:txBody>
      </p:sp>
      <p:sp>
        <p:nvSpPr>
          <p:cNvPr id="95" name="모서리가 둥근 직사각형 94"/>
          <p:cNvSpPr/>
          <p:nvPr/>
        </p:nvSpPr>
        <p:spPr>
          <a:xfrm>
            <a:off x="6293440" y="6474525"/>
            <a:ext cx="509682" cy="20806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mtClean="0"/>
              <a:t>5%</a:t>
            </a:r>
            <a:endParaRPr lang="ko-KR" altLang="en-US" sz="1200"/>
          </a:p>
        </p:txBody>
      </p:sp>
      <p:sp>
        <p:nvSpPr>
          <p:cNvPr id="96" name="모서리가 둥근 직사각형 95"/>
          <p:cNvSpPr/>
          <p:nvPr/>
        </p:nvSpPr>
        <p:spPr>
          <a:xfrm>
            <a:off x="4055065" y="6464512"/>
            <a:ext cx="509682" cy="20806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mtClean="0"/>
              <a:t>5%</a:t>
            </a:r>
            <a:endParaRPr lang="ko-KR" altLang="en-US" sz="1200"/>
          </a:p>
        </p:txBody>
      </p:sp>
      <p:sp>
        <p:nvSpPr>
          <p:cNvPr id="2" name="슬라이드 번호 개체 틀 1"/>
          <p:cNvSpPr>
            <a:spLocks noGrp="1"/>
          </p:cNvSpPr>
          <p:nvPr>
            <p:ph type="sldNum" sz="quarter" idx="12"/>
          </p:nvPr>
        </p:nvSpPr>
        <p:spPr/>
        <p:txBody>
          <a:bodyPr/>
          <a:lstStyle/>
          <a:p>
            <a:fld id="{226A7A18-950E-430F-B78B-4CE5EA3222A8}" type="slidenum">
              <a:rPr lang="ko-KR" altLang="en-US" smtClean="0"/>
              <a:t>19</a:t>
            </a:fld>
            <a:endParaRPr lang="ko-KR" altLang="en-US"/>
          </a:p>
        </p:txBody>
      </p:sp>
      <p:sp>
        <p:nvSpPr>
          <p:cNvPr id="88" name="바닥글 개체 틀 14"/>
          <p:cNvSpPr>
            <a:spLocks noGrp="1"/>
          </p:cNvSpPr>
          <p:nvPr>
            <p:ph type="ftr" sz="quarter" idx="11"/>
          </p:nvPr>
        </p:nvSpPr>
        <p:spPr>
          <a:xfrm>
            <a:off x="-1" y="34232"/>
            <a:ext cx="2455101" cy="216078"/>
          </a:xfrm>
        </p:spPr>
        <p:txBody>
          <a:bodyPr/>
          <a:lstStyle/>
          <a:p>
            <a:pPr algn="l"/>
            <a:r>
              <a:rPr lang="en-US" altLang="ko-KR" sz="1400" b="1" smtClean="0">
                <a:solidFill>
                  <a:srgbClr val="002060"/>
                </a:solidFill>
              </a:rPr>
              <a:t>3. </a:t>
            </a:r>
            <a:r>
              <a:rPr lang="ko-KR" altLang="en-US" sz="1400" b="1" smtClean="0">
                <a:solidFill>
                  <a:srgbClr val="002060"/>
                </a:solidFill>
              </a:rPr>
              <a:t>가치</a:t>
            </a:r>
            <a:r>
              <a:rPr lang="en-US" altLang="ko-KR" sz="1400" b="1" smtClean="0">
                <a:solidFill>
                  <a:srgbClr val="002060"/>
                </a:solidFill>
              </a:rPr>
              <a:t>-</a:t>
            </a:r>
            <a:r>
              <a:rPr lang="ko-KR" altLang="en-US" sz="1400" b="1" smtClean="0">
                <a:solidFill>
                  <a:srgbClr val="002060"/>
                </a:solidFill>
              </a:rPr>
              <a:t>기반 케어와 지불</a:t>
            </a:r>
            <a:endParaRPr lang="ko-KR" altLang="en-US" sz="1400" b="1">
              <a:solidFill>
                <a:srgbClr val="002060"/>
              </a:solidFill>
            </a:endParaRPr>
          </a:p>
        </p:txBody>
      </p:sp>
    </p:spTree>
    <p:extLst>
      <p:ext uri="{BB962C8B-B14F-4D97-AF65-F5344CB8AC3E}">
        <p14:creationId xmlns:p14="http://schemas.microsoft.com/office/powerpoint/2010/main" val="6573407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p:cNvSpPr/>
          <p:nvPr/>
        </p:nvSpPr>
        <p:spPr>
          <a:xfrm>
            <a:off x="2215662" y="1505125"/>
            <a:ext cx="7666891" cy="493783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8100000" scaled="1"/>
            <a:tileRect/>
          </a:gradFill>
          <a:ln w="12700">
            <a:solidFill>
              <a:schemeClr val="accent1">
                <a:lumMod val="75000"/>
              </a:schemeClr>
            </a:solidFill>
          </a:ln>
          <a:effectLst>
            <a:outerShdw blurRad="50800" dist="38100" dir="2700000" algn="tl"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title"/>
          </p:nvPr>
        </p:nvSpPr>
        <p:spPr>
          <a:xfrm>
            <a:off x="876643" y="101773"/>
            <a:ext cx="10515600" cy="1150424"/>
          </a:xfrm>
        </p:spPr>
        <p:txBody>
          <a:bodyPr>
            <a:noAutofit/>
          </a:bodyPr>
          <a:lstStyle/>
          <a:p>
            <a:pPr algn="ctr"/>
            <a:r>
              <a:rPr lang="ko-KR" altLang="en-US" sz="4800" b="1" smtClean="0"/>
              <a:t>미국 보건의료체계와 </a:t>
            </a:r>
            <a:r>
              <a:rPr lang="en-US" altLang="ko-KR" sz="4800" b="1" smtClean="0"/>
              <a:t>ACO</a:t>
            </a:r>
            <a:endParaRPr lang="ko-KR" altLang="en-US" sz="1400" b="1" dirty="0"/>
          </a:p>
        </p:txBody>
      </p:sp>
      <p:sp>
        <p:nvSpPr>
          <p:cNvPr id="58" name="직사각형 57"/>
          <p:cNvSpPr/>
          <p:nvPr/>
        </p:nvSpPr>
        <p:spPr>
          <a:xfrm>
            <a:off x="3943322" y="1922393"/>
            <a:ext cx="4137698" cy="466000"/>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rgbClr val="FFC000"/>
                </a:solidFill>
              </a:rPr>
              <a:t> </a:t>
            </a:r>
            <a:r>
              <a:rPr lang="en-US" altLang="ko-KR" smtClean="0">
                <a:solidFill>
                  <a:srgbClr val="FFC000"/>
                </a:solidFill>
              </a:rPr>
              <a:t>1. CMS</a:t>
            </a:r>
            <a:r>
              <a:rPr lang="ko-KR" altLang="en-US" smtClean="0">
                <a:solidFill>
                  <a:srgbClr val="FFC000"/>
                </a:solidFill>
              </a:rPr>
              <a:t>와 </a:t>
            </a:r>
            <a:r>
              <a:rPr lang="en-US" altLang="ko-KR" smtClean="0">
                <a:solidFill>
                  <a:srgbClr val="FFC000"/>
                </a:solidFill>
              </a:rPr>
              <a:t>HIRA</a:t>
            </a:r>
            <a:endParaRPr lang="ko-KR" altLang="en-US" dirty="0">
              <a:solidFill>
                <a:srgbClr val="FFC000"/>
              </a:solidFill>
            </a:endParaRPr>
          </a:p>
        </p:txBody>
      </p:sp>
      <p:sp>
        <p:nvSpPr>
          <p:cNvPr id="59" name="직사각형 58"/>
          <p:cNvSpPr/>
          <p:nvPr/>
        </p:nvSpPr>
        <p:spPr>
          <a:xfrm>
            <a:off x="3943322" y="2534759"/>
            <a:ext cx="4137698" cy="466000"/>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rgbClr val="FFC000"/>
                </a:solidFill>
              </a:rPr>
              <a:t> </a:t>
            </a:r>
            <a:r>
              <a:rPr lang="en-US" altLang="ko-KR" smtClean="0">
                <a:solidFill>
                  <a:srgbClr val="FFC000"/>
                </a:solidFill>
              </a:rPr>
              <a:t>2 CMS</a:t>
            </a:r>
            <a:r>
              <a:rPr lang="ko-KR" altLang="en-US" smtClean="0">
                <a:solidFill>
                  <a:srgbClr val="FFC000"/>
                </a:solidFill>
              </a:rPr>
              <a:t>가 추구하는 방향</a:t>
            </a:r>
            <a:endParaRPr lang="ko-KR" altLang="en-US" dirty="0">
              <a:solidFill>
                <a:srgbClr val="FFC000"/>
              </a:solidFill>
            </a:endParaRPr>
          </a:p>
        </p:txBody>
      </p:sp>
      <p:sp>
        <p:nvSpPr>
          <p:cNvPr id="60" name="직사각형 59"/>
          <p:cNvSpPr/>
          <p:nvPr/>
        </p:nvSpPr>
        <p:spPr>
          <a:xfrm>
            <a:off x="3943322" y="3145403"/>
            <a:ext cx="4137698" cy="466000"/>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mtClean="0">
                <a:solidFill>
                  <a:srgbClr val="FFC000"/>
                </a:solidFill>
              </a:rPr>
              <a:t>3. </a:t>
            </a:r>
            <a:r>
              <a:rPr lang="ko-KR" altLang="en-US" smtClean="0">
                <a:solidFill>
                  <a:srgbClr val="FFC000"/>
                </a:solidFill>
              </a:rPr>
              <a:t>가치</a:t>
            </a:r>
            <a:r>
              <a:rPr lang="en-US" altLang="ko-KR" smtClean="0">
                <a:solidFill>
                  <a:srgbClr val="FFC000"/>
                </a:solidFill>
              </a:rPr>
              <a:t>-</a:t>
            </a:r>
            <a:r>
              <a:rPr lang="ko-KR" altLang="en-US" smtClean="0">
                <a:solidFill>
                  <a:srgbClr val="FFC000"/>
                </a:solidFill>
              </a:rPr>
              <a:t>기반 케어와 지불</a:t>
            </a:r>
            <a:endParaRPr lang="ko-KR" altLang="en-US" dirty="0">
              <a:solidFill>
                <a:srgbClr val="FFC000"/>
              </a:solidFill>
            </a:endParaRPr>
          </a:p>
        </p:txBody>
      </p:sp>
      <p:sp>
        <p:nvSpPr>
          <p:cNvPr id="66" name="직사각형 65"/>
          <p:cNvSpPr/>
          <p:nvPr/>
        </p:nvSpPr>
        <p:spPr>
          <a:xfrm>
            <a:off x="3943322" y="3747558"/>
            <a:ext cx="4137698" cy="466000"/>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mtClean="0">
                <a:solidFill>
                  <a:srgbClr val="FFC000"/>
                </a:solidFill>
              </a:rPr>
              <a:t>4. </a:t>
            </a:r>
            <a:r>
              <a:rPr lang="ko-KR" altLang="en-US" smtClean="0">
                <a:solidFill>
                  <a:srgbClr val="FFC000"/>
                </a:solidFill>
              </a:rPr>
              <a:t>인구집단건강과 가치</a:t>
            </a:r>
            <a:r>
              <a:rPr lang="en-US" altLang="ko-KR" smtClean="0">
                <a:solidFill>
                  <a:srgbClr val="FFC000"/>
                </a:solidFill>
              </a:rPr>
              <a:t>-</a:t>
            </a:r>
            <a:r>
              <a:rPr lang="ko-KR" altLang="en-US" smtClean="0">
                <a:solidFill>
                  <a:srgbClr val="FFC000"/>
                </a:solidFill>
              </a:rPr>
              <a:t>기반 지불</a:t>
            </a:r>
            <a:endParaRPr lang="ko-KR" altLang="en-US" dirty="0">
              <a:solidFill>
                <a:srgbClr val="FFC000"/>
              </a:solidFill>
            </a:endParaRPr>
          </a:p>
        </p:txBody>
      </p:sp>
      <p:sp>
        <p:nvSpPr>
          <p:cNvPr id="67" name="직사각형 66"/>
          <p:cNvSpPr/>
          <p:nvPr/>
        </p:nvSpPr>
        <p:spPr>
          <a:xfrm>
            <a:off x="3943322" y="4358202"/>
            <a:ext cx="4137698" cy="466000"/>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mtClean="0">
                <a:solidFill>
                  <a:srgbClr val="FFC000"/>
                </a:solidFill>
              </a:rPr>
              <a:t>5. </a:t>
            </a:r>
            <a:r>
              <a:rPr lang="ko-KR" altLang="en-US" smtClean="0">
                <a:solidFill>
                  <a:srgbClr val="FFC000"/>
                </a:solidFill>
              </a:rPr>
              <a:t>인구집단건강 적용 사례</a:t>
            </a:r>
            <a:endParaRPr lang="ko-KR" altLang="en-US" dirty="0">
              <a:solidFill>
                <a:srgbClr val="FFC000"/>
              </a:solidFill>
            </a:endParaRPr>
          </a:p>
        </p:txBody>
      </p:sp>
      <p:sp>
        <p:nvSpPr>
          <p:cNvPr id="68" name="직사각형 67"/>
          <p:cNvSpPr/>
          <p:nvPr/>
        </p:nvSpPr>
        <p:spPr>
          <a:xfrm>
            <a:off x="3943322" y="4968846"/>
            <a:ext cx="4137698" cy="466000"/>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mtClean="0">
                <a:solidFill>
                  <a:srgbClr val="FFC000"/>
                </a:solidFill>
              </a:rPr>
              <a:t>6. </a:t>
            </a:r>
            <a:r>
              <a:rPr lang="ko-KR" altLang="en-US" smtClean="0">
                <a:solidFill>
                  <a:srgbClr val="FFC000"/>
                </a:solidFill>
              </a:rPr>
              <a:t>우리는 무엇을 알아야 할까</a:t>
            </a:r>
            <a:r>
              <a:rPr lang="en-US" altLang="ko-KR" smtClean="0">
                <a:solidFill>
                  <a:srgbClr val="FFC000"/>
                </a:solidFill>
              </a:rPr>
              <a:t>?</a:t>
            </a:r>
            <a:endParaRPr lang="ko-KR" altLang="en-US" dirty="0">
              <a:solidFill>
                <a:srgbClr val="FFC000"/>
              </a:solidFill>
            </a:endParaRPr>
          </a:p>
        </p:txBody>
      </p:sp>
      <p:sp>
        <p:nvSpPr>
          <p:cNvPr id="69" name="직사각형 68"/>
          <p:cNvSpPr/>
          <p:nvPr/>
        </p:nvSpPr>
        <p:spPr>
          <a:xfrm>
            <a:off x="3943322" y="5579490"/>
            <a:ext cx="4137698" cy="466000"/>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mtClean="0">
                <a:solidFill>
                  <a:srgbClr val="FFC000"/>
                </a:solidFill>
              </a:rPr>
              <a:t>7. </a:t>
            </a:r>
            <a:r>
              <a:rPr lang="ko-KR" altLang="en-US" smtClean="0">
                <a:solidFill>
                  <a:srgbClr val="FFC000"/>
                </a:solidFill>
              </a:rPr>
              <a:t>우리는 무엇을 해야 할까</a:t>
            </a:r>
            <a:r>
              <a:rPr lang="en-US" altLang="ko-KR" smtClean="0">
                <a:solidFill>
                  <a:srgbClr val="FFC000"/>
                </a:solidFill>
              </a:rPr>
              <a:t>?</a:t>
            </a:r>
            <a:endParaRPr lang="ko-KR" altLang="en-US" dirty="0">
              <a:solidFill>
                <a:srgbClr val="FFC000"/>
              </a:solidFill>
            </a:endParaRPr>
          </a:p>
        </p:txBody>
      </p:sp>
      <p:sp>
        <p:nvSpPr>
          <p:cNvPr id="4" name="슬라이드 번호 개체 틀 3"/>
          <p:cNvSpPr>
            <a:spLocks noGrp="1"/>
          </p:cNvSpPr>
          <p:nvPr>
            <p:ph type="sldNum" sz="quarter" idx="12"/>
          </p:nvPr>
        </p:nvSpPr>
        <p:spPr/>
        <p:txBody>
          <a:bodyPr/>
          <a:lstStyle/>
          <a:p>
            <a:fld id="{226A7A18-950E-430F-B78B-4CE5EA3222A8}" type="slidenum">
              <a:rPr lang="ko-KR" altLang="en-US" smtClean="0"/>
              <a:t>2</a:t>
            </a:fld>
            <a:endParaRPr lang="ko-KR" altLang="en-US"/>
          </a:p>
        </p:txBody>
      </p:sp>
    </p:spTree>
    <p:extLst>
      <p:ext uri="{BB962C8B-B14F-4D97-AF65-F5344CB8AC3E}">
        <p14:creationId xmlns:p14="http://schemas.microsoft.com/office/powerpoint/2010/main" val="24556544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직사각형 34"/>
          <p:cNvSpPr/>
          <p:nvPr/>
        </p:nvSpPr>
        <p:spPr>
          <a:xfrm>
            <a:off x="164859" y="3028949"/>
            <a:ext cx="5857171" cy="3790389"/>
          </a:xfrm>
          <a:prstGeom prst="rect">
            <a:avLst/>
          </a:prstGeom>
          <a:solidFill>
            <a:schemeClr val="bg1"/>
          </a:solidFill>
          <a:ln>
            <a:solidFill>
              <a:schemeClr val="accent6">
                <a:lumMod val="75000"/>
              </a:schemeClr>
            </a:solidFill>
          </a:ln>
          <a:effectLst>
            <a:outerShdw blurRad="50800" dist="38100" dir="2700000" algn="tl"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a:solidFill>
                <a:prstClr val="white"/>
              </a:solidFill>
            </a:endParaRPr>
          </a:p>
        </p:txBody>
      </p:sp>
      <p:sp>
        <p:nvSpPr>
          <p:cNvPr id="36" name="자유형 35"/>
          <p:cNvSpPr/>
          <p:nvPr/>
        </p:nvSpPr>
        <p:spPr>
          <a:xfrm>
            <a:off x="462539" y="3100522"/>
            <a:ext cx="5310770" cy="410347"/>
          </a:xfrm>
          <a:custGeom>
            <a:avLst/>
            <a:gdLst>
              <a:gd name="connsiteX0" fmla="*/ 0 w 3634013"/>
              <a:gd name="connsiteY0" fmla="*/ 0 h 1353243"/>
              <a:gd name="connsiteX1" fmla="*/ 3634013 w 3634013"/>
              <a:gd name="connsiteY1" fmla="*/ 0 h 1353243"/>
              <a:gd name="connsiteX2" fmla="*/ 3634013 w 3634013"/>
              <a:gd name="connsiteY2" fmla="*/ 1353243 h 1353243"/>
              <a:gd name="connsiteX3" fmla="*/ 0 w 3634013"/>
              <a:gd name="connsiteY3" fmla="*/ 1353243 h 1353243"/>
              <a:gd name="connsiteX4" fmla="*/ 0 w 3634013"/>
              <a:gd name="connsiteY4" fmla="*/ 0 h 135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353243">
                <a:moveTo>
                  <a:pt x="0" y="0"/>
                </a:moveTo>
                <a:lnTo>
                  <a:pt x="3634013" y="0"/>
                </a:lnTo>
                <a:lnTo>
                  <a:pt x="3634013" y="1353243"/>
                </a:lnTo>
                <a:lnTo>
                  <a:pt x="0" y="1353243"/>
                </a:lnTo>
                <a:lnTo>
                  <a:pt x="0" y="0"/>
                </a:lnTo>
                <a:close/>
              </a:path>
            </a:pathLst>
          </a:custGeom>
          <a:solidFill>
            <a:schemeClr val="accent6">
              <a:lumMod val="75000"/>
            </a:schemeClr>
          </a:solidFill>
          <a:ln>
            <a:solidFill>
              <a:srgbClr val="00B0F0"/>
            </a:solidFill>
          </a:ln>
          <a:effectLst>
            <a:outerShdw blurRad="50800" dist="38100" algn="l" rotWithShape="0">
              <a:schemeClr val="accent6">
                <a:lumMod val="75000"/>
                <a:alpha val="40000"/>
              </a:scheme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altLang="ko-KR" sz="2400" smtClean="0">
                <a:solidFill>
                  <a:prstClr val="white"/>
                </a:solidFill>
                <a:latin typeface="HY헤드라인M" pitchFamily="18" charset="-127"/>
                <a:ea typeface="HY헤드라인M" pitchFamily="18" charset="-127"/>
              </a:rPr>
              <a:t>MIPS </a:t>
            </a:r>
            <a:endParaRPr lang="ko-KR" altLang="en-US" sz="2400">
              <a:solidFill>
                <a:prstClr val="white"/>
              </a:solidFill>
              <a:latin typeface="HY헤드라인M" pitchFamily="18" charset="-127"/>
              <a:ea typeface="HY헤드라인M" pitchFamily="18" charset="-127"/>
            </a:endParaRPr>
          </a:p>
        </p:txBody>
      </p:sp>
      <p:sp>
        <p:nvSpPr>
          <p:cNvPr id="20" name="직사각형 19"/>
          <p:cNvSpPr/>
          <p:nvPr/>
        </p:nvSpPr>
        <p:spPr>
          <a:xfrm>
            <a:off x="6143994" y="3028950"/>
            <a:ext cx="5857171" cy="2169172"/>
          </a:xfrm>
          <a:prstGeom prst="rect">
            <a:avLst/>
          </a:prstGeom>
          <a:solidFill>
            <a:schemeClr val="bg1"/>
          </a:solid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solidFill>
                <a:srgbClr val="FFC000"/>
              </a:solidFill>
            </a:endParaRPr>
          </a:p>
        </p:txBody>
      </p:sp>
      <p:sp>
        <p:nvSpPr>
          <p:cNvPr id="3" name="제목 2"/>
          <p:cNvSpPr>
            <a:spLocks noGrp="1"/>
          </p:cNvSpPr>
          <p:nvPr>
            <p:ph type="title"/>
          </p:nvPr>
        </p:nvSpPr>
        <p:spPr>
          <a:xfrm>
            <a:off x="876642" y="271319"/>
            <a:ext cx="10644797" cy="478232"/>
          </a:xfrm>
        </p:spPr>
        <p:txBody>
          <a:bodyPr>
            <a:noAutofit/>
          </a:bodyPr>
          <a:lstStyle/>
          <a:p>
            <a:pPr algn="ctr"/>
            <a:r>
              <a:rPr lang="en-US" altLang="ko-KR" sz="3200" smtClean="0">
                <a:latin typeface="HY헤드라인M" pitchFamily="18" charset="-127"/>
                <a:ea typeface="HY헤드라인M" pitchFamily="18" charset="-127"/>
              </a:rPr>
              <a:t>MACRA</a:t>
            </a:r>
            <a:r>
              <a:rPr lang="ko-KR" altLang="en-US" sz="3200" smtClean="0">
                <a:latin typeface="HY헤드라인M" pitchFamily="18" charset="-127"/>
                <a:ea typeface="HY헤드라인M" pitchFamily="18" charset="-127"/>
              </a:rPr>
              <a:t>가 보건부에 요구한 과업 </a:t>
            </a:r>
            <a:endParaRPr lang="ko-KR" altLang="en-US" sz="3200" b="1"/>
          </a:p>
        </p:txBody>
      </p:sp>
      <p:pic>
        <p:nvPicPr>
          <p:cNvPr id="13" name="Picture 44" descr="na_c22"/>
          <p:cNvPicPr>
            <a:picLocks noChangeAspect="1" noChangeArrowheads="1"/>
          </p:cNvPicPr>
          <p:nvPr/>
        </p:nvPicPr>
        <p:blipFill>
          <a:blip r:embed="rId3" cstate="print"/>
          <a:srcRect/>
          <a:stretch>
            <a:fillRect/>
          </a:stretch>
        </p:blipFill>
        <p:spPr bwMode="auto">
          <a:xfrm>
            <a:off x="748650" y="1654439"/>
            <a:ext cx="163255" cy="176882"/>
          </a:xfrm>
          <a:prstGeom prst="rect">
            <a:avLst/>
          </a:prstGeom>
          <a:noFill/>
          <a:ln w="9525">
            <a:noFill/>
            <a:miter lim="800000"/>
            <a:headEnd/>
            <a:tailEnd/>
          </a:ln>
        </p:spPr>
      </p:pic>
      <p:pic>
        <p:nvPicPr>
          <p:cNvPr id="18" name="Picture 44" descr="na_c22"/>
          <p:cNvPicPr>
            <a:picLocks noChangeAspect="1" noChangeArrowheads="1"/>
          </p:cNvPicPr>
          <p:nvPr/>
        </p:nvPicPr>
        <p:blipFill>
          <a:blip r:embed="rId3" cstate="print"/>
          <a:srcRect/>
          <a:stretch>
            <a:fillRect/>
          </a:stretch>
        </p:blipFill>
        <p:spPr bwMode="auto">
          <a:xfrm>
            <a:off x="748650" y="862822"/>
            <a:ext cx="163255" cy="176882"/>
          </a:xfrm>
          <a:prstGeom prst="rect">
            <a:avLst/>
          </a:prstGeom>
          <a:noFill/>
          <a:ln w="9525">
            <a:noFill/>
            <a:miter lim="800000"/>
            <a:headEnd/>
            <a:tailEnd/>
          </a:ln>
        </p:spPr>
      </p:pic>
      <p:sp>
        <p:nvSpPr>
          <p:cNvPr id="91" name="직사각형 90"/>
          <p:cNvSpPr/>
          <p:nvPr/>
        </p:nvSpPr>
        <p:spPr>
          <a:xfrm>
            <a:off x="1008593" y="1578870"/>
            <a:ext cx="10186554" cy="6021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r>
              <a:rPr lang="en-US" altLang="ko-KR" sz="1500" smtClean="0">
                <a:solidFill>
                  <a:prstClr val="black"/>
                </a:solidFill>
                <a:latin typeface="HY헤드라인M" pitchFamily="18" charset="-127"/>
                <a:ea typeface="HY헤드라인M" pitchFamily="18" charset="-127"/>
              </a:rPr>
              <a:t>MIP</a:t>
            </a:r>
            <a:r>
              <a:rPr lang="ko-KR" altLang="en-US" sz="1500">
                <a:solidFill>
                  <a:prstClr val="black"/>
                </a:solidFill>
                <a:latin typeface="HY헤드라인M" pitchFamily="18" charset="-127"/>
                <a:ea typeface="HY헤드라인M" pitchFamily="18" charset="-127"/>
              </a:rPr>
              <a:t> </a:t>
            </a:r>
            <a:r>
              <a:rPr lang="en-US" altLang="ko-KR" sz="1500" smtClean="0">
                <a:solidFill>
                  <a:prstClr val="black"/>
                </a:solidFill>
                <a:latin typeface="HY헤드라인M" pitchFamily="18" charset="-127"/>
                <a:ea typeface="HY헤드라인M" pitchFamily="18" charset="-127"/>
              </a:rPr>
              <a:t>EP</a:t>
            </a:r>
            <a:r>
              <a:rPr lang="ko-KR" altLang="en-US" sz="1500" smtClean="0">
                <a:solidFill>
                  <a:prstClr val="black"/>
                </a:solidFill>
                <a:latin typeface="HY헤드라인M" pitchFamily="18" charset="-127"/>
                <a:ea typeface="HY헤드라인M" pitchFamily="18" charset="-127"/>
              </a:rPr>
              <a:t>의 복합성과점수</a:t>
            </a:r>
            <a:r>
              <a:rPr lang="en-US" altLang="ko-KR" sz="1500" smtClean="0">
                <a:solidFill>
                  <a:prstClr val="black"/>
                </a:solidFill>
                <a:latin typeface="HY헤드라인M" pitchFamily="18" charset="-127"/>
                <a:ea typeface="HY헤드라인M" pitchFamily="18" charset="-127"/>
              </a:rPr>
              <a:t>(composite performance score)</a:t>
            </a:r>
            <a:r>
              <a:rPr lang="ko-KR" altLang="en-US" sz="1500" smtClean="0">
                <a:solidFill>
                  <a:prstClr val="black"/>
                </a:solidFill>
                <a:latin typeface="HY헤드라인M" pitchFamily="18" charset="-127"/>
                <a:ea typeface="HY헤드라인M" pitchFamily="18" charset="-127"/>
              </a:rPr>
              <a:t>는 질</a:t>
            </a:r>
            <a:r>
              <a:rPr lang="en-US" altLang="ko-KR" sz="1500" smtClean="0">
                <a:solidFill>
                  <a:prstClr val="black"/>
                </a:solidFill>
                <a:latin typeface="HY헤드라인M" pitchFamily="18" charset="-127"/>
                <a:ea typeface="HY헤드라인M" pitchFamily="18" charset="-127"/>
              </a:rPr>
              <a:t>, </a:t>
            </a:r>
            <a:r>
              <a:rPr lang="ko-KR" altLang="en-US" sz="1500" smtClean="0">
                <a:solidFill>
                  <a:prstClr val="black"/>
                </a:solidFill>
                <a:latin typeface="HY헤드라인M" pitchFamily="18" charset="-127"/>
                <a:ea typeface="HY헤드라인M" pitchFamily="18" charset="-127"/>
              </a:rPr>
              <a:t>자원 사용</a:t>
            </a:r>
            <a:r>
              <a:rPr lang="en-US" altLang="ko-KR" sz="1500" smtClean="0">
                <a:solidFill>
                  <a:prstClr val="black"/>
                </a:solidFill>
                <a:latin typeface="HY헤드라인M" pitchFamily="18" charset="-127"/>
                <a:ea typeface="HY헤드라인M" pitchFamily="18" charset="-127"/>
              </a:rPr>
              <a:t>, </a:t>
            </a:r>
            <a:r>
              <a:rPr lang="ko-KR" altLang="en-US" sz="1500" smtClean="0">
                <a:solidFill>
                  <a:prstClr val="black"/>
                </a:solidFill>
                <a:latin typeface="HY헤드라인M" pitchFamily="18" charset="-127"/>
                <a:ea typeface="HY헤드라인M" pitchFamily="18" charset="-127"/>
              </a:rPr>
              <a:t>진료 개선 활동</a:t>
            </a:r>
            <a:r>
              <a:rPr lang="en-US" altLang="ko-KR" sz="1500" smtClean="0">
                <a:solidFill>
                  <a:prstClr val="black"/>
                </a:solidFill>
                <a:latin typeface="HY헤드라인M" pitchFamily="18" charset="-127"/>
                <a:ea typeface="HY헤드라인M" pitchFamily="18" charset="-127"/>
              </a:rPr>
              <a:t>, </a:t>
            </a:r>
            <a:r>
              <a:rPr lang="ko-KR" altLang="en-US" sz="1500" smtClean="0">
                <a:solidFill>
                  <a:prstClr val="black"/>
                </a:solidFill>
                <a:latin typeface="HY헤드라인M" pitchFamily="18" charset="-127"/>
                <a:ea typeface="HY헤드라인M" pitchFamily="18" charset="-127"/>
              </a:rPr>
              <a:t>전자의무기록 사용 역량 등 </a:t>
            </a:r>
            <a:r>
              <a:rPr lang="en-US" altLang="ko-KR" sz="1500" smtClean="0">
                <a:solidFill>
                  <a:prstClr val="black"/>
                </a:solidFill>
                <a:latin typeface="HY헤드라인M" pitchFamily="18" charset="-127"/>
                <a:ea typeface="HY헤드라인M" pitchFamily="18" charset="-127"/>
              </a:rPr>
              <a:t>4</a:t>
            </a:r>
            <a:r>
              <a:rPr lang="ko-KR" altLang="en-US" sz="1500" smtClean="0">
                <a:solidFill>
                  <a:prstClr val="black"/>
                </a:solidFill>
                <a:latin typeface="HY헤드라인M" pitchFamily="18" charset="-127"/>
                <a:ea typeface="HY헤드라인M" pitchFamily="18" charset="-127"/>
              </a:rPr>
              <a:t>개의 성과 영역</a:t>
            </a:r>
            <a:r>
              <a:rPr lang="en-US" altLang="ko-KR" sz="1500" smtClean="0">
                <a:solidFill>
                  <a:prstClr val="black"/>
                </a:solidFill>
                <a:latin typeface="HY헤드라인M" pitchFamily="18" charset="-127"/>
                <a:ea typeface="HY헤드라인M" pitchFamily="18" charset="-127"/>
              </a:rPr>
              <a:t>(performance categories)</a:t>
            </a:r>
            <a:r>
              <a:rPr lang="ko-KR" altLang="en-US" sz="1500" smtClean="0">
                <a:solidFill>
                  <a:prstClr val="black"/>
                </a:solidFill>
                <a:latin typeface="HY헤드라인M" pitchFamily="18" charset="-127"/>
                <a:ea typeface="HY헤드라인M" pitchFamily="18" charset="-127"/>
              </a:rPr>
              <a:t>을 사용하도록 정함  </a:t>
            </a:r>
            <a:endParaRPr lang="en-US" altLang="ko-KR" sz="1500">
              <a:solidFill>
                <a:prstClr val="black"/>
              </a:solidFill>
              <a:latin typeface="HY헤드라인M" pitchFamily="18" charset="-127"/>
              <a:ea typeface="HY헤드라인M" pitchFamily="18" charset="-127"/>
            </a:endParaRPr>
          </a:p>
        </p:txBody>
      </p:sp>
      <p:sp>
        <p:nvSpPr>
          <p:cNvPr id="58" name="직사각형 57"/>
          <p:cNvSpPr/>
          <p:nvPr/>
        </p:nvSpPr>
        <p:spPr>
          <a:xfrm>
            <a:off x="1008592" y="868850"/>
            <a:ext cx="10387799" cy="7258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r>
              <a:rPr lang="en-US" altLang="ko-KR" sz="1500">
                <a:solidFill>
                  <a:prstClr val="black"/>
                </a:solidFill>
                <a:latin typeface="HY헤드라인M" pitchFamily="18" charset="-127"/>
                <a:ea typeface="HY헤드라인M" pitchFamily="18" charset="-127"/>
              </a:rPr>
              <a:t>MACRA</a:t>
            </a:r>
            <a:r>
              <a:rPr lang="ko-KR" altLang="en-US" sz="1500">
                <a:solidFill>
                  <a:prstClr val="black"/>
                </a:solidFill>
                <a:latin typeface="HY헤드라인M" pitchFamily="18" charset="-127"/>
                <a:ea typeface="HY헤드라인M" pitchFamily="18" charset="-127"/>
              </a:rPr>
              <a:t>는 </a:t>
            </a:r>
            <a:r>
              <a:rPr lang="en-US" altLang="ko-KR" sz="1500" smtClean="0">
                <a:solidFill>
                  <a:prstClr val="black"/>
                </a:solidFill>
                <a:latin typeface="HY헤드라인M" pitchFamily="18" charset="-127"/>
                <a:ea typeface="HY헤드라인M" pitchFamily="18" charset="-127"/>
              </a:rPr>
              <a:t>2019</a:t>
            </a:r>
            <a:r>
              <a:rPr lang="ko-KR" altLang="en-US" sz="1500">
                <a:solidFill>
                  <a:prstClr val="black"/>
                </a:solidFill>
                <a:latin typeface="HY헤드라인M" pitchFamily="18" charset="-127"/>
                <a:ea typeface="HY헤드라인M" pitchFamily="18" charset="-127"/>
              </a:rPr>
              <a:t>년</a:t>
            </a:r>
            <a:r>
              <a:rPr lang="en-US" altLang="ko-KR" sz="1500">
                <a:solidFill>
                  <a:prstClr val="black"/>
                </a:solidFill>
                <a:latin typeface="HY헤드라인M" pitchFamily="18" charset="-127"/>
                <a:ea typeface="HY헤드라인M" pitchFamily="18" charset="-127"/>
              </a:rPr>
              <a:t>1</a:t>
            </a:r>
            <a:r>
              <a:rPr lang="ko-KR" altLang="en-US" sz="1500">
                <a:solidFill>
                  <a:prstClr val="black"/>
                </a:solidFill>
                <a:latin typeface="HY헤드라인M" pitchFamily="18" charset="-127"/>
                <a:ea typeface="HY헤드라인M" pitchFamily="18" charset="-127"/>
              </a:rPr>
              <a:t>월</a:t>
            </a:r>
            <a:r>
              <a:rPr lang="en-US" altLang="ko-KR" sz="1500">
                <a:solidFill>
                  <a:prstClr val="black"/>
                </a:solidFill>
                <a:latin typeface="HY헤드라인M" pitchFamily="18" charset="-127"/>
                <a:ea typeface="HY헤드라인M" pitchFamily="18" charset="-127"/>
              </a:rPr>
              <a:t>1</a:t>
            </a:r>
            <a:r>
              <a:rPr lang="ko-KR" altLang="en-US" sz="1500">
                <a:solidFill>
                  <a:prstClr val="black"/>
                </a:solidFill>
                <a:latin typeface="HY헤드라인M" pitchFamily="18" charset="-127"/>
                <a:ea typeface="HY헤드라인M" pitchFamily="18" charset="-127"/>
              </a:rPr>
              <a:t>일부터 </a:t>
            </a:r>
            <a:r>
              <a:rPr lang="ko-KR" altLang="en-US" sz="1500" err="1">
                <a:solidFill>
                  <a:prstClr val="black"/>
                </a:solidFill>
                <a:latin typeface="HY헤드라인M" pitchFamily="18" charset="-127"/>
                <a:ea typeface="HY헤드라인M" pitchFamily="18" charset="-127"/>
              </a:rPr>
              <a:t>메디케어에게</a:t>
            </a:r>
            <a:r>
              <a:rPr lang="ko-KR" altLang="en-US" sz="1500">
                <a:solidFill>
                  <a:prstClr val="black"/>
                </a:solidFill>
                <a:latin typeface="HY헤드라인M" pitchFamily="18" charset="-127"/>
                <a:ea typeface="HY헤드라인M" pitchFamily="18" charset="-127"/>
              </a:rPr>
              <a:t> 제공된 행위와 서비스에 </a:t>
            </a:r>
            <a:r>
              <a:rPr lang="ko-KR" altLang="en-US" sz="1500" smtClean="0">
                <a:solidFill>
                  <a:prstClr val="black"/>
                </a:solidFill>
                <a:latin typeface="HY헤드라인M" pitchFamily="18" charset="-127"/>
                <a:ea typeface="HY헤드라인M" pitchFamily="18" charset="-127"/>
              </a:rPr>
              <a:t>대해 지불할 때 </a:t>
            </a:r>
            <a:r>
              <a:rPr lang="en-US" altLang="ko-KR" sz="1500">
                <a:solidFill>
                  <a:prstClr val="black"/>
                </a:solidFill>
                <a:latin typeface="HY헤드라인M" pitchFamily="18" charset="-127"/>
                <a:ea typeface="HY헤드라인M" pitchFamily="18" charset="-127"/>
              </a:rPr>
              <a:t>MIPS</a:t>
            </a:r>
            <a:r>
              <a:rPr lang="ko-KR" altLang="en-US" sz="1500">
                <a:solidFill>
                  <a:prstClr val="black"/>
                </a:solidFill>
                <a:latin typeface="HY헤드라인M" pitchFamily="18" charset="-127"/>
                <a:ea typeface="HY헤드라인M" pitchFamily="18" charset="-127"/>
              </a:rPr>
              <a:t>를 </a:t>
            </a:r>
            <a:r>
              <a:rPr lang="ko-KR" altLang="en-US" sz="1500" smtClean="0">
                <a:solidFill>
                  <a:prstClr val="black"/>
                </a:solidFill>
                <a:latin typeface="HY헤드라인M" pitchFamily="18" charset="-127"/>
                <a:ea typeface="HY헤드라인M" pitchFamily="18" charset="-127"/>
              </a:rPr>
              <a:t>적용할 수 있도록 보건부가 </a:t>
            </a:r>
            <a:r>
              <a:rPr lang="en-US" altLang="ko-KR" sz="1500" smtClean="0">
                <a:solidFill>
                  <a:prstClr val="black"/>
                </a:solidFill>
                <a:latin typeface="HY헤드라인M" pitchFamily="18" charset="-127"/>
                <a:ea typeface="HY헤드라인M" pitchFamily="18" charset="-127"/>
              </a:rPr>
              <a:t>1</a:t>
            </a:r>
            <a:r>
              <a:rPr lang="ko-KR" altLang="en-US" sz="1500" smtClean="0">
                <a:solidFill>
                  <a:prstClr val="black"/>
                </a:solidFill>
                <a:latin typeface="HY헤드라인M" pitchFamily="18" charset="-127"/>
                <a:ea typeface="HY헤드라인M" pitchFamily="18" charset="-127"/>
              </a:rPr>
              <a:t>년 동안의 총 성과를 측정하는 방법을 개발하도록 정하고 있고</a:t>
            </a:r>
            <a:r>
              <a:rPr lang="en-US" altLang="ko-KR" sz="1500" smtClean="0">
                <a:solidFill>
                  <a:prstClr val="black"/>
                </a:solidFill>
                <a:latin typeface="HY헤드라인M" pitchFamily="18" charset="-127"/>
                <a:ea typeface="HY헤드라인M" pitchFamily="18" charset="-127"/>
              </a:rPr>
              <a:t>,</a:t>
            </a:r>
            <a:r>
              <a:rPr lang="ko-KR" altLang="en-US" sz="1500" smtClean="0">
                <a:solidFill>
                  <a:prstClr val="black"/>
                </a:solidFill>
                <a:latin typeface="HY헤드라인M" pitchFamily="18" charset="-127"/>
                <a:ea typeface="HY헤드라인M" pitchFamily="18" charset="-127"/>
              </a:rPr>
              <a:t> 이에 따라 </a:t>
            </a:r>
            <a:r>
              <a:rPr lang="en-US" altLang="ko-KR" sz="1500" smtClean="0">
                <a:solidFill>
                  <a:prstClr val="black"/>
                </a:solidFill>
                <a:latin typeface="HY헤드라인M" pitchFamily="18" charset="-127"/>
                <a:ea typeface="HY헤드라인M" pitchFamily="18" charset="-127"/>
              </a:rPr>
              <a:t>MIPS EP</a:t>
            </a:r>
            <a:r>
              <a:rPr lang="ko-KR" altLang="en-US" sz="1500" smtClean="0">
                <a:solidFill>
                  <a:prstClr val="black"/>
                </a:solidFill>
                <a:latin typeface="HY헤드라인M" pitchFamily="18" charset="-127"/>
                <a:ea typeface="HY헤드라인M" pitchFamily="18" charset="-127"/>
              </a:rPr>
              <a:t>별 연간 총 성과점수를 산출하고 이를 </a:t>
            </a:r>
            <a:r>
              <a:rPr lang="en-US" altLang="ko-KR" sz="1500" smtClean="0">
                <a:solidFill>
                  <a:prstClr val="black"/>
                </a:solidFill>
                <a:latin typeface="HY헤드라인M" pitchFamily="18" charset="-127"/>
                <a:ea typeface="HY헤드라인M" pitchFamily="18" charset="-127"/>
              </a:rPr>
              <a:t>2</a:t>
            </a:r>
            <a:r>
              <a:rPr lang="ko-KR" altLang="en-US" sz="1500" smtClean="0">
                <a:solidFill>
                  <a:prstClr val="black"/>
                </a:solidFill>
                <a:latin typeface="HY헤드라인M" pitchFamily="18" charset="-127"/>
                <a:ea typeface="HY헤드라인M" pitchFamily="18" charset="-127"/>
              </a:rPr>
              <a:t>년 후 개인별로 수가 조정에 사용하도록 규정하고 있음</a:t>
            </a:r>
            <a:endParaRPr lang="en-US" altLang="ko-KR" sz="1500">
              <a:solidFill>
                <a:prstClr val="black"/>
              </a:solidFill>
              <a:latin typeface="HY헤드라인M" pitchFamily="18" charset="-127"/>
              <a:ea typeface="HY헤드라인M" pitchFamily="18" charset="-127"/>
            </a:endParaRPr>
          </a:p>
        </p:txBody>
      </p:sp>
      <p:sp>
        <p:nvSpPr>
          <p:cNvPr id="14" name="자유형 13"/>
          <p:cNvSpPr/>
          <p:nvPr/>
        </p:nvSpPr>
        <p:spPr>
          <a:xfrm>
            <a:off x="6415146" y="3100522"/>
            <a:ext cx="5310770" cy="410348"/>
          </a:xfrm>
          <a:custGeom>
            <a:avLst/>
            <a:gdLst>
              <a:gd name="connsiteX0" fmla="*/ 0 w 3634013"/>
              <a:gd name="connsiteY0" fmla="*/ 0 h 1353243"/>
              <a:gd name="connsiteX1" fmla="*/ 3634013 w 3634013"/>
              <a:gd name="connsiteY1" fmla="*/ 0 h 1353243"/>
              <a:gd name="connsiteX2" fmla="*/ 3634013 w 3634013"/>
              <a:gd name="connsiteY2" fmla="*/ 1353243 h 1353243"/>
              <a:gd name="connsiteX3" fmla="*/ 0 w 3634013"/>
              <a:gd name="connsiteY3" fmla="*/ 1353243 h 1353243"/>
              <a:gd name="connsiteX4" fmla="*/ 0 w 3634013"/>
              <a:gd name="connsiteY4" fmla="*/ 0 h 135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353243">
                <a:moveTo>
                  <a:pt x="0" y="0"/>
                </a:moveTo>
                <a:lnTo>
                  <a:pt x="3634013" y="0"/>
                </a:lnTo>
                <a:lnTo>
                  <a:pt x="3634013" y="1353243"/>
                </a:lnTo>
                <a:lnTo>
                  <a:pt x="0" y="1353243"/>
                </a:lnTo>
                <a:lnTo>
                  <a:pt x="0" y="0"/>
                </a:lnTo>
                <a:close/>
              </a:path>
            </a:pathLst>
          </a:custGeom>
          <a:solidFill>
            <a:schemeClr val="accent1">
              <a:lumMod val="75000"/>
            </a:schemeClr>
          </a:solidFill>
          <a:ln>
            <a:solidFill>
              <a:srgbClr val="00B0F0"/>
            </a:solidFill>
          </a:ln>
          <a:effectLst>
            <a:outerShdw blurRad="50800" dist="38100" algn="l" rotWithShape="0">
              <a:prstClr val="black">
                <a:alpha val="40000"/>
              </a:prst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altLang="ko-KR" sz="2400" smtClean="0">
                <a:solidFill>
                  <a:prstClr val="white"/>
                </a:solidFill>
                <a:latin typeface="HY헤드라인M" pitchFamily="18" charset="-127"/>
                <a:ea typeface="HY헤드라인M" pitchFamily="18" charset="-127"/>
              </a:rPr>
              <a:t>APM</a:t>
            </a:r>
            <a:endParaRPr lang="ko-KR" altLang="en-US" sz="2400">
              <a:solidFill>
                <a:prstClr val="white"/>
              </a:solidFill>
              <a:latin typeface="HY헤드라인M" pitchFamily="18" charset="-127"/>
              <a:ea typeface="HY헤드라인M" pitchFamily="18" charset="-127"/>
            </a:endParaRPr>
          </a:p>
        </p:txBody>
      </p:sp>
      <p:sp>
        <p:nvSpPr>
          <p:cNvPr id="21" name="직사각형 20"/>
          <p:cNvSpPr/>
          <p:nvPr/>
        </p:nvSpPr>
        <p:spPr>
          <a:xfrm>
            <a:off x="6849951" y="4106231"/>
            <a:ext cx="1545359" cy="1045646"/>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tlCol="0" anchor="ctr"/>
          <a:lstStyle/>
          <a:p>
            <a:pPr indent="-180000">
              <a:buFont typeface="Arial" panose="020B0604020202020204" pitchFamily="34" charset="0"/>
              <a:buChar char="•"/>
            </a:pPr>
            <a:r>
              <a:rPr lang="en-US" altLang="ko-KR" sz="1200" smtClean="0">
                <a:solidFill>
                  <a:prstClr val="black"/>
                </a:solidFill>
              </a:rPr>
              <a:t>2019</a:t>
            </a:r>
            <a:r>
              <a:rPr lang="ko-KR" altLang="en-US" sz="1200" smtClean="0">
                <a:solidFill>
                  <a:prstClr val="black"/>
                </a:solidFill>
              </a:rPr>
              <a:t>년부터 </a:t>
            </a:r>
            <a:r>
              <a:rPr lang="en-US" altLang="ko-KR" sz="1200" smtClean="0">
                <a:solidFill>
                  <a:prstClr val="black"/>
                </a:solidFill>
              </a:rPr>
              <a:t>2024</a:t>
            </a:r>
            <a:r>
              <a:rPr lang="ko-KR" altLang="en-US" sz="1200" smtClean="0">
                <a:solidFill>
                  <a:prstClr val="black"/>
                </a:solidFill>
              </a:rPr>
              <a:t>년 까지 </a:t>
            </a:r>
            <a:r>
              <a:rPr lang="en-US" altLang="ko-KR" sz="1200">
                <a:solidFill>
                  <a:prstClr val="black"/>
                </a:solidFill>
              </a:rPr>
              <a:t>APM </a:t>
            </a:r>
            <a:r>
              <a:rPr lang="ko-KR" altLang="en-US" sz="1200">
                <a:solidFill>
                  <a:prstClr val="black"/>
                </a:solidFill>
              </a:rPr>
              <a:t>참여 자격을 가진 </a:t>
            </a:r>
            <a:r>
              <a:rPr lang="en-US" altLang="ko-KR" sz="1200" smtClean="0">
                <a:solidFill>
                  <a:prstClr val="black"/>
                </a:solidFill>
              </a:rPr>
              <a:t>EP(QPs)</a:t>
            </a:r>
            <a:r>
              <a:rPr lang="ko-KR" altLang="en-US" sz="1200" smtClean="0">
                <a:solidFill>
                  <a:prstClr val="black"/>
                </a:solidFill>
              </a:rPr>
              <a:t>에게 적용할 인센티브 프로그램을 개발</a:t>
            </a:r>
            <a:endParaRPr lang="ko-KR" altLang="en-US" sz="1200">
              <a:solidFill>
                <a:prstClr val="black"/>
              </a:solidFill>
            </a:endParaRPr>
          </a:p>
        </p:txBody>
      </p:sp>
      <p:sp>
        <p:nvSpPr>
          <p:cNvPr id="22" name="직사각형 21"/>
          <p:cNvSpPr/>
          <p:nvPr/>
        </p:nvSpPr>
        <p:spPr>
          <a:xfrm>
            <a:off x="10115550" y="4120829"/>
            <a:ext cx="1610365" cy="1031048"/>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indent="-180000">
              <a:buFont typeface="Arial" panose="020B0604020202020204" pitchFamily="34" charset="0"/>
              <a:buChar char="•"/>
            </a:pPr>
            <a:r>
              <a:rPr lang="ko-KR" altLang="en-US" sz="1200" smtClean="0">
                <a:solidFill>
                  <a:prstClr val="black"/>
                </a:solidFill>
              </a:rPr>
              <a:t>보건부에 제안할 </a:t>
            </a:r>
            <a:r>
              <a:rPr lang="en-US" altLang="ko-KR" sz="1200" smtClean="0">
                <a:solidFill>
                  <a:prstClr val="black"/>
                </a:solidFill>
              </a:rPr>
              <a:t>PFPM</a:t>
            </a:r>
            <a:r>
              <a:rPr lang="ko-KR" altLang="en-US" sz="1200" smtClean="0">
                <a:solidFill>
                  <a:prstClr val="black"/>
                </a:solidFill>
              </a:rPr>
              <a:t>을 </a:t>
            </a:r>
            <a:r>
              <a:rPr lang="en-US" altLang="ko-KR" sz="1200" smtClean="0">
                <a:solidFill>
                  <a:prstClr val="black"/>
                </a:solidFill>
              </a:rPr>
              <a:t>PFPM</a:t>
            </a:r>
            <a:r>
              <a:rPr lang="ko-KR" altLang="en-US" sz="1200" smtClean="0">
                <a:solidFill>
                  <a:prstClr val="black"/>
                </a:solidFill>
              </a:rPr>
              <a:t>위원회가 만들 때 사용할 기준</a:t>
            </a:r>
            <a:r>
              <a:rPr lang="en-US" altLang="ko-KR" sz="1200" smtClean="0">
                <a:solidFill>
                  <a:prstClr val="black"/>
                </a:solidFill>
              </a:rPr>
              <a:t>(criteria) </a:t>
            </a:r>
            <a:r>
              <a:rPr lang="ko-KR" altLang="en-US" sz="1200" smtClean="0">
                <a:solidFill>
                  <a:prstClr val="black"/>
                </a:solidFill>
              </a:rPr>
              <a:t>개발 </a:t>
            </a:r>
            <a:endParaRPr lang="ko-KR" altLang="en-US" sz="1200">
              <a:solidFill>
                <a:prstClr val="black"/>
              </a:solidFill>
            </a:endParaRPr>
          </a:p>
        </p:txBody>
      </p:sp>
      <p:sp>
        <p:nvSpPr>
          <p:cNvPr id="24" name="직사각형 23"/>
          <p:cNvSpPr/>
          <p:nvPr/>
        </p:nvSpPr>
        <p:spPr>
          <a:xfrm>
            <a:off x="6854944" y="3543050"/>
            <a:ext cx="1535375" cy="53684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600" smtClean="0">
                <a:solidFill>
                  <a:prstClr val="white"/>
                </a:solidFill>
              </a:rPr>
              <a:t>인센티브 지불 프로그램 개발</a:t>
            </a:r>
            <a:endParaRPr lang="ko-KR" altLang="en-US" sz="1600">
              <a:solidFill>
                <a:prstClr val="white"/>
              </a:solidFill>
            </a:endParaRPr>
          </a:p>
        </p:txBody>
      </p:sp>
      <p:sp>
        <p:nvSpPr>
          <p:cNvPr id="28" name="직사각형 27"/>
          <p:cNvSpPr/>
          <p:nvPr/>
        </p:nvSpPr>
        <p:spPr>
          <a:xfrm>
            <a:off x="8463598" y="4106231"/>
            <a:ext cx="1586148" cy="1036890"/>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indent="-180000">
              <a:buFont typeface="Arial" panose="020B0604020202020204" pitchFamily="34" charset="0"/>
              <a:buChar char="•"/>
            </a:pPr>
            <a:r>
              <a:rPr lang="ko-KR" altLang="en-US" sz="1200" smtClean="0">
                <a:solidFill>
                  <a:prstClr val="black"/>
                </a:solidFill>
              </a:rPr>
              <a:t>독립적인 </a:t>
            </a:r>
            <a:r>
              <a:rPr lang="en-US" altLang="ko-KR" sz="1200" smtClean="0">
                <a:solidFill>
                  <a:prstClr val="black"/>
                </a:solidFill>
              </a:rPr>
              <a:t>PFPM </a:t>
            </a:r>
            <a:r>
              <a:rPr lang="ko-KR" altLang="en-US" sz="1200" smtClean="0">
                <a:solidFill>
                  <a:prstClr val="black"/>
                </a:solidFill>
              </a:rPr>
              <a:t>위원회를 만들어 관련 주체들이 </a:t>
            </a:r>
            <a:r>
              <a:rPr lang="en-US" altLang="ko-KR" sz="1200" smtClean="0">
                <a:solidFill>
                  <a:prstClr val="black"/>
                </a:solidFill>
              </a:rPr>
              <a:t>PFPM</a:t>
            </a:r>
            <a:r>
              <a:rPr lang="ko-KR" altLang="en-US" sz="1200">
                <a:solidFill>
                  <a:prstClr val="black"/>
                </a:solidFill>
              </a:rPr>
              <a:t>을 보건부에 제안하는 </a:t>
            </a:r>
            <a:r>
              <a:rPr lang="ko-KR" altLang="en-US" sz="1200" smtClean="0">
                <a:solidFill>
                  <a:prstClr val="black"/>
                </a:solidFill>
              </a:rPr>
              <a:t>프로세스를 만듦</a:t>
            </a:r>
            <a:endParaRPr lang="ko-KR" altLang="en-US" sz="1200">
              <a:solidFill>
                <a:prstClr val="black"/>
              </a:solidFill>
            </a:endParaRPr>
          </a:p>
        </p:txBody>
      </p:sp>
      <p:sp>
        <p:nvSpPr>
          <p:cNvPr id="32" name="직사각형 31"/>
          <p:cNvSpPr/>
          <p:nvPr/>
        </p:nvSpPr>
        <p:spPr>
          <a:xfrm>
            <a:off x="8483622" y="3552040"/>
            <a:ext cx="1568258" cy="52785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smtClean="0">
                <a:solidFill>
                  <a:prstClr val="white"/>
                </a:solidFill>
              </a:rPr>
              <a:t>관련 주체들이 직접 </a:t>
            </a:r>
            <a:r>
              <a:rPr lang="en-US" altLang="ko-KR" sz="1200" smtClean="0">
                <a:solidFill>
                  <a:prstClr val="white"/>
                </a:solidFill>
              </a:rPr>
              <a:t>PFPM</a:t>
            </a:r>
            <a:r>
              <a:rPr lang="ko-KR" altLang="en-US" sz="1200" smtClean="0">
                <a:solidFill>
                  <a:prstClr val="white"/>
                </a:solidFill>
              </a:rPr>
              <a:t>을 제안하는 프로세스 개발</a:t>
            </a:r>
            <a:endParaRPr lang="ko-KR" altLang="en-US" sz="1200">
              <a:solidFill>
                <a:prstClr val="white"/>
              </a:solidFill>
            </a:endParaRPr>
          </a:p>
        </p:txBody>
      </p:sp>
      <p:sp>
        <p:nvSpPr>
          <p:cNvPr id="33" name="직사각형 32"/>
          <p:cNvSpPr/>
          <p:nvPr/>
        </p:nvSpPr>
        <p:spPr>
          <a:xfrm>
            <a:off x="10115551" y="3543050"/>
            <a:ext cx="1610366" cy="54559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400" smtClean="0">
                <a:solidFill>
                  <a:prstClr val="white"/>
                </a:solidFill>
              </a:rPr>
              <a:t>위원회가 사용할 </a:t>
            </a:r>
            <a:r>
              <a:rPr lang="en-US" altLang="ko-KR" sz="1400" smtClean="0">
                <a:solidFill>
                  <a:prstClr val="white"/>
                </a:solidFill>
              </a:rPr>
              <a:t>PFPM </a:t>
            </a:r>
            <a:r>
              <a:rPr lang="ko-KR" altLang="en-US" sz="1400" smtClean="0">
                <a:solidFill>
                  <a:prstClr val="white"/>
                </a:solidFill>
              </a:rPr>
              <a:t>기준 개발</a:t>
            </a:r>
            <a:endParaRPr lang="ko-KR" altLang="en-US" sz="1400">
              <a:solidFill>
                <a:prstClr val="white"/>
              </a:solidFill>
            </a:endParaRPr>
          </a:p>
        </p:txBody>
      </p:sp>
      <p:sp>
        <p:nvSpPr>
          <p:cNvPr id="2" name="직사각형 1"/>
          <p:cNvSpPr/>
          <p:nvPr/>
        </p:nvSpPr>
        <p:spPr>
          <a:xfrm>
            <a:off x="6415146" y="3552039"/>
            <a:ext cx="364300" cy="1599838"/>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36000" tIns="36000" rIns="36000" bIns="36000" rtlCol="0" anchor="ctr"/>
          <a:lstStyle/>
          <a:p>
            <a:pPr algn="ctr"/>
            <a:r>
              <a:rPr lang="ko-KR" altLang="en-US" smtClean="0">
                <a:solidFill>
                  <a:srgbClr val="FFC000"/>
                </a:solidFill>
              </a:rPr>
              <a:t>보건부 과업</a:t>
            </a:r>
            <a:endParaRPr lang="ko-KR" altLang="en-US">
              <a:solidFill>
                <a:srgbClr val="FFC000"/>
              </a:solidFill>
            </a:endParaRPr>
          </a:p>
        </p:txBody>
      </p:sp>
      <p:sp>
        <p:nvSpPr>
          <p:cNvPr id="37" name="직사각형 36"/>
          <p:cNvSpPr/>
          <p:nvPr/>
        </p:nvSpPr>
        <p:spPr>
          <a:xfrm>
            <a:off x="900848" y="4079893"/>
            <a:ext cx="1545359" cy="1039751"/>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80000">
              <a:buFont typeface="Arial" panose="020B0604020202020204" pitchFamily="34" charset="0"/>
              <a:buChar char="•"/>
            </a:pPr>
            <a:r>
              <a:rPr lang="ko-KR" altLang="en-US" sz="1200" smtClean="0">
                <a:solidFill>
                  <a:prstClr val="black"/>
                </a:solidFill>
              </a:rPr>
              <a:t>각 </a:t>
            </a:r>
            <a:r>
              <a:rPr lang="en-US" altLang="ko-KR" sz="1200" smtClean="0">
                <a:solidFill>
                  <a:prstClr val="black"/>
                </a:solidFill>
              </a:rPr>
              <a:t>MIPS EP</a:t>
            </a:r>
            <a:r>
              <a:rPr lang="ko-KR" altLang="en-US" sz="1200" smtClean="0">
                <a:solidFill>
                  <a:prstClr val="black"/>
                </a:solidFill>
              </a:rPr>
              <a:t>에 대해 성과 표준에 의해 </a:t>
            </a:r>
            <a:r>
              <a:rPr lang="en-US" altLang="ko-KR" sz="1200" smtClean="0">
                <a:solidFill>
                  <a:prstClr val="black"/>
                </a:solidFill>
              </a:rPr>
              <a:t>1</a:t>
            </a:r>
            <a:r>
              <a:rPr lang="ko-KR" altLang="en-US" sz="1200" smtClean="0">
                <a:solidFill>
                  <a:prstClr val="black"/>
                </a:solidFill>
              </a:rPr>
              <a:t>년 </a:t>
            </a:r>
            <a:r>
              <a:rPr lang="ko-KR" altLang="en-US" sz="1200" err="1" smtClean="0">
                <a:solidFill>
                  <a:prstClr val="black"/>
                </a:solidFill>
              </a:rPr>
              <a:t>성과년</a:t>
            </a:r>
            <a:r>
              <a:rPr lang="ko-KR" altLang="en-US" sz="1200" smtClean="0">
                <a:solidFill>
                  <a:prstClr val="black"/>
                </a:solidFill>
              </a:rPr>
              <a:t> 동안의 총 성과를 측정할 방법론을 개발</a:t>
            </a:r>
            <a:endParaRPr lang="ko-KR" altLang="en-US" sz="1200">
              <a:solidFill>
                <a:prstClr val="black"/>
              </a:solidFill>
            </a:endParaRPr>
          </a:p>
        </p:txBody>
      </p:sp>
      <p:sp>
        <p:nvSpPr>
          <p:cNvPr id="39" name="직사각형 38"/>
          <p:cNvSpPr/>
          <p:nvPr/>
        </p:nvSpPr>
        <p:spPr>
          <a:xfrm>
            <a:off x="4192575" y="4088649"/>
            <a:ext cx="1580733" cy="1030996"/>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indent="-180000">
              <a:buFont typeface="Arial" panose="020B0604020202020204" pitchFamily="34" charset="0"/>
              <a:buChar char="•"/>
            </a:pPr>
            <a:r>
              <a:rPr lang="ko-KR" altLang="en-US" sz="1200" smtClean="0">
                <a:solidFill>
                  <a:prstClr val="black"/>
                </a:solidFill>
              </a:rPr>
              <a:t>각 </a:t>
            </a:r>
            <a:r>
              <a:rPr lang="en-US" altLang="ko-KR" sz="1200" smtClean="0">
                <a:solidFill>
                  <a:prstClr val="black"/>
                </a:solidFill>
              </a:rPr>
              <a:t>MIPS EP</a:t>
            </a:r>
            <a:r>
              <a:rPr lang="ko-KR" altLang="en-US" sz="1200" smtClean="0">
                <a:solidFill>
                  <a:prstClr val="black"/>
                </a:solidFill>
              </a:rPr>
              <a:t>에 대한 </a:t>
            </a:r>
            <a:r>
              <a:rPr lang="en-US" altLang="ko-KR" sz="1200" smtClean="0">
                <a:solidFill>
                  <a:prstClr val="black"/>
                </a:solidFill>
              </a:rPr>
              <a:t>MIPS </a:t>
            </a:r>
            <a:r>
              <a:rPr lang="ko-KR" altLang="en-US" sz="1200" smtClean="0">
                <a:solidFill>
                  <a:prstClr val="black"/>
                </a:solidFill>
              </a:rPr>
              <a:t>조정 지수로 복합 성과 점수를 사용함</a:t>
            </a:r>
            <a:endParaRPr lang="ko-KR" altLang="en-US" sz="1200">
              <a:solidFill>
                <a:prstClr val="black"/>
              </a:solidFill>
            </a:endParaRPr>
          </a:p>
        </p:txBody>
      </p:sp>
      <p:sp>
        <p:nvSpPr>
          <p:cNvPr id="40" name="직사각형 39"/>
          <p:cNvSpPr/>
          <p:nvPr/>
        </p:nvSpPr>
        <p:spPr>
          <a:xfrm>
            <a:off x="902337" y="3543050"/>
            <a:ext cx="1535375" cy="49065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600" smtClean="0">
                <a:solidFill>
                  <a:prstClr val="white"/>
                </a:solidFill>
              </a:rPr>
              <a:t>연 총 성과 측정</a:t>
            </a:r>
            <a:endParaRPr lang="en-US" altLang="ko-KR" sz="1600" smtClean="0">
              <a:solidFill>
                <a:prstClr val="white"/>
              </a:solidFill>
            </a:endParaRPr>
          </a:p>
          <a:p>
            <a:pPr algn="ctr"/>
            <a:r>
              <a:rPr lang="ko-KR" altLang="en-US" sz="1600" smtClean="0">
                <a:solidFill>
                  <a:prstClr val="white"/>
                </a:solidFill>
              </a:rPr>
              <a:t> 방법론 개발</a:t>
            </a:r>
            <a:endParaRPr lang="ko-KR" altLang="en-US" sz="1600">
              <a:solidFill>
                <a:prstClr val="white"/>
              </a:solidFill>
            </a:endParaRPr>
          </a:p>
        </p:txBody>
      </p:sp>
      <p:sp>
        <p:nvSpPr>
          <p:cNvPr id="41" name="직사각형 40"/>
          <p:cNvSpPr/>
          <p:nvPr/>
        </p:nvSpPr>
        <p:spPr>
          <a:xfrm>
            <a:off x="2541643" y="4088650"/>
            <a:ext cx="1559620" cy="1030994"/>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indent="-180000">
              <a:buFont typeface="Arial" panose="020B0604020202020204" pitchFamily="34" charset="0"/>
              <a:buChar char="•"/>
            </a:pPr>
            <a:r>
              <a:rPr lang="ko-KR" altLang="en-US" sz="1200" smtClean="0">
                <a:solidFill>
                  <a:prstClr val="black"/>
                </a:solidFill>
              </a:rPr>
              <a:t>이 방법에 의거 각 </a:t>
            </a:r>
            <a:r>
              <a:rPr lang="en-US" altLang="ko-KR" sz="1200" smtClean="0">
                <a:solidFill>
                  <a:prstClr val="black"/>
                </a:solidFill>
              </a:rPr>
              <a:t>MIPS EP</a:t>
            </a:r>
            <a:r>
              <a:rPr lang="ko-KR" altLang="en-US" sz="1200" smtClean="0">
                <a:solidFill>
                  <a:prstClr val="black"/>
                </a:solidFill>
              </a:rPr>
              <a:t>에 대한 </a:t>
            </a:r>
            <a:r>
              <a:rPr lang="ko-KR" altLang="en-US" sz="1200" err="1" smtClean="0">
                <a:solidFill>
                  <a:prstClr val="black"/>
                </a:solidFill>
              </a:rPr>
              <a:t>성과년</a:t>
            </a:r>
            <a:r>
              <a:rPr lang="ko-KR" altLang="en-US" sz="1200" smtClean="0">
                <a:solidFill>
                  <a:prstClr val="black"/>
                </a:solidFill>
              </a:rPr>
              <a:t> 동안의 복합 성과  점수를 제공</a:t>
            </a:r>
            <a:endParaRPr lang="ko-KR" altLang="en-US" sz="1200">
              <a:solidFill>
                <a:prstClr val="black"/>
              </a:solidFill>
            </a:endParaRPr>
          </a:p>
        </p:txBody>
      </p:sp>
      <p:sp>
        <p:nvSpPr>
          <p:cNvPr id="42" name="직사각형 41"/>
          <p:cNvSpPr/>
          <p:nvPr/>
        </p:nvSpPr>
        <p:spPr>
          <a:xfrm>
            <a:off x="2531015" y="3552040"/>
            <a:ext cx="1586063" cy="49066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1600" smtClean="0">
                <a:solidFill>
                  <a:prstClr val="white"/>
                </a:solidFill>
              </a:rPr>
              <a:t>각 </a:t>
            </a:r>
            <a:r>
              <a:rPr lang="en-US" altLang="ko-KR" sz="1600" smtClean="0">
                <a:solidFill>
                  <a:prstClr val="white"/>
                </a:solidFill>
              </a:rPr>
              <a:t>MIPS EP</a:t>
            </a:r>
            <a:r>
              <a:rPr lang="ko-KR" altLang="en-US" sz="1600" smtClean="0">
                <a:solidFill>
                  <a:prstClr val="white"/>
                </a:solidFill>
              </a:rPr>
              <a:t>에게 성과점수 제공</a:t>
            </a:r>
            <a:endParaRPr lang="ko-KR" altLang="en-US" sz="1600">
              <a:solidFill>
                <a:prstClr val="white"/>
              </a:solidFill>
            </a:endParaRPr>
          </a:p>
        </p:txBody>
      </p:sp>
      <p:sp>
        <p:nvSpPr>
          <p:cNvPr id="43" name="직사각형 42"/>
          <p:cNvSpPr/>
          <p:nvPr/>
        </p:nvSpPr>
        <p:spPr>
          <a:xfrm>
            <a:off x="4192576" y="3543050"/>
            <a:ext cx="1580733" cy="49065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ko-KR" sz="1600" smtClean="0">
                <a:solidFill>
                  <a:prstClr val="white"/>
                </a:solidFill>
              </a:rPr>
              <a:t>PFS </a:t>
            </a:r>
            <a:r>
              <a:rPr lang="ko-KR" altLang="en-US" sz="1600" smtClean="0">
                <a:solidFill>
                  <a:prstClr val="white"/>
                </a:solidFill>
              </a:rPr>
              <a:t>조정 지수로 성과점수 사용</a:t>
            </a:r>
            <a:endParaRPr lang="ko-KR" altLang="en-US" sz="1600">
              <a:solidFill>
                <a:prstClr val="white"/>
              </a:solidFill>
            </a:endParaRPr>
          </a:p>
        </p:txBody>
      </p:sp>
      <p:sp>
        <p:nvSpPr>
          <p:cNvPr id="44" name="직사각형 43"/>
          <p:cNvSpPr/>
          <p:nvPr/>
        </p:nvSpPr>
        <p:spPr>
          <a:xfrm>
            <a:off x="462539" y="3552039"/>
            <a:ext cx="364300" cy="156760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36000" tIns="36000" rIns="36000" bIns="36000" rtlCol="0" anchor="ctr"/>
          <a:lstStyle/>
          <a:p>
            <a:pPr algn="ctr"/>
            <a:r>
              <a:rPr lang="ko-KR" altLang="en-US" smtClean="0">
                <a:solidFill>
                  <a:srgbClr val="FFC000"/>
                </a:solidFill>
              </a:rPr>
              <a:t>보건부 과업 </a:t>
            </a:r>
            <a:endParaRPr lang="ko-KR" altLang="en-US">
              <a:solidFill>
                <a:srgbClr val="FFC000"/>
              </a:solidFill>
            </a:endParaRPr>
          </a:p>
        </p:txBody>
      </p:sp>
      <p:sp>
        <p:nvSpPr>
          <p:cNvPr id="45" name="직사각형 44"/>
          <p:cNvSpPr/>
          <p:nvPr/>
        </p:nvSpPr>
        <p:spPr>
          <a:xfrm>
            <a:off x="462539" y="5185099"/>
            <a:ext cx="364300" cy="151097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36000" tIns="36000" rIns="36000" bIns="36000" rtlCol="0" anchor="ctr"/>
          <a:lstStyle/>
          <a:p>
            <a:pPr algn="ctr"/>
            <a:r>
              <a:rPr lang="ko-KR" altLang="en-US" sz="1600" smtClean="0">
                <a:solidFill>
                  <a:srgbClr val="FFC000"/>
                </a:solidFill>
              </a:rPr>
              <a:t>성과 영역</a:t>
            </a:r>
            <a:endParaRPr lang="ko-KR" altLang="en-US" sz="1600">
              <a:solidFill>
                <a:srgbClr val="FFC000"/>
              </a:solidFill>
            </a:endParaRPr>
          </a:p>
        </p:txBody>
      </p:sp>
      <p:sp>
        <p:nvSpPr>
          <p:cNvPr id="49" name="직사각형 48"/>
          <p:cNvSpPr/>
          <p:nvPr/>
        </p:nvSpPr>
        <p:spPr>
          <a:xfrm>
            <a:off x="900849" y="5185099"/>
            <a:ext cx="966052" cy="1510976"/>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600" smtClean="0">
                <a:solidFill>
                  <a:prstClr val="black"/>
                </a:solidFill>
              </a:rPr>
              <a:t>질</a:t>
            </a:r>
            <a:endParaRPr lang="en-US" altLang="ko-KR" sz="1600" smtClean="0">
              <a:solidFill>
                <a:prstClr val="black"/>
              </a:solidFill>
            </a:endParaRPr>
          </a:p>
          <a:p>
            <a:r>
              <a:rPr lang="en-US" altLang="ko-KR" sz="1600" smtClean="0">
                <a:solidFill>
                  <a:prstClr val="black"/>
                </a:solidFill>
              </a:rPr>
              <a:t>(Quality)</a:t>
            </a:r>
            <a:endParaRPr lang="ko-KR" altLang="en-US" sz="1600">
              <a:solidFill>
                <a:prstClr val="black"/>
              </a:solidFill>
            </a:endParaRPr>
          </a:p>
        </p:txBody>
      </p:sp>
      <p:sp>
        <p:nvSpPr>
          <p:cNvPr id="50" name="직사각형 49"/>
          <p:cNvSpPr/>
          <p:nvPr/>
        </p:nvSpPr>
        <p:spPr>
          <a:xfrm>
            <a:off x="1940642" y="5198121"/>
            <a:ext cx="1037795" cy="1497954"/>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600" smtClean="0">
                <a:solidFill>
                  <a:prstClr val="black"/>
                </a:solidFill>
              </a:rPr>
              <a:t>자원 사용</a:t>
            </a:r>
            <a:r>
              <a:rPr lang="en-US" altLang="ko-KR" sz="1600" smtClean="0">
                <a:solidFill>
                  <a:prstClr val="black"/>
                </a:solidFill>
              </a:rPr>
              <a:t>(Resource use)</a:t>
            </a:r>
            <a:endParaRPr lang="ko-KR" altLang="en-US" sz="1600">
              <a:solidFill>
                <a:prstClr val="black"/>
              </a:solidFill>
            </a:endParaRPr>
          </a:p>
        </p:txBody>
      </p:sp>
      <p:sp>
        <p:nvSpPr>
          <p:cNvPr id="51" name="직사각형 50"/>
          <p:cNvSpPr/>
          <p:nvPr/>
        </p:nvSpPr>
        <p:spPr>
          <a:xfrm>
            <a:off x="3060168" y="5185098"/>
            <a:ext cx="1349322" cy="1510977"/>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600" smtClean="0">
                <a:solidFill>
                  <a:prstClr val="black"/>
                </a:solidFill>
              </a:rPr>
              <a:t>진료 개선</a:t>
            </a:r>
            <a:endParaRPr lang="en-US" altLang="ko-KR" sz="1600" smtClean="0">
              <a:solidFill>
                <a:prstClr val="black"/>
              </a:solidFill>
            </a:endParaRPr>
          </a:p>
          <a:p>
            <a:r>
              <a:rPr lang="ko-KR" altLang="en-US" sz="1600" smtClean="0">
                <a:solidFill>
                  <a:prstClr val="black"/>
                </a:solidFill>
              </a:rPr>
              <a:t>활동</a:t>
            </a:r>
            <a:endParaRPr lang="en-US" altLang="ko-KR" sz="1600" smtClean="0">
              <a:solidFill>
                <a:prstClr val="black"/>
              </a:solidFill>
            </a:endParaRPr>
          </a:p>
          <a:p>
            <a:r>
              <a:rPr lang="en-US" altLang="ko-KR" sz="1600" smtClean="0">
                <a:solidFill>
                  <a:prstClr val="black"/>
                </a:solidFill>
              </a:rPr>
              <a:t>(Clinical practice improvement activity)</a:t>
            </a:r>
            <a:endParaRPr lang="ko-KR" altLang="en-US" sz="1600">
              <a:solidFill>
                <a:prstClr val="black"/>
              </a:solidFill>
            </a:endParaRPr>
          </a:p>
        </p:txBody>
      </p:sp>
      <p:sp>
        <p:nvSpPr>
          <p:cNvPr id="52" name="직사각형 51"/>
          <p:cNvSpPr/>
          <p:nvPr/>
        </p:nvSpPr>
        <p:spPr>
          <a:xfrm>
            <a:off x="4486276" y="5185098"/>
            <a:ext cx="1281622" cy="1510977"/>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600" smtClean="0">
                <a:solidFill>
                  <a:prstClr val="black"/>
                </a:solidFill>
              </a:rPr>
              <a:t>공인</a:t>
            </a:r>
            <a:r>
              <a:rPr lang="en-US" altLang="ko-KR" sz="1600" smtClean="0">
                <a:solidFill>
                  <a:prstClr val="black"/>
                </a:solidFill>
              </a:rPr>
              <a:t>EHR</a:t>
            </a:r>
            <a:r>
              <a:rPr lang="ko-KR" altLang="en-US" sz="1600" smtClean="0">
                <a:solidFill>
                  <a:prstClr val="black"/>
                </a:solidFill>
              </a:rPr>
              <a:t>기술</a:t>
            </a:r>
            <a:r>
              <a:rPr lang="en-US" altLang="ko-KR" sz="1600" smtClean="0">
                <a:solidFill>
                  <a:prstClr val="black"/>
                </a:solidFill>
              </a:rPr>
              <a:t>(CEHRT)</a:t>
            </a:r>
            <a:r>
              <a:rPr lang="ko-KR" altLang="en-US" sz="1600" smtClean="0">
                <a:solidFill>
                  <a:prstClr val="black"/>
                </a:solidFill>
              </a:rPr>
              <a:t> </a:t>
            </a:r>
            <a:endParaRPr lang="en-US" altLang="ko-KR" sz="1600" smtClean="0">
              <a:solidFill>
                <a:prstClr val="black"/>
              </a:solidFill>
            </a:endParaRPr>
          </a:p>
          <a:p>
            <a:r>
              <a:rPr lang="ko-KR" altLang="en-US" sz="1600" smtClean="0">
                <a:solidFill>
                  <a:prstClr val="black"/>
                </a:solidFill>
              </a:rPr>
              <a:t>사용 역량</a:t>
            </a:r>
            <a:r>
              <a:rPr lang="en-US" altLang="ko-KR" sz="1600" smtClean="0">
                <a:solidFill>
                  <a:prstClr val="black"/>
                </a:solidFill>
              </a:rPr>
              <a:t>(meaningful use of CEHRT)</a:t>
            </a:r>
            <a:endParaRPr lang="ko-KR" altLang="en-US" sz="1600">
              <a:solidFill>
                <a:prstClr val="black"/>
              </a:solidFill>
            </a:endParaRPr>
          </a:p>
        </p:txBody>
      </p:sp>
      <p:pic>
        <p:nvPicPr>
          <p:cNvPr id="38" name="Picture 44" descr="na_c22"/>
          <p:cNvPicPr>
            <a:picLocks noChangeAspect="1" noChangeArrowheads="1"/>
          </p:cNvPicPr>
          <p:nvPr/>
        </p:nvPicPr>
        <p:blipFill>
          <a:blip r:embed="rId3" cstate="print"/>
          <a:srcRect/>
          <a:stretch>
            <a:fillRect/>
          </a:stretch>
        </p:blipFill>
        <p:spPr bwMode="auto">
          <a:xfrm>
            <a:off x="748650" y="2204568"/>
            <a:ext cx="163255" cy="176882"/>
          </a:xfrm>
          <a:prstGeom prst="rect">
            <a:avLst/>
          </a:prstGeom>
          <a:noFill/>
          <a:ln w="9525">
            <a:noFill/>
            <a:miter lim="800000"/>
            <a:headEnd/>
            <a:tailEnd/>
          </a:ln>
        </p:spPr>
      </p:pic>
      <p:sp>
        <p:nvSpPr>
          <p:cNvPr id="53" name="직사각형 52"/>
          <p:cNvSpPr/>
          <p:nvPr/>
        </p:nvSpPr>
        <p:spPr>
          <a:xfrm>
            <a:off x="1008592" y="2172496"/>
            <a:ext cx="11088158" cy="7258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r>
              <a:rPr lang="en-US" altLang="ko-KR" sz="1500">
                <a:solidFill>
                  <a:prstClr val="black"/>
                </a:solidFill>
                <a:latin typeface="HY헤드라인M" pitchFamily="18" charset="-127"/>
                <a:ea typeface="HY헤드라인M" pitchFamily="18" charset="-127"/>
              </a:rPr>
              <a:t>MACRA</a:t>
            </a:r>
            <a:r>
              <a:rPr lang="ko-KR" altLang="en-US" sz="1500">
                <a:solidFill>
                  <a:prstClr val="black"/>
                </a:solidFill>
                <a:latin typeface="HY헤드라인M" pitchFamily="18" charset="-127"/>
                <a:ea typeface="HY헤드라인M" pitchFamily="18" charset="-127"/>
              </a:rPr>
              <a:t>는 </a:t>
            </a:r>
            <a:r>
              <a:rPr lang="ko-KR" altLang="en-US" sz="1500" smtClean="0">
                <a:solidFill>
                  <a:prstClr val="black"/>
                </a:solidFill>
                <a:latin typeface="HY헤드라인M" pitchFamily="18" charset="-127"/>
                <a:ea typeface="HY헤드라인M" pitchFamily="18" charset="-127"/>
              </a:rPr>
              <a:t>의사들과 의료인들의 </a:t>
            </a:r>
            <a:r>
              <a:rPr lang="en-US" altLang="ko-KR" sz="1500" smtClean="0">
                <a:solidFill>
                  <a:prstClr val="black"/>
                </a:solidFill>
                <a:latin typeface="HY헤드라인M" pitchFamily="18" charset="-127"/>
                <a:ea typeface="HY헤드라인M" pitchFamily="18" charset="-127"/>
              </a:rPr>
              <a:t>APMs</a:t>
            </a:r>
            <a:r>
              <a:rPr lang="ko-KR" altLang="en-US" sz="1500" smtClean="0">
                <a:solidFill>
                  <a:prstClr val="black"/>
                </a:solidFill>
                <a:latin typeface="HY헤드라인M" pitchFamily="18" charset="-127"/>
                <a:ea typeface="HY헤드라인M" pitchFamily="18" charset="-127"/>
              </a:rPr>
              <a:t> 개발과 참여를 촉진함</a:t>
            </a:r>
            <a:r>
              <a:rPr lang="en-US" altLang="ko-KR" sz="1500" smtClean="0">
                <a:solidFill>
                  <a:prstClr val="black"/>
                </a:solidFill>
                <a:latin typeface="HY헤드라인M" pitchFamily="18" charset="-127"/>
                <a:ea typeface="HY헤드라인M" pitchFamily="18" charset="-127"/>
              </a:rPr>
              <a:t>. 2019</a:t>
            </a:r>
            <a:r>
              <a:rPr lang="ko-KR" altLang="en-US" sz="1500" smtClean="0">
                <a:solidFill>
                  <a:prstClr val="black"/>
                </a:solidFill>
                <a:latin typeface="HY헤드라인M" pitchFamily="18" charset="-127"/>
                <a:ea typeface="HY헤드라인M" pitchFamily="18" charset="-127"/>
              </a:rPr>
              <a:t>년에 시작하는 </a:t>
            </a:r>
            <a:r>
              <a:rPr lang="en-US" altLang="ko-KR" sz="1500" smtClean="0">
                <a:solidFill>
                  <a:prstClr val="black"/>
                </a:solidFill>
                <a:latin typeface="HY헤드라인M" pitchFamily="18" charset="-127"/>
                <a:ea typeface="HY헤드라인M" pitchFamily="18" charset="-127"/>
              </a:rPr>
              <a:t>Eps</a:t>
            </a:r>
            <a:r>
              <a:rPr lang="ko-KR" altLang="en-US" sz="1500" smtClean="0">
                <a:solidFill>
                  <a:prstClr val="black"/>
                </a:solidFill>
                <a:latin typeface="HY헤드라인M" pitchFamily="18" charset="-127"/>
                <a:ea typeface="HY헤드라인M" pitchFamily="18" charset="-127"/>
              </a:rPr>
              <a:t>에 대한 지불 내용을</a:t>
            </a:r>
            <a:r>
              <a:rPr lang="en-US" altLang="ko-KR" sz="1500" smtClean="0">
                <a:solidFill>
                  <a:prstClr val="black"/>
                </a:solidFill>
                <a:latin typeface="HY헤드라인M" pitchFamily="18" charset="-127"/>
                <a:ea typeface="HY헤드라인M" pitchFamily="18" charset="-127"/>
              </a:rPr>
              <a:t> </a:t>
            </a:r>
            <a:r>
              <a:rPr lang="ko-KR" altLang="en-US" sz="1500" smtClean="0">
                <a:solidFill>
                  <a:prstClr val="black"/>
                </a:solidFill>
                <a:latin typeface="HY헤드라인M" pitchFamily="18" charset="-127"/>
                <a:ea typeface="HY헤드라인M" pitchFamily="18" charset="-127"/>
              </a:rPr>
              <a:t>정하고</a:t>
            </a:r>
            <a:r>
              <a:rPr lang="en-US" altLang="ko-KR" sz="1500" smtClean="0">
                <a:solidFill>
                  <a:prstClr val="black"/>
                </a:solidFill>
                <a:latin typeface="HY헤드라인M" pitchFamily="18" charset="-127"/>
                <a:ea typeface="HY헤드라인M" pitchFamily="18" charset="-127"/>
              </a:rPr>
              <a:t>, 2019</a:t>
            </a:r>
            <a:r>
              <a:rPr lang="ko-KR" altLang="en-US" sz="1500" smtClean="0">
                <a:solidFill>
                  <a:prstClr val="black"/>
                </a:solidFill>
                <a:latin typeface="HY헤드라인M" pitchFamily="18" charset="-127"/>
                <a:ea typeface="HY헤드라인M" pitchFamily="18" charset="-127"/>
              </a:rPr>
              <a:t>년부터 </a:t>
            </a:r>
            <a:r>
              <a:rPr lang="en-US" altLang="ko-KR" sz="1500" smtClean="0">
                <a:solidFill>
                  <a:prstClr val="black"/>
                </a:solidFill>
                <a:latin typeface="HY헤드라인M" pitchFamily="18" charset="-127"/>
                <a:ea typeface="HY헤드라인M" pitchFamily="18" charset="-127"/>
              </a:rPr>
              <a:t>2024</a:t>
            </a:r>
            <a:r>
              <a:rPr lang="ko-KR" altLang="en-US" sz="1500" smtClean="0">
                <a:solidFill>
                  <a:prstClr val="black"/>
                </a:solidFill>
                <a:latin typeface="HY헤드라인M" pitchFamily="18" charset="-127"/>
                <a:ea typeface="HY헤드라인M" pitchFamily="18" charset="-127"/>
              </a:rPr>
              <a:t>년 까지 </a:t>
            </a:r>
            <a:r>
              <a:rPr lang="en-US" altLang="ko-KR" sz="1500">
                <a:solidFill>
                  <a:prstClr val="black"/>
                </a:solidFill>
                <a:latin typeface="HY헤드라인M" pitchFamily="18" charset="-127"/>
                <a:ea typeface="HY헤드라인M" pitchFamily="18" charset="-127"/>
              </a:rPr>
              <a:t>APM </a:t>
            </a:r>
            <a:r>
              <a:rPr lang="ko-KR" altLang="en-US" sz="1500" smtClean="0">
                <a:solidFill>
                  <a:prstClr val="black"/>
                </a:solidFill>
                <a:latin typeface="HY헤드라인M" pitchFamily="18" charset="-127"/>
                <a:ea typeface="HY헤드라인M" pitchFamily="18" charset="-127"/>
              </a:rPr>
              <a:t>참여 자격을 갖춘 </a:t>
            </a:r>
            <a:r>
              <a:rPr lang="en-US" altLang="ko-KR" sz="1500" smtClean="0">
                <a:solidFill>
                  <a:prstClr val="black"/>
                </a:solidFill>
                <a:latin typeface="HY헤드라인M" pitchFamily="18" charset="-127"/>
                <a:ea typeface="HY헤드라인M" pitchFamily="18" charset="-127"/>
              </a:rPr>
              <a:t>Eps(QPs)</a:t>
            </a:r>
            <a:r>
              <a:rPr lang="ko-KR" altLang="en-US" sz="1500" smtClean="0">
                <a:solidFill>
                  <a:prstClr val="black"/>
                </a:solidFill>
                <a:latin typeface="HY헤드라인M" pitchFamily="18" charset="-127"/>
                <a:ea typeface="HY헤드라인M" pitchFamily="18" charset="-127"/>
              </a:rPr>
              <a:t>에게 적용할 인센티브 지불 프로그램을 만들며</a:t>
            </a:r>
            <a:r>
              <a:rPr lang="en-US" altLang="ko-KR" sz="1500" smtClean="0">
                <a:solidFill>
                  <a:prstClr val="black"/>
                </a:solidFill>
                <a:latin typeface="HY헤드라인M" pitchFamily="18" charset="-127"/>
                <a:ea typeface="HY헤드라인M" pitchFamily="18" charset="-127"/>
              </a:rPr>
              <a:t>,</a:t>
            </a:r>
            <a:r>
              <a:rPr lang="ko-KR" altLang="en-US" sz="1500" smtClean="0">
                <a:solidFill>
                  <a:prstClr val="black"/>
                </a:solidFill>
                <a:latin typeface="HY헤드라인M" pitchFamily="18" charset="-127"/>
                <a:ea typeface="HY헤드라인M" pitchFamily="18" charset="-127"/>
              </a:rPr>
              <a:t> 관련 주체들이 </a:t>
            </a:r>
            <a:r>
              <a:rPr lang="en-US" altLang="ko-KR" sz="1500" smtClean="0">
                <a:solidFill>
                  <a:prstClr val="black"/>
                </a:solidFill>
                <a:latin typeface="HY헤드라인M" pitchFamily="18" charset="-127"/>
                <a:ea typeface="HY헤드라인M" pitchFamily="18" charset="-127"/>
              </a:rPr>
              <a:t>PFPM(Physician-Focused Payment Model)</a:t>
            </a:r>
            <a:r>
              <a:rPr lang="ko-KR" altLang="en-US" sz="1500" smtClean="0">
                <a:solidFill>
                  <a:prstClr val="black"/>
                </a:solidFill>
                <a:latin typeface="HY헤드라인M" pitchFamily="18" charset="-127"/>
                <a:ea typeface="HY헤드라인M" pitchFamily="18" charset="-127"/>
              </a:rPr>
              <a:t>을 제안하도록 </a:t>
            </a:r>
            <a:r>
              <a:rPr lang="en-US" altLang="ko-KR" sz="1500" smtClean="0">
                <a:solidFill>
                  <a:prstClr val="black"/>
                </a:solidFill>
                <a:latin typeface="HY헤드라인M" pitchFamily="18" charset="-127"/>
                <a:ea typeface="HY헤드라인M" pitchFamily="18" charset="-127"/>
              </a:rPr>
              <a:t>PFPM </a:t>
            </a:r>
            <a:r>
              <a:rPr lang="ko-KR" altLang="en-US" sz="1500" smtClean="0">
                <a:solidFill>
                  <a:prstClr val="black"/>
                </a:solidFill>
                <a:latin typeface="HY헤드라인M" pitchFamily="18" charset="-127"/>
                <a:ea typeface="HY헤드라인M" pitchFamily="18" charset="-127"/>
              </a:rPr>
              <a:t>위원회를 구성하는 프로세스와 사용할 기준을 개발하도록 함</a:t>
            </a:r>
            <a:endParaRPr lang="en-US" altLang="ko-KR" sz="1500">
              <a:solidFill>
                <a:prstClr val="black"/>
              </a:solidFill>
              <a:latin typeface="HY헤드라인M" pitchFamily="18" charset="-127"/>
              <a:ea typeface="HY헤드라인M" pitchFamily="18" charset="-127"/>
            </a:endParaRPr>
          </a:p>
        </p:txBody>
      </p:sp>
      <p:graphicFrame>
        <p:nvGraphicFramePr>
          <p:cNvPr id="55" name="차트 54"/>
          <p:cNvGraphicFramePr>
            <a:graphicFrameLocks/>
          </p:cNvGraphicFramePr>
          <p:nvPr>
            <p:extLst>
              <p:ext uri="{D42A27DB-BD31-4B8C-83A1-F6EECF244321}">
                <p14:modId xmlns:p14="http://schemas.microsoft.com/office/powerpoint/2010/main" val="3627387599"/>
              </p:ext>
            </p:extLst>
          </p:nvPr>
        </p:nvGraphicFramePr>
        <p:xfrm>
          <a:off x="5767898" y="5198121"/>
          <a:ext cx="2077966" cy="1659879"/>
        </p:xfrm>
        <a:graphic>
          <a:graphicData uri="http://schemas.openxmlformats.org/drawingml/2006/chart">
            <c:chart xmlns:c="http://schemas.openxmlformats.org/drawingml/2006/chart" xmlns:r="http://schemas.openxmlformats.org/officeDocument/2006/relationships" r:id="rId4"/>
          </a:graphicData>
        </a:graphic>
      </p:graphicFrame>
      <p:sp>
        <p:nvSpPr>
          <p:cNvPr id="4" name="슬라이드 번호 개체 틀 3"/>
          <p:cNvSpPr>
            <a:spLocks noGrp="1"/>
          </p:cNvSpPr>
          <p:nvPr>
            <p:ph type="sldNum" sz="quarter" idx="12"/>
          </p:nvPr>
        </p:nvSpPr>
        <p:spPr/>
        <p:txBody>
          <a:bodyPr/>
          <a:lstStyle/>
          <a:p>
            <a:fld id="{226A7A18-950E-430F-B78B-4CE5EA3222A8}" type="slidenum">
              <a:rPr lang="ko-KR" altLang="en-US" smtClean="0"/>
              <a:t>20</a:t>
            </a:fld>
            <a:endParaRPr lang="ko-KR" altLang="en-US"/>
          </a:p>
        </p:txBody>
      </p:sp>
      <p:sp>
        <p:nvSpPr>
          <p:cNvPr id="34" name="바닥글 개체 틀 14"/>
          <p:cNvSpPr>
            <a:spLocks noGrp="1"/>
          </p:cNvSpPr>
          <p:nvPr>
            <p:ph type="ftr" sz="quarter" idx="11"/>
          </p:nvPr>
        </p:nvSpPr>
        <p:spPr>
          <a:xfrm>
            <a:off x="-1" y="34232"/>
            <a:ext cx="2455101" cy="190903"/>
          </a:xfrm>
        </p:spPr>
        <p:txBody>
          <a:bodyPr/>
          <a:lstStyle/>
          <a:p>
            <a:pPr algn="l"/>
            <a:r>
              <a:rPr lang="en-US" altLang="ko-KR" sz="1400" b="1">
                <a:solidFill>
                  <a:srgbClr val="002060"/>
                </a:solidFill>
              </a:rPr>
              <a:t>3</a:t>
            </a:r>
            <a:r>
              <a:rPr lang="en-US" altLang="ko-KR" sz="1400" b="1" smtClean="0">
                <a:solidFill>
                  <a:srgbClr val="002060"/>
                </a:solidFill>
              </a:rPr>
              <a:t>. </a:t>
            </a:r>
            <a:r>
              <a:rPr lang="ko-KR" altLang="en-US" sz="1400" b="1" smtClean="0">
                <a:solidFill>
                  <a:srgbClr val="002060"/>
                </a:solidFill>
              </a:rPr>
              <a:t>가치</a:t>
            </a:r>
            <a:r>
              <a:rPr lang="en-US" altLang="ko-KR" sz="1400" b="1" smtClean="0">
                <a:solidFill>
                  <a:srgbClr val="002060"/>
                </a:solidFill>
              </a:rPr>
              <a:t>-</a:t>
            </a:r>
            <a:r>
              <a:rPr lang="ko-KR" altLang="en-US" sz="1400" b="1" smtClean="0">
                <a:solidFill>
                  <a:srgbClr val="002060"/>
                </a:solidFill>
              </a:rPr>
              <a:t>기반 케어와 지불</a:t>
            </a:r>
            <a:endParaRPr lang="ko-KR" altLang="en-US" sz="1400" b="1">
              <a:solidFill>
                <a:srgbClr val="002060"/>
              </a:solidFill>
            </a:endParaRPr>
          </a:p>
        </p:txBody>
      </p:sp>
    </p:spTree>
    <p:extLst>
      <p:ext uri="{BB962C8B-B14F-4D97-AF65-F5344CB8AC3E}">
        <p14:creationId xmlns:p14="http://schemas.microsoft.com/office/powerpoint/2010/main" val="1296260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직사각형 34"/>
          <p:cNvSpPr/>
          <p:nvPr/>
        </p:nvSpPr>
        <p:spPr>
          <a:xfrm>
            <a:off x="461959" y="3037031"/>
            <a:ext cx="2737508" cy="3668322"/>
          </a:xfrm>
          <a:prstGeom prst="rect">
            <a:avLst/>
          </a:prstGeom>
          <a:solidFill>
            <a:schemeClr val="bg1"/>
          </a:solidFill>
          <a:ln>
            <a:solidFill>
              <a:schemeClr val="accent6">
                <a:lumMod val="75000"/>
              </a:schemeClr>
            </a:solidFill>
          </a:ln>
          <a:effectLst>
            <a:outerShdw blurRad="50800" dist="38100" dir="2700000" algn="tl"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a:solidFill>
                <a:prstClr val="white"/>
              </a:solidFill>
            </a:endParaRPr>
          </a:p>
        </p:txBody>
      </p:sp>
      <p:sp>
        <p:nvSpPr>
          <p:cNvPr id="36" name="자유형 35"/>
          <p:cNvSpPr/>
          <p:nvPr/>
        </p:nvSpPr>
        <p:spPr>
          <a:xfrm>
            <a:off x="490331" y="3056148"/>
            <a:ext cx="2699603" cy="368750"/>
          </a:xfrm>
          <a:custGeom>
            <a:avLst/>
            <a:gdLst>
              <a:gd name="connsiteX0" fmla="*/ 0 w 3634013"/>
              <a:gd name="connsiteY0" fmla="*/ 0 h 1353243"/>
              <a:gd name="connsiteX1" fmla="*/ 3634013 w 3634013"/>
              <a:gd name="connsiteY1" fmla="*/ 0 h 1353243"/>
              <a:gd name="connsiteX2" fmla="*/ 3634013 w 3634013"/>
              <a:gd name="connsiteY2" fmla="*/ 1353243 h 1353243"/>
              <a:gd name="connsiteX3" fmla="*/ 0 w 3634013"/>
              <a:gd name="connsiteY3" fmla="*/ 1353243 h 1353243"/>
              <a:gd name="connsiteX4" fmla="*/ 0 w 3634013"/>
              <a:gd name="connsiteY4" fmla="*/ 0 h 135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353243">
                <a:moveTo>
                  <a:pt x="0" y="0"/>
                </a:moveTo>
                <a:lnTo>
                  <a:pt x="3634013" y="0"/>
                </a:lnTo>
                <a:lnTo>
                  <a:pt x="3634013" y="1353243"/>
                </a:lnTo>
                <a:lnTo>
                  <a:pt x="0" y="1353243"/>
                </a:lnTo>
                <a:lnTo>
                  <a:pt x="0" y="0"/>
                </a:lnTo>
                <a:close/>
              </a:path>
            </a:pathLst>
          </a:custGeom>
          <a:solidFill>
            <a:schemeClr val="accent6">
              <a:lumMod val="75000"/>
            </a:schemeClr>
          </a:solidFill>
          <a:ln>
            <a:solidFill>
              <a:srgbClr val="00B0F0"/>
            </a:solidFill>
          </a:ln>
          <a:effectLst>
            <a:outerShdw blurRad="50800" dist="38100" algn="l" rotWithShape="0">
              <a:schemeClr val="accent6">
                <a:lumMod val="75000"/>
                <a:alpha val="40000"/>
              </a:scheme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altLang="ko-KR" sz="2400" smtClean="0">
                <a:solidFill>
                  <a:prstClr val="white"/>
                </a:solidFill>
                <a:latin typeface="HY헤드라인M" pitchFamily="18" charset="-127"/>
                <a:ea typeface="HY헤드라인M" pitchFamily="18" charset="-127"/>
              </a:rPr>
              <a:t>HAC </a:t>
            </a:r>
            <a:endParaRPr lang="ko-KR" altLang="en-US" sz="2400">
              <a:solidFill>
                <a:prstClr val="white"/>
              </a:solidFill>
              <a:latin typeface="HY헤드라인M" pitchFamily="18" charset="-127"/>
              <a:ea typeface="HY헤드라인M" pitchFamily="18" charset="-127"/>
            </a:endParaRPr>
          </a:p>
        </p:txBody>
      </p:sp>
      <p:sp>
        <p:nvSpPr>
          <p:cNvPr id="3" name="제목 2"/>
          <p:cNvSpPr>
            <a:spLocks noGrp="1"/>
          </p:cNvSpPr>
          <p:nvPr>
            <p:ph type="title"/>
          </p:nvPr>
        </p:nvSpPr>
        <p:spPr>
          <a:xfrm>
            <a:off x="876642" y="271319"/>
            <a:ext cx="10644797" cy="478232"/>
          </a:xfrm>
        </p:spPr>
        <p:txBody>
          <a:bodyPr>
            <a:noAutofit/>
          </a:bodyPr>
          <a:lstStyle/>
          <a:p>
            <a:pPr algn="ctr"/>
            <a:r>
              <a:rPr lang="ko-KR" altLang="en-US" sz="3200" smtClean="0">
                <a:latin typeface="HY헤드라인M" pitchFamily="18" charset="-127"/>
                <a:ea typeface="HY헤드라인M" pitchFamily="18" charset="-127"/>
              </a:rPr>
              <a:t>가치</a:t>
            </a:r>
            <a:r>
              <a:rPr lang="en-US" altLang="ko-KR" sz="3200" smtClean="0">
                <a:latin typeface="HY헤드라인M" pitchFamily="18" charset="-127"/>
                <a:ea typeface="HY헤드라인M" pitchFamily="18" charset="-127"/>
              </a:rPr>
              <a:t>-</a:t>
            </a:r>
            <a:r>
              <a:rPr lang="ko-KR" altLang="en-US" sz="3200" smtClean="0">
                <a:latin typeface="HY헤드라인M" pitchFamily="18" charset="-127"/>
                <a:ea typeface="HY헤드라인M" pitchFamily="18" charset="-127"/>
              </a:rPr>
              <a:t>기반 프로그램</a:t>
            </a:r>
            <a:r>
              <a:rPr lang="en-US" altLang="ko-KR" sz="3200" smtClean="0">
                <a:latin typeface="HY헤드라인M" pitchFamily="18" charset="-127"/>
                <a:ea typeface="HY헤드라인M" pitchFamily="18" charset="-127"/>
              </a:rPr>
              <a:t>(Value-based programs)</a:t>
            </a:r>
            <a:r>
              <a:rPr lang="ko-KR" altLang="en-US" sz="3200" smtClean="0">
                <a:latin typeface="HY헤드라인M" pitchFamily="18" charset="-127"/>
                <a:ea typeface="HY헤드라인M" pitchFamily="18" charset="-127"/>
              </a:rPr>
              <a:t> </a:t>
            </a:r>
            <a:endParaRPr lang="ko-KR" altLang="en-US" sz="3200" b="1"/>
          </a:p>
        </p:txBody>
      </p:sp>
      <p:pic>
        <p:nvPicPr>
          <p:cNvPr id="13" name="Picture 44" descr="na_c22"/>
          <p:cNvPicPr>
            <a:picLocks noChangeAspect="1" noChangeArrowheads="1"/>
          </p:cNvPicPr>
          <p:nvPr/>
        </p:nvPicPr>
        <p:blipFill>
          <a:blip r:embed="rId3" cstate="print"/>
          <a:srcRect/>
          <a:stretch>
            <a:fillRect/>
          </a:stretch>
        </p:blipFill>
        <p:spPr bwMode="auto">
          <a:xfrm>
            <a:off x="1053228" y="1399480"/>
            <a:ext cx="163255" cy="176882"/>
          </a:xfrm>
          <a:prstGeom prst="rect">
            <a:avLst/>
          </a:prstGeom>
          <a:noFill/>
          <a:ln w="9525">
            <a:noFill/>
            <a:miter lim="800000"/>
            <a:headEnd/>
            <a:tailEnd/>
          </a:ln>
        </p:spPr>
      </p:pic>
      <p:pic>
        <p:nvPicPr>
          <p:cNvPr id="18" name="Picture 44" descr="na_c22"/>
          <p:cNvPicPr>
            <a:picLocks noChangeAspect="1" noChangeArrowheads="1"/>
          </p:cNvPicPr>
          <p:nvPr/>
        </p:nvPicPr>
        <p:blipFill>
          <a:blip r:embed="rId3" cstate="print"/>
          <a:srcRect/>
          <a:stretch>
            <a:fillRect/>
          </a:stretch>
        </p:blipFill>
        <p:spPr bwMode="auto">
          <a:xfrm>
            <a:off x="1053228" y="868842"/>
            <a:ext cx="163255" cy="176882"/>
          </a:xfrm>
          <a:prstGeom prst="rect">
            <a:avLst/>
          </a:prstGeom>
          <a:noFill/>
          <a:ln w="9525">
            <a:noFill/>
            <a:miter lim="800000"/>
            <a:headEnd/>
            <a:tailEnd/>
          </a:ln>
        </p:spPr>
      </p:pic>
      <p:sp>
        <p:nvSpPr>
          <p:cNvPr id="91" name="직사각형 90"/>
          <p:cNvSpPr/>
          <p:nvPr/>
        </p:nvSpPr>
        <p:spPr>
          <a:xfrm>
            <a:off x="1284817" y="1337045"/>
            <a:ext cx="10107425" cy="772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500">
                <a:solidFill>
                  <a:prstClr val="black"/>
                </a:solidFill>
                <a:latin typeface="HY헤드라인M" pitchFamily="18" charset="-127"/>
                <a:ea typeface="HY헤드라인M" pitchFamily="18" charset="-127"/>
              </a:rPr>
              <a:t>가치</a:t>
            </a:r>
            <a:r>
              <a:rPr lang="en-US" altLang="ko-KR" sz="1500">
                <a:solidFill>
                  <a:prstClr val="black"/>
                </a:solidFill>
                <a:latin typeface="HY헤드라인M" pitchFamily="18" charset="-127"/>
                <a:ea typeface="HY헤드라인M" pitchFamily="18" charset="-127"/>
              </a:rPr>
              <a:t>-</a:t>
            </a:r>
            <a:r>
              <a:rPr lang="ko-KR" altLang="en-US" sz="1500">
                <a:solidFill>
                  <a:prstClr val="black"/>
                </a:solidFill>
                <a:latin typeface="HY헤드라인M" pitchFamily="18" charset="-127"/>
                <a:ea typeface="HY헤드라인M" pitchFamily="18" charset="-127"/>
              </a:rPr>
              <a:t>기반 프로그램은 </a:t>
            </a:r>
            <a:r>
              <a:rPr lang="ko-KR" altLang="en-US" sz="1500" smtClean="0">
                <a:solidFill>
                  <a:prstClr val="black"/>
                </a:solidFill>
                <a:latin typeface="HY헤드라인M" pitchFamily="18" charset="-127"/>
                <a:ea typeface="HY헤드라인M" pitchFamily="18" charset="-127"/>
              </a:rPr>
              <a:t>보건의료 </a:t>
            </a:r>
            <a:r>
              <a:rPr lang="ko-KR" altLang="en-US" sz="1500">
                <a:solidFill>
                  <a:prstClr val="black"/>
                </a:solidFill>
                <a:latin typeface="HY헤드라인M" pitchFamily="18" charset="-127"/>
                <a:ea typeface="HY헤드라인M" pitchFamily="18" charset="-127"/>
              </a:rPr>
              <a:t>제공을 어떻게 변혁할 지에 대한 큰 틀의 질 전략 수행 방안 중  </a:t>
            </a:r>
            <a:r>
              <a:rPr lang="ko-KR" altLang="en-US" sz="1500" smtClean="0">
                <a:solidFill>
                  <a:prstClr val="black"/>
                </a:solidFill>
                <a:latin typeface="HY헤드라인M" pitchFamily="18" charset="-127"/>
                <a:ea typeface="HY헤드라인M" pitchFamily="18" charset="-127"/>
              </a:rPr>
              <a:t>일부이고</a:t>
            </a:r>
            <a:r>
              <a:rPr lang="en-US" altLang="ko-KR" sz="1500" smtClean="0">
                <a:solidFill>
                  <a:prstClr val="black"/>
                </a:solidFill>
                <a:latin typeface="HY헤드라인M" pitchFamily="18" charset="-127"/>
                <a:ea typeface="HY헤드라인M" pitchFamily="18" charset="-127"/>
              </a:rPr>
              <a:t>, </a:t>
            </a:r>
            <a:r>
              <a:rPr lang="ko-KR" altLang="en-US" sz="1500" smtClean="0">
                <a:solidFill>
                  <a:prstClr val="black"/>
                </a:solidFill>
                <a:latin typeface="HY헤드라인M" pitchFamily="18" charset="-127"/>
                <a:ea typeface="HY헤드라인M" pitchFamily="18" charset="-127"/>
              </a:rPr>
              <a:t>다음 </a:t>
            </a:r>
            <a:r>
              <a:rPr lang="en-US" altLang="ko-KR" sz="1500" smtClean="0">
                <a:solidFill>
                  <a:prstClr val="black"/>
                </a:solidFill>
                <a:latin typeface="HY헤드라인M" pitchFamily="18" charset="-127"/>
                <a:ea typeface="HY헤드라인M" pitchFamily="18" charset="-127"/>
              </a:rPr>
              <a:t>3</a:t>
            </a:r>
            <a:r>
              <a:rPr lang="ko-KR" altLang="en-US" sz="1500" smtClean="0">
                <a:solidFill>
                  <a:prstClr val="black"/>
                </a:solidFill>
                <a:latin typeface="HY헤드라인M" pitchFamily="18" charset="-127"/>
                <a:ea typeface="HY헤드라인M" pitchFamily="18" charset="-127"/>
              </a:rPr>
              <a:t>가지 목표를 달성하기 위해 프로그램됨</a:t>
            </a:r>
            <a:r>
              <a:rPr lang="en-US" altLang="ko-KR" sz="1500" smtClean="0">
                <a:solidFill>
                  <a:prstClr val="black"/>
                </a:solidFill>
                <a:latin typeface="HY헤드라인M" pitchFamily="18" charset="-127"/>
                <a:ea typeface="HY헤드라인M" pitchFamily="18" charset="-127"/>
              </a:rPr>
              <a:t>. </a:t>
            </a:r>
            <a:r>
              <a:rPr lang="en-US" altLang="ko-KR" sz="1500" b="1" smtClean="0">
                <a:solidFill>
                  <a:srgbClr val="C00000"/>
                </a:solidFill>
                <a:latin typeface="맑은 고딕" panose="020B0503020000020004" pitchFamily="50" charset="-127"/>
                <a:ea typeface="맑은 고딕" panose="020B0503020000020004" pitchFamily="50" charset="-127"/>
              </a:rPr>
              <a:t>① </a:t>
            </a:r>
            <a:r>
              <a:rPr lang="ko-KR" altLang="en-US" sz="1500" b="1" smtClean="0">
                <a:solidFill>
                  <a:srgbClr val="C00000"/>
                </a:solidFill>
                <a:latin typeface="맑은 고딕" panose="020B0503020000020004" pitchFamily="50" charset="-127"/>
                <a:ea typeface="맑은 고딕" panose="020B0503020000020004" pitchFamily="50" charset="-127"/>
              </a:rPr>
              <a:t>개인에게 더 나은 케어를 제공함 </a:t>
            </a:r>
            <a:r>
              <a:rPr lang="en-US" altLang="ko-KR" sz="1500" b="1" smtClean="0">
                <a:solidFill>
                  <a:srgbClr val="C00000"/>
                </a:solidFill>
                <a:latin typeface="맑은 고딕" panose="020B0503020000020004" pitchFamily="50" charset="-127"/>
                <a:ea typeface="맑은 고딕" panose="020B0503020000020004" pitchFamily="50" charset="-127"/>
              </a:rPr>
              <a:t>② </a:t>
            </a:r>
            <a:r>
              <a:rPr lang="ko-KR" altLang="en-US" sz="1500" b="1" smtClean="0">
                <a:solidFill>
                  <a:srgbClr val="C00000"/>
                </a:solidFill>
                <a:latin typeface="맑은 고딕" panose="020B0503020000020004" pitchFamily="50" charset="-127"/>
                <a:ea typeface="맑은 고딕" panose="020B0503020000020004" pitchFamily="50" charset="-127"/>
              </a:rPr>
              <a:t>인구집단의 건강수준을 개선함 </a:t>
            </a:r>
            <a:r>
              <a:rPr lang="en-US" altLang="ko-KR" sz="1500" b="1" smtClean="0">
                <a:solidFill>
                  <a:srgbClr val="C00000"/>
                </a:solidFill>
                <a:latin typeface="맑은 고딕" panose="020B0503020000020004" pitchFamily="50" charset="-127"/>
                <a:ea typeface="맑은 고딕" panose="020B0503020000020004" pitchFamily="50" charset="-127"/>
              </a:rPr>
              <a:t>③ </a:t>
            </a:r>
            <a:r>
              <a:rPr lang="ko-KR" altLang="en-US" sz="1500" b="1" smtClean="0">
                <a:solidFill>
                  <a:srgbClr val="C00000"/>
                </a:solidFill>
                <a:latin typeface="맑은 고딕" panose="020B0503020000020004" pitchFamily="50" charset="-127"/>
                <a:ea typeface="맑은 고딕" panose="020B0503020000020004" pitchFamily="50" charset="-127"/>
              </a:rPr>
              <a:t>비용을 절감함</a:t>
            </a:r>
            <a:r>
              <a:rPr lang="en-US" altLang="ko-KR" sz="1500" b="1" smtClean="0">
                <a:solidFill>
                  <a:srgbClr val="C00000"/>
                </a:solidFill>
                <a:latin typeface="HY헤드라인M" pitchFamily="18" charset="-127"/>
                <a:ea typeface="HY헤드라인M" pitchFamily="18" charset="-127"/>
              </a:rPr>
              <a:t> </a:t>
            </a:r>
            <a:endParaRPr lang="en-US" altLang="ko-KR" sz="1500" b="1">
              <a:solidFill>
                <a:srgbClr val="C00000"/>
              </a:solidFill>
              <a:latin typeface="HY헤드라인M" pitchFamily="18" charset="-127"/>
              <a:ea typeface="HY헤드라인M" pitchFamily="18" charset="-127"/>
            </a:endParaRPr>
          </a:p>
        </p:txBody>
      </p:sp>
      <p:sp>
        <p:nvSpPr>
          <p:cNvPr id="58" name="직사각형 57"/>
          <p:cNvSpPr/>
          <p:nvPr/>
        </p:nvSpPr>
        <p:spPr>
          <a:xfrm>
            <a:off x="1284817" y="868850"/>
            <a:ext cx="10307107" cy="39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500" smtClean="0">
                <a:solidFill>
                  <a:prstClr val="black"/>
                </a:solidFill>
                <a:latin typeface="HY헤드라인M" pitchFamily="18" charset="-127"/>
                <a:ea typeface="HY헤드라인M" pitchFamily="18" charset="-127"/>
              </a:rPr>
              <a:t>가치</a:t>
            </a:r>
            <a:r>
              <a:rPr lang="en-US" altLang="ko-KR" sz="1500" smtClean="0">
                <a:solidFill>
                  <a:prstClr val="black"/>
                </a:solidFill>
                <a:latin typeface="HY헤드라인M" pitchFamily="18" charset="-127"/>
                <a:ea typeface="HY헤드라인M" pitchFamily="18" charset="-127"/>
              </a:rPr>
              <a:t>-</a:t>
            </a:r>
            <a:r>
              <a:rPr lang="ko-KR" altLang="en-US" sz="1500" smtClean="0">
                <a:solidFill>
                  <a:prstClr val="black"/>
                </a:solidFill>
                <a:latin typeface="HY헤드라인M" pitchFamily="18" charset="-127"/>
                <a:ea typeface="HY헤드라인M" pitchFamily="18" charset="-127"/>
              </a:rPr>
              <a:t>기반 프로그램</a:t>
            </a:r>
            <a:r>
              <a:rPr lang="en-US" altLang="ko-KR" sz="1500" smtClean="0">
                <a:solidFill>
                  <a:prstClr val="black"/>
                </a:solidFill>
                <a:latin typeface="HY헤드라인M" pitchFamily="18" charset="-127"/>
                <a:ea typeface="HY헤드라인M" pitchFamily="18" charset="-127"/>
              </a:rPr>
              <a:t>(Value-based programs)</a:t>
            </a:r>
            <a:r>
              <a:rPr lang="ko-KR" altLang="en-US" sz="1500" smtClean="0">
                <a:solidFill>
                  <a:prstClr val="black"/>
                </a:solidFill>
                <a:latin typeface="HY헤드라인M" pitchFamily="18" charset="-127"/>
                <a:ea typeface="HY헤드라인M" pitchFamily="18" charset="-127"/>
              </a:rPr>
              <a:t>은 메디케어 수급자들에게 높은 질의 케어를 제공한 보건의료공급자들에 대해 인센티브 지불로 보상하는 프로그램임</a:t>
            </a:r>
            <a:endParaRPr lang="en-US" altLang="ko-KR" sz="1500">
              <a:solidFill>
                <a:prstClr val="black"/>
              </a:solidFill>
              <a:latin typeface="HY헤드라인M" pitchFamily="18" charset="-127"/>
              <a:ea typeface="HY헤드라인M" pitchFamily="18" charset="-127"/>
            </a:endParaRPr>
          </a:p>
        </p:txBody>
      </p:sp>
      <p:sp>
        <p:nvSpPr>
          <p:cNvPr id="37" name="직사각형 36"/>
          <p:cNvSpPr/>
          <p:nvPr/>
        </p:nvSpPr>
        <p:spPr>
          <a:xfrm>
            <a:off x="490333" y="3976554"/>
            <a:ext cx="1356577" cy="1128849"/>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72000">
              <a:buFont typeface="Arial" panose="020B0604020202020204" pitchFamily="34" charset="0"/>
              <a:buChar char="•"/>
            </a:pPr>
            <a:r>
              <a:rPr lang="ko-KR" altLang="en-US" sz="1100" smtClean="0">
                <a:solidFill>
                  <a:prstClr val="black"/>
                </a:solidFill>
              </a:rPr>
              <a:t>병원이 환자 안전</a:t>
            </a:r>
            <a:r>
              <a:rPr lang="en-US" altLang="ko-KR" sz="1100" smtClean="0">
                <a:solidFill>
                  <a:prstClr val="black"/>
                </a:solidFill>
              </a:rPr>
              <a:t>(safety)</a:t>
            </a:r>
            <a:r>
              <a:rPr lang="ko-KR" altLang="en-US" sz="1100" smtClean="0">
                <a:solidFill>
                  <a:prstClr val="black"/>
                </a:solidFill>
              </a:rPr>
              <a:t>을</a:t>
            </a:r>
            <a:r>
              <a:rPr lang="en-US" altLang="ko-KR" sz="1100" smtClean="0">
                <a:solidFill>
                  <a:prstClr val="black"/>
                </a:solidFill>
              </a:rPr>
              <a:t> </a:t>
            </a:r>
            <a:r>
              <a:rPr lang="ko-KR" altLang="en-US" sz="1100" smtClean="0">
                <a:solidFill>
                  <a:prstClr val="black"/>
                </a:solidFill>
              </a:rPr>
              <a:t>더 좋게 하도록 유도하여 욕창</a:t>
            </a:r>
            <a:r>
              <a:rPr lang="en-US" altLang="ko-KR" sz="1100" smtClean="0">
                <a:solidFill>
                  <a:prstClr val="black"/>
                </a:solidFill>
              </a:rPr>
              <a:t>, </a:t>
            </a:r>
            <a:r>
              <a:rPr lang="ko-KR" altLang="en-US" sz="1100" smtClean="0">
                <a:solidFill>
                  <a:prstClr val="black"/>
                </a:solidFill>
              </a:rPr>
              <a:t>낙상 골절 등의 병원내 합병증을 줄이도록 함</a:t>
            </a:r>
            <a:endParaRPr lang="ko-KR" altLang="en-US" sz="1100">
              <a:solidFill>
                <a:prstClr val="black"/>
              </a:solidFill>
            </a:endParaRPr>
          </a:p>
        </p:txBody>
      </p:sp>
      <p:sp>
        <p:nvSpPr>
          <p:cNvPr id="40" name="직사각형 39"/>
          <p:cNvSpPr/>
          <p:nvPr/>
        </p:nvSpPr>
        <p:spPr>
          <a:xfrm>
            <a:off x="491822" y="3457079"/>
            <a:ext cx="1355088" cy="49065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600" smtClean="0">
                <a:solidFill>
                  <a:prstClr val="white"/>
                </a:solidFill>
              </a:rPr>
              <a:t>목적</a:t>
            </a:r>
            <a:endParaRPr lang="ko-KR" altLang="en-US" sz="1600">
              <a:solidFill>
                <a:prstClr val="white"/>
              </a:solidFill>
            </a:endParaRPr>
          </a:p>
        </p:txBody>
      </p:sp>
      <p:sp>
        <p:nvSpPr>
          <p:cNvPr id="41" name="직사각형 40"/>
          <p:cNvSpPr/>
          <p:nvPr/>
        </p:nvSpPr>
        <p:spPr>
          <a:xfrm>
            <a:off x="1889994" y="3975492"/>
            <a:ext cx="1299940" cy="1129911"/>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indent="-72000">
              <a:buFont typeface="Arial" panose="020B0604020202020204" pitchFamily="34" charset="0"/>
              <a:buChar char="•"/>
            </a:pPr>
            <a:r>
              <a:rPr lang="ko-KR" altLang="en-US" sz="1100" smtClean="0">
                <a:solidFill>
                  <a:prstClr val="black"/>
                </a:solidFill>
              </a:rPr>
              <a:t>매년 </a:t>
            </a:r>
            <a:r>
              <a:rPr lang="en-US" altLang="ko-KR" sz="1100" smtClean="0">
                <a:solidFill>
                  <a:prstClr val="black"/>
                </a:solidFill>
              </a:rPr>
              <a:t>3</a:t>
            </a:r>
            <a:r>
              <a:rPr lang="ko-KR" altLang="en-US" sz="1100" smtClean="0">
                <a:solidFill>
                  <a:prstClr val="black"/>
                </a:solidFill>
              </a:rPr>
              <a:t>억</a:t>
            </a:r>
            <a:r>
              <a:rPr lang="en-US" altLang="ko-KR" sz="1100" smtClean="0">
                <a:solidFill>
                  <a:prstClr val="black"/>
                </a:solidFill>
              </a:rPr>
              <a:t>5</a:t>
            </a:r>
            <a:r>
              <a:rPr lang="ko-KR" altLang="en-US" sz="1100" smtClean="0">
                <a:solidFill>
                  <a:prstClr val="black"/>
                </a:solidFill>
              </a:rPr>
              <a:t>천만불을 절감함</a:t>
            </a:r>
            <a:endParaRPr lang="en-US" altLang="ko-KR" sz="1100" smtClean="0">
              <a:solidFill>
                <a:prstClr val="black"/>
              </a:solidFill>
            </a:endParaRPr>
          </a:p>
          <a:p>
            <a:pPr indent="-72000">
              <a:buFont typeface="Arial" panose="020B0604020202020204" pitchFamily="34" charset="0"/>
              <a:buChar char="•"/>
            </a:pPr>
            <a:r>
              <a:rPr lang="ko-KR" altLang="en-US" sz="1100" smtClean="0">
                <a:solidFill>
                  <a:prstClr val="black"/>
                </a:solidFill>
              </a:rPr>
              <a:t>순위가 가장 낮은 병원들에 총 지불의 </a:t>
            </a:r>
            <a:r>
              <a:rPr lang="en-US" altLang="ko-KR" sz="1100" smtClean="0">
                <a:solidFill>
                  <a:prstClr val="black"/>
                </a:solidFill>
              </a:rPr>
              <a:t>99%</a:t>
            </a:r>
            <a:r>
              <a:rPr lang="ko-KR" altLang="en-US" sz="1100" smtClean="0">
                <a:solidFill>
                  <a:prstClr val="black"/>
                </a:solidFill>
              </a:rPr>
              <a:t>를 지급</a:t>
            </a:r>
            <a:endParaRPr lang="ko-KR" altLang="en-US" sz="1100">
              <a:solidFill>
                <a:prstClr val="black"/>
              </a:solidFill>
            </a:endParaRPr>
          </a:p>
        </p:txBody>
      </p:sp>
      <p:sp>
        <p:nvSpPr>
          <p:cNvPr id="42" name="직사각형 41"/>
          <p:cNvSpPr/>
          <p:nvPr/>
        </p:nvSpPr>
        <p:spPr>
          <a:xfrm>
            <a:off x="1876773" y="3456453"/>
            <a:ext cx="1313161" cy="49066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1600" smtClean="0">
                <a:solidFill>
                  <a:prstClr val="white"/>
                </a:solidFill>
              </a:rPr>
              <a:t>효과</a:t>
            </a:r>
            <a:r>
              <a:rPr lang="en-US" altLang="ko-KR" sz="1600" smtClean="0">
                <a:solidFill>
                  <a:prstClr val="white"/>
                </a:solidFill>
              </a:rPr>
              <a:t>/</a:t>
            </a:r>
            <a:r>
              <a:rPr lang="ko-KR" altLang="en-US" sz="1600" smtClean="0">
                <a:solidFill>
                  <a:prstClr val="white"/>
                </a:solidFill>
              </a:rPr>
              <a:t>방법</a:t>
            </a:r>
            <a:endParaRPr lang="ko-KR" altLang="en-US" sz="1600">
              <a:solidFill>
                <a:prstClr val="white"/>
              </a:solidFill>
            </a:endParaRPr>
          </a:p>
        </p:txBody>
      </p:sp>
      <p:sp>
        <p:nvSpPr>
          <p:cNvPr id="45" name="직사각형 44"/>
          <p:cNvSpPr/>
          <p:nvPr/>
        </p:nvSpPr>
        <p:spPr>
          <a:xfrm>
            <a:off x="490331" y="5143258"/>
            <a:ext cx="246969" cy="156209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36000" tIns="36000" rIns="36000" bIns="36000" rtlCol="0" anchor="ctr"/>
          <a:lstStyle/>
          <a:p>
            <a:pPr algn="ctr"/>
            <a:r>
              <a:rPr lang="ko-KR" altLang="en-US" sz="1600" smtClean="0">
                <a:solidFill>
                  <a:srgbClr val="FFC000"/>
                </a:solidFill>
              </a:rPr>
              <a:t>측정</a:t>
            </a:r>
            <a:endParaRPr lang="ko-KR" altLang="en-US" sz="1600">
              <a:solidFill>
                <a:srgbClr val="FFC000"/>
              </a:solidFill>
            </a:endParaRPr>
          </a:p>
        </p:txBody>
      </p:sp>
      <p:sp>
        <p:nvSpPr>
          <p:cNvPr id="49" name="직사각형 48"/>
          <p:cNvSpPr/>
          <p:nvPr/>
        </p:nvSpPr>
        <p:spPr>
          <a:xfrm>
            <a:off x="752337" y="5140067"/>
            <a:ext cx="2432093" cy="223839"/>
          </a:xfrm>
          <a:prstGeom prst="rect">
            <a:avLst/>
          </a:prstGeom>
          <a:solidFill>
            <a:schemeClr val="accent6">
              <a:lumMod val="40000"/>
              <a:lumOff val="6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1200" smtClean="0">
                <a:solidFill>
                  <a:prstClr val="black"/>
                </a:solidFill>
              </a:rPr>
              <a:t>AHRQ PSI 90 </a:t>
            </a:r>
            <a:r>
              <a:rPr lang="ko-KR" altLang="en-US" sz="1200" smtClean="0">
                <a:solidFill>
                  <a:prstClr val="black"/>
                </a:solidFill>
              </a:rPr>
              <a:t>복합지표</a:t>
            </a:r>
            <a:endParaRPr lang="ko-KR" altLang="en-US" sz="1200">
              <a:solidFill>
                <a:prstClr val="black"/>
              </a:solidFill>
            </a:endParaRPr>
          </a:p>
        </p:txBody>
      </p:sp>
      <p:pic>
        <p:nvPicPr>
          <p:cNvPr id="38" name="Picture 44" descr="na_c22"/>
          <p:cNvPicPr>
            <a:picLocks noChangeAspect="1" noChangeArrowheads="1"/>
          </p:cNvPicPr>
          <p:nvPr/>
        </p:nvPicPr>
        <p:blipFill>
          <a:blip r:embed="rId3" cstate="print"/>
          <a:srcRect/>
          <a:stretch>
            <a:fillRect/>
          </a:stretch>
        </p:blipFill>
        <p:spPr bwMode="auto">
          <a:xfrm>
            <a:off x="1053228" y="2172669"/>
            <a:ext cx="163255" cy="176882"/>
          </a:xfrm>
          <a:prstGeom prst="rect">
            <a:avLst/>
          </a:prstGeom>
          <a:noFill/>
          <a:ln w="9525">
            <a:noFill/>
            <a:miter lim="800000"/>
            <a:headEnd/>
            <a:tailEnd/>
          </a:ln>
        </p:spPr>
      </p:pic>
      <p:sp>
        <p:nvSpPr>
          <p:cNvPr id="53" name="직사각형 52"/>
          <p:cNvSpPr/>
          <p:nvPr/>
        </p:nvSpPr>
        <p:spPr>
          <a:xfrm>
            <a:off x="1284817" y="2128288"/>
            <a:ext cx="10592858" cy="7258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500" smtClean="0">
                <a:solidFill>
                  <a:prstClr val="black"/>
                </a:solidFill>
                <a:latin typeface="HY헤드라인M" pitchFamily="18" charset="-127"/>
                <a:ea typeface="HY헤드라인M" pitchFamily="18" charset="-127"/>
              </a:rPr>
              <a:t>가치</a:t>
            </a:r>
            <a:r>
              <a:rPr lang="en-US" altLang="ko-KR" sz="1500" smtClean="0">
                <a:solidFill>
                  <a:prstClr val="black"/>
                </a:solidFill>
                <a:latin typeface="HY헤드라인M" pitchFamily="18" charset="-127"/>
                <a:ea typeface="HY헤드라인M" pitchFamily="18" charset="-127"/>
              </a:rPr>
              <a:t>-</a:t>
            </a:r>
            <a:r>
              <a:rPr lang="ko-KR" altLang="en-US" sz="1500">
                <a:solidFill>
                  <a:prstClr val="black"/>
                </a:solidFill>
                <a:latin typeface="HY헤드라인M" pitchFamily="18" charset="-127"/>
                <a:ea typeface="HY헤드라인M" pitchFamily="18" charset="-127"/>
              </a:rPr>
              <a:t>기반 프로그램은 환자에게 제공한 케어에 대해 </a:t>
            </a:r>
            <a:r>
              <a:rPr lang="ko-KR" altLang="en-US" sz="1500" smtClean="0">
                <a:solidFill>
                  <a:prstClr val="black"/>
                </a:solidFill>
                <a:latin typeface="HY헤드라인M" pitchFamily="18" charset="-127"/>
                <a:ea typeface="HY헤드라인M" pitchFamily="18" charset="-127"/>
              </a:rPr>
              <a:t>진료비를 지불함에 있어 </a:t>
            </a:r>
            <a:r>
              <a:rPr lang="ko-KR" altLang="en-US" sz="1500">
                <a:solidFill>
                  <a:prstClr val="black"/>
                </a:solidFill>
                <a:latin typeface="HY헤드라인M" pitchFamily="18" charset="-127"/>
                <a:ea typeface="HY헤드라인M" pitchFamily="18" charset="-127"/>
              </a:rPr>
              <a:t>양이 아니라 질에 </a:t>
            </a:r>
            <a:r>
              <a:rPr lang="ko-KR" altLang="en-US" sz="1500" smtClean="0">
                <a:solidFill>
                  <a:prstClr val="black"/>
                </a:solidFill>
                <a:latin typeface="HY헤드라인M" pitchFamily="18" charset="-127"/>
                <a:ea typeface="HY헤드라인M" pitchFamily="18" charset="-127"/>
              </a:rPr>
              <a:t>기반하는 </a:t>
            </a:r>
            <a:r>
              <a:rPr lang="ko-KR" altLang="en-US" sz="1500">
                <a:solidFill>
                  <a:prstClr val="black"/>
                </a:solidFill>
                <a:latin typeface="HY헤드라인M" pitchFamily="18" charset="-127"/>
                <a:ea typeface="HY헤드라인M" pitchFamily="18" charset="-127"/>
              </a:rPr>
              <a:t>방향으로 리드하기 때문에 중요함</a:t>
            </a:r>
            <a:r>
              <a:rPr lang="en-US" altLang="ko-KR" sz="1500" smtClean="0">
                <a:solidFill>
                  <a:prstClr val="black"/>
                </a:solidFill>
                <a:latin typeface="HY헤드라인M" pitchFamily="18" charset="-127"/>
                <a:ea typeface="HY헤드라인M" pitchFamily="18" charset="-127"/>
              </a:rPr>
              <a:t>. CMS</a:t>
            </a:r>
            <a:r>
              <a:rPr lang="ko-KR" altLang="en-US" sz="1500" smtClean="0">
                <a:solidFill>
                  <a:prstClr val="black"/>
                </a:solidFill>
                <a:latin typeface="HY헤드라인M" pitchFamily="18" charset="-127"/>
                <a:ea typeface="HY헤드라인M" pitchFamily="18" charset="-127"/>
              </a:rPr>
              <a:t>가 해 오던 가치</a:t>
            </a:r>
            <a:r>
              <a:rPr lang="en-US" altLang="ko-KR" sz="1500" smtClean="0">
                <a:solidFill>
                  <a:prstClr val="black"/>
                </a:solidFill>
                <a:latin typeface="HY헤드라인M" pitchFamily="18" charset="-127"/>
                <a:ea typeface="HY헤드라인M" pitchFamily="18" charset="-127"/>
              </a:rPr>
              <a:t>-</a:t>
            </a:r>
            <a:r>
              <a:rPr lang="ko-KR" altLang="en-US" sz="1500" smtClean="0">
                <a:solidFill>
                  <a:prstClr val="black"/>
                </a:solidFill>
                <a:latin typeface="HY헤드라인M" pitchFamily="18" charset="-127"/>
                <a:ea typeface="HY헤드라인M" pitchFamily="18" charset="-127"/>
              </a:rPr>
              <a:t>기반 프로그램은 </a:t>
            </a:r>
            <a:r>
              <a:rPr lang="en-US" altLang="ko-KR" sz="1500" smtClean="0">
                <a:solidFill>
                  <a:prstClr val="black"/>
                </a:solidFill>
                <a:latin typeface="HY헤드라인M" pitchFamily="18" charset="-127"/>
                <a:ea typeface="HY헤드라인M" pitchFamily="18" charset="-127"/>
              </a:rPr>
              <a:t>4</a:t>
            </a:r>
            <a:r>
              <a:rPr lang="ko-KR" altLang="en-US" sz="1500" smtClean="0">
                <a:solidFill>
                  <a:prstClr val="black"/>
                </a:solidFill>
                <a:latin typeface="HY헤드라인M" pitchFamily="18" charset="-127"/>
                <a:ea typeface="HY헤드라인M" pitchFamily="18" charset="-127"/>
              </a:rPr>
              <a:t>가지로</a:t>
            </a:r>
            <a:r>
              <a:rPr lang="en-US" altLang="ko-KR" sz="1500" smtClean="0">
                <a:solidFill>
                  <a:prstClr val="black"/>
                </a:solidFill>
                <a:latin typeface="HY헤드라인M" pitchFamily="18" charset="-127"/>
                <a:ea typeface="HY헤드라인M" pitchFamily="18" charset="-127"/>
              </a:rPr>
              <a:t>, </a:t>
            </a:r>
            <a:r>
              <a:rPr lang="ko-KR" altLang="en-US" sz="1500" smtClean="0">
                <a:solidFill>
                  <a:prstClr val="black"/>
                </a:solidFill>
                <a:latin typeface="HY헤드라인M" pitchFamily="18" charset="-127"/>
                <a:ea typeface="HY헤드라인M" pitchFamily="18" charset="-127"/>
              </a:rPr>
              <a:t>병원 가치</a:t>
            </a:r>
            <a:r>
              <a:rPr lang="en-US" altLang="ko-KR" sz="1500" smtClean="0">
                <a:solidFill>
                  <a:prstClr val="black"/>
                </a:solidFill>
                <a:latin typeface="HY헤드라인M" pitchFamily="18" charset="-127"/>
                <a:ea typeface="HY헤드라인M" pitchFamily="18" charset="-127"/>
              </a:rPr>
              <a:t>-</a:t>
            </a:r>
            <a:r>
              <a:rPr lang="ko-KR" altLang="en-US" sz="1500" smtClean="0">
                <a:solidFill>
                  <a:prstClr val="black"/>
                </a:solidFill>
                <a:latin typeface="HY헤드라인M" pitchFamily="18" charset="-127"/>
                <a:ea typeface="HY헤드라인M" pitchFamily="18" charset="-127"/>
              </a:rPr>
              <a:t>기반 구매</a:t>
            </a:r>
            <a:r>
              <a:rPr lang="en-US" altLang="ko-KR" sz="1500">
                <a:solidFill>
                  <a:prstClr val="black"/>
                </a:solidFill>
                <a:latin typeface="HY헤드라인M" pitchFamily="18" charset="-127"/>
                <a:ea typeface="HY헤드라인M" pitchFamily="18" charset="-127"/>
              </a:rPr>
              <a:t>(HVBP</a:t>
            </a:r>
            <a:r>
              <a:rPr lang="en-US" altLang="ko-KR" sz="1500" smtClean="0">
                <a:solidFill>
                  <a:prstClr val="black"/>
                </a:solidFill>
                <a:latin typeface="HY헤드라인M" pitchFamily="18" charset="-127"/>
                <a:ea typeface="HY헤드라인M" pitchFamily="18" charset="-127"/>
              </a:rPr>
              <a:t>)</a:t>
            </a:r>
            <a:r>
              <a:rPr lang="ko-KR" altLang="en-US" sz="1500" smtClean="0">
                <a:solidFill>
                  <a:prstClr val="black"/>
                </a:solidFill>
                <a:latin typeface="HY헤드라인M" pitchFamily="18" charset="-127"/>
                <a:ea typeface="HY헤드라인M" pitchFamily="18" charset="-127"/>
              </a:rPr>
              <a:t>프로그램</a:t>
            </a:r>
            <a:r>
              <a:rPr lang="en-US" altLang="ko-KR" sz="1500" smtClean="0">
                <a:solidFill>
                  <a:prstClr val="black"/>
                </a:solidFill>
                <a:latin typeface="HY헤드라인M" pitchFamily="18" charset="-127"/>
                <a:ea typeface="HY헤드라인M" pitchFamily="18" charset="-127"/>
              </a:rPr>
              <a:t>, </a:t>
            </a:r>
            <a:r>
              <a:rPr lang="ko-KR" altLang="en-US" sz="1500" smtClean="0">
                <a:solidFill>
                  <a:prstClr val="black"/>
                </a:solidFill>
                <a:latin typeface="HY헤드라인M" pitchFamily="18" charset="-127"/>
                <a:ea typeface="HY헤드라인M" pitchFamily="18" charset="-127"/>
              </a:rPr>
              <a:t>병원 재입원 감소</a:t>
            </a:r>
            <a:r>
              <a:rPr lang="en-US" altLang="ko-KR" sz="1500">
                <a:solidFill>
                  <a:prstClr val="black"/>
                </a:solidFill>
                <a:latin typeface="HY헤드라인M" pitchFamily="18" charset="-127"/>
                <a:ea typeface="HY헤드라인M" pitchFamily="18" charset="-127"/>
              </a:rPr>
              <a:t>(</a:t>
            </a:r>
            <a:r>
              <a:rPr lang="en-US" altLang="ko-KR" sz="1500" smtClean="0">
                <a:solidFill>
                  <a:prstClr val="black"/>
                </a:solidFill>
                <a:latin typeface="HY헤드라인M" pitchFamily="18" charset="-127"/>
                <a:ea typeface="HY헤드라인M" pitchFamily="18" charset="-127"/>
              </a:rPr>
              <a:t>HRR)</a:t>
            </a:r>
            <a:r>
              <a:rPr lang="ko-KR" altLang="en-US" sz="1500" smtClean="0">
                <a:solidFill>
                  <a:prstClr val="black"/>
                </a:solidFill>
                <a:latin typeface="HY헤드라인M" pitchFamily="18" charset="-127"/>
                <a:ea typeface="HY헤드라인M" pitchFamily="18" charset="-127"/>
              </a:rPr>
              <a:t>프로그램</a:t>
            </a:r>
            <a:r>
              <a:rPr lang="en-US" altLang="ko-KR" sz="1500" smtClean="0">
                <a:solidFill>
                  <a:prstClr val="black"/>
                </a:solidFill>
                <a:latin typeface="HY헤드라인M" pitchFamily="18" charset="-127"/>
                <a:ea typeface="HY헤드라인M" pitchFamily="18" charset="-127"/>
              </a:rPr>
              <a:t>, </a:t>
            </a:r>
            <a:r>
              <a:rPr lang="ko-KR" altLang="en-US" sz="1500" smtClean="0">
                <a:solidFill>
                  <a:prstClr val="black"/>
                </a:solidFill>
                <a:latin typeface="HY헤드라인M" pitchFamily="18" charset="-127"/>
                <a:ea typeface="HY헤드라인M" pitchFamily="18" charset="-127"/>
              </a:rPr>
              <a:t>가치 보정</a:t>
            </a:r>
            <a:r>
              <a:rPr lang="en-US" altLang="ko-KR" sz="1500" smtClean="0">
                <a:solidFill>
                  <a:prstClr val="black"/>
                </a:solidFill>
                <a:latin typeface="HY헤드라인M" pitchFamily="18" charset="-127"/>
                <a:ea typeface="HY헤드라인M" pitchFamily="18" charset="-127"/>
              </a:rPr>
              <a:t>(VM) </a:t>
            </a:r>
            <a:r>
              <a:rPr lang="ko-KR" altLang="en-US" sz="1500" smtClean="0">
                <a:solidFill>
                  <a:prstClr val="black"/>
                </a:solidFill>
                <a:latin typeface="HY헤드라인M" pitchFamily="18" charset="-127"/>
                <a:ea typeface="HY헤드라인M" pitchFamily="18" charset="-127"/>
              </a:rPr>
              <a:t>혹은 의사 가치</a:t>
            </a:r>
            <a:r>
              <a:rPr lang="en-US" altLang="ko-KR" sz="1500" smtClean="0">
                <a:solidFill>
                  <a:prstClr val="black"/>
                </a:solidFill>
                <a:latin typeface="HY헤드라인M" pitchFamily="18" charset="-127"/>
                <a:ea typeface="HY헤드라인M" pitchFamily="18" charset="-127"/>
              </a:rPr>
              <a:t>-</a:t>
            </a:r>
            <a:r>
              <a:rPr lang="ko-KR" altLang="en-US" sz="1500" smtClean="0">
                <a:solidFill>
                  <a:prstClr val="black"/>
                </a:solidFill>
                <a:latin typeface="HY헤드라인M" pitchFamily="18" charset="-127"/>
                <a:ea typeface="HY헤드라인M" pitchFamily="18" charset="-127"/>
              </a:rPr>
              <a:t>기반 보정</a:t>
            </a:r>
            <a:r>
              <a:rPr lang="en-US" altLang="ko-KR" sz="1500" smtClean="0">
                <a:solidFill>
                  <a:prstClr val="black"/>
                </a:solidFill>
                <a:latin typeface="HY헤드라인M" pitchFamily="18" charset="-127"/>
                <a:ea typeface="HY헤드라인M" pitchFamily="18" charset="-127"/>
              </a:rPr>
              <a:t>(PVBM)</a:t>
            </a:r>
            <a:r>
              <a:rPr lang="ko-KR" altLang="en-US" sz="1500" smtClean="0">
                <a:solidFill>
                  <a:prstClr val="black"/>
                </a:solidFill>
                <a:latin typeface="HY헤드라인M" pitchFamily="18" charset="-127"/>
                <a:ea typeface="HY헤드라인M" pitchFamily="18" charset="-127"/>
              </a:rPr>
              <a:t>프로그램</a:t>
            </a:r>
            <a:r>
              <a:rPr lang="en-US" altLang="ko-KR" sz="1500" smtClean="0">
                <a:solidFill>
                  <a:prstClr val="black"/>
                </a:solidFill>
                <a:latin typeface="HY헤드라인M" pitchFamily="18" charset="-127"/>
                <a:ea typeface="HY헤드라인M" pitchFamily="18" charset="-127"/>
              </a:rPr>
              <a:t>, </a:t>
            </a:r>
            <a:r>
              <a:rPr lang="ko-KR" altLang="en-US" sz="1500" smtClean="0">
                <a:solidFill>
                  <a:prstClr val="black"/>
                </a:solidFill>
                <a:latin typeface="HY헤드라인M" pitchFamily="18" charset="-127"/>
                <a:ea typeface="HY헤드라인M" pitchFamily="18" charset="-127"/>
              </a:rPr>
              <a:t>병원내 합병증 감소</a:t>
            </a:r>
            <a:r>
              <a:rPr lang="en-US" altLang="ko-KR" sz="1500" smtClean="0">
                <a:solidFill>
                  <a:prstClr val="black"/>
                </a:solidFill>
                <a:latin typeface="HY헤드라인M" pitchFamily="18" charset="-127"/>
                <a:ea typeface="HY헤드라인M" pitchFamily="18" charset="-127"/>
              </a:rPr>
              <a:t>(HAC)</a:t>
            </a:r>
            <a:r>
              <a:rPr lang="ko-KR" altLang="en-US" sz="1500" smtClean="0">
                <a:solidFill>
                  <a:prstClr val="black"/>
                </a:solidFill>
                <a:latin typeface="HY헤드라인M" pitchFamily="18" charset="-127"/>
                <a:ea typeface="HY헤드라인M" pitchFamily="18" charset="-127"/>
              </a:rPr>
              <a:t>프로그램임</a:t>
            </a:r>
            <a:endParaRPr lang="en-US" altLang="ko-KR" sz="1500">
              <a:solidFill>
                <a:prstClr val="black"/>
              </a:solidFill>
              <a:latin typeface="HY헤드라인M" pitchFamily="18" charset="-127"/>
              <a:ea typeface="HY헤드라인M" pitchFamily="18" charset="-127"/>
            </a:endParaRPr>
          </a:p>
        </p:txBody>
      </p:sp>
      <p:sp>
        <p:nvSpPr>
          <p:cNvPr id="34" name="직사각형 33"/>
          <p:cNvSpPr/>
          <p:nvPr/>
        </p:nvSpPr>
        <p:spPr>
          <a:xfrm>
            <a:off x="752337" y="5398570"/>
            <a:ext cx="2432093" cy="223839"/>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1200" smtClean="0">
                <a:solidFill>
                  <a:prstClr val="black"/>
                </a:solidFill>
              </a:rPr>
              <a:t>CDC NHSN CLABSI </a:t>
            </a:r>
            <a:r>
              <a:rPr lang="ko-KR" altLang="en-US" sz="1200" smtClean="0">
                <a:solidFill>
                  <a:prstClr val="black"/>
                </a:solidFill>
              </a:rPr>
              <a:t>지표</a:t>
            </a:r>
            <a:endParaRPr lang="ko-KR" altLang="en-US" sz="1200">
              <a:solidFill>
                <a:prstClr val="black"/>
              </a:solidFill>
            </a:endParaRPr>
          </a:p>
        </p:txBody>
      </p:sp>
      <p:sp>
        <p:nvSpPr>
          <p:cNvPr id="46" name="직사각형 45"/>
          <p:cNvSpPr/>
          <p:nvPr/>
        </p:nvSpPr>
        <p:spPr>
          <a:xfrm>
            <a:off x="752337" y="5662907"/>
            <a:ext cx="2432093" cy="223839"/>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1200" smtClean="0">
                <a:solidFill>
                  <a:prstClr val="black"/>
                </a:solidFill>
              </a:rPr>
              <a:t>CDC NHSN CAUTI </a:t>
            </a:r>
            <a:r>
              <a:rPr lang="ko-KR" altLang="en-US" sz="1200" smtClean="0">
                <a:solidFill>
                  <a:prstClr val="black"/>
                </a:solidFill>
              </a:rPr>
              <a:t>지표</a:t>
            </a:r>
            <a:endParaRPr lang="ko-KR" altLang="en-US" sz="1200">
              <a:solidFill>
                <a:prstClr val="black"/>
              </a:solidFill>
            </a:endParaRPr>
          </a:p>
        </p:txBody>
      </p:sp>
      <p:sp>
        <p:nvSpPr>
          <p:cNvPr id="47" name="직사각형 46"/>
          <p:cNvSpPr/>
          <p:nvPr/>
        </p:nvSpPr>
        <p:spPr>
          <a:xfrm>
            <a:off x="757841" y="5925635"/>
            <a:ext cx="2432093" cy="223839"/>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1200" smtClean="0">
                <a:solidFill>
                  <a:prstClr val="black"/>
                </a:solidFill>
              </a:rPr>
              <a:t>CDC NHSN SSI(</a:t>
            </a:r>
            <a:r>
              <a:rPr lang="ko-KR" altLang="en-US" sz="1200" smtClean="0">
                <a:solidFill>
                  <a:prstClr val="black"/>
                </a:solidFill>
              </a:rPr>
              <a:t>대장</a:t>
            </a:r>
            <a:r>
              <a:rPr lang="en-US" altLang="ko-KR" sz="1200" smtClean="0">
                <a:solidFill>
                  <a:prstClr val="black"/>
                </a:solidFill>
              </a:rPr>
              <a:t>, </a:t>
            </a:r>
            <a:r>
              <a:rPr lang="ko-KR" altLang="en-US" sz="1200" smtClean="0">
                <a:solidFill>
                  <a:prstClr val="black"/>
                </a:solidFill>
              </a:rPr>
              <a:t>자궁절제술</a:t>
            </a:r>
            <a:r>
              <a:rPr lang="en-US" altLang="ko-KR" sz="1200" smtClean="0">
                <a:solidFill>
                  <a:prstClr val="black"/>
                </a:solidFill>
              </a:rPr>
              <a:t>)</a:t>
            </a:r>
          </a:p>
        </p:txBody>
      </p:sp>
      <p:sp>
        <p:nvSpPr>
          <p:cNvPr id="48" name="직사각형 47"/>
          <p:cNvSpPr/>
          <p:nvPr/>
        </p:nvSpPr>
        <p:spPr>
          <a:xfrm>
            <a:off x="757849" y="6200918"/>
            <a:ext cx="2432093" cy="223839"/>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1200" smtClean="0">
                <a:solidFill>
                  <a:prstClr val="black"/>
                </a:solidFill>
              </a:rPr>
              <a:t>CDC NHSN MRSA</a:t>
            </a:r>
            <a:endParaRPr lang="ko-KR" altLang="en-US" sz="1200">
              <a:solidFill>
                <a:prstClr val="black"/>
              </a:solidFill>
            </a:endParaRPr>
          </a:p>
        </p:txBody>
      </p:sp>
      <p:sp>
        <p:nvSpPr>
          <p:cNvPr id="54" name="직사각형 53"/>
          <p:cNvSpPr/>
          <p:nvPr/>
        </p:nvSpPr>
        <p:spPr>
          <a:xfrm>
            <a:off x="767374" y="6466502"/>
            <a:ext cx="2432093" cy="223839"/>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1200" smtClean="0">
                <a:solidFill>
                  <a:prstClr val="black"/>
                </a:solidFill>
              </a:rPr>
              <a:t>CDC NHSN C. diff</a:t>
            </a:r>
            <a:endParaRPr lang="ko-KR" altLang="en-US" sz="1200">
              <a:solidFill>
                <a:prstClr val="black"/>
              </a:solidFill>
            </a:endParaRPr>
          </a:p>
        </p:txBody>
      </p:sp>
      <p:sp>
        <p:nvSpPr>
          <p:cNvPr id="122" name="직사각형 121"/>
          <p:cNvSpPr/>
          <p:nvPr/>
        </p:nvSpPr>
        <p:spPr>
          <a:xfrm>
            <a:off x="3321647" y="3037031"/>
            <a:ext cx="2737508" cy="3668322"/>
          </a:xfrm>
          <a:prstGeom prst="rect">
            <a:avLst/>
          </a:prstGeom>
          <a:solidFill>
            <a:schemeClr val="bg1"/>
          </a:solidFill>
          <a:ln>
            <a:solidFill>
              <a:schemeClr val="accent5">
                <a:lumMod val="75000"/>
              </a:schemeClr>
            </a:solidFill>
          </a:ln>
          <a:effectLst>
            <a:outerShdw blurRad="50800" dist="38100" dir="2700000" algn="tl"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a:solidFill>
                <a:prstClr val="white"/>
              </a:solidFill>
            </a:endParaRPr>
          </a:p>
        </p:txBody>
      </p:sp>
      <p:sp>
        <p:nvSpPr>
          <p:cNvPr id="123" name="자유형 122"/>
          <p:cNvSpPr/>
          <p:nvPr/>
        </p:nvSpPr>
        <p:spPr>
          <a:xfrm>
            <a:off x="3350019" y="3056148"/>
            <a:ext cx="2699603" cy="368750"/>
          </a:xfrm>
          <a:custGeom>
            <a:avLst/>
            <a:gdLst>
              <a:gd name="connsiteX0" fmla="*/ 0 w 3634013"/>
              <a:gd name="connsiteY0" fmla="*/ 0 h 1353243"/>
              <a:gd name="connsiteX1" fmla="*/ 3634013 w 3634013"/>
              <a:gd name="connsiteY1" fmla="*/ 0 h 1353243"/>
              <a:gd name="connsiteX2" fmla="*/ 3634013 w 3634013"/>
              <a:gd name="connsiteY2" fmla="*/ 1353243 h 1353243"/>
              <a:gd name="connsiteX3" fmla="*/ 0 w 3634013"/>
              <a:gd name="connsiteY3" fmla="*/ 1353243 h 1353243"/>
              <a:gd name="connsiteX4" fmla="*/ 0 w 3634013"/>
              <a:gd name="connsiteY4" fmla="*/ 0 h 135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353243">
                <a:moveTo>
                  <a:pt x="0" y="0"/>
                </a:moveTo>
                <a:lnTo>
                  <a:pt x="3634013" y="0"/>
                </a:lnTo>
                <a:lnTo>
                  <a:pt x="3634013" y="1353243"/>
                </a:lnTo>
                <a:lnTo>
                  <a:pt x="0" y="1353243"/>
                </a:lnTo>
                <a:lnTo>
                  <a:pt x="0" y="0"/>
                </a:lnTo>
                <a:close/>
              </a:path>
            </a:pathLst>
          </a:custGeom>
          <a:solidFill>
            <a:schemeClr val="accent5">
              <a:lumMod val="75000"/>
            </a:schemeClr>
          </a:solidFill>
          <a:ln>
            <a:solidFill>
              <a:schemeClr val="accent5">
                <a:lumMod val="75000"/>
              </a:schemeClr>
            </a:solidFill>
          </a:ln>
          <a:effectLst>
            <a:outerShdw blurRad="50800" dist="38100" algn="l" rotWithShape="0">
              <a:schemeClr val="accent6">
                <a:lumMod val="75000"/>
                <a:alpha val="40000"/>
              </a:scheme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altLang="ko-KR" sz="2400" smtClean="0">
                <a:solidFill>
                  <a:prstClr val="white"/>
                </a:solidFill>
                <a:latin typeface="HY헤드라인M" pitchFamily="18" charset="-127"/>
                <a:ea typeface="HY헤드라인M" pitchFamily="18" charset="-127"/>
              </a:rPr>
              <a:t>HRR </a:t>
            </a:r>
            <a:endParaRPr lang="ko-KR" altLang="en-US" sz="2400">
              <a:solidFill>
                <a:prstClr val="white"/>
              </a:solidFill>
              <a:latin typeface="HY헤드라인M" pitchFamily="18" charset="-127"/>
              <a:ea typeface="HY헤드라인M" pitchFamily="18" charset="-127"/>
            </a:endParaRPr>
          </a:p>
        </p:txBody>
      </p:sp>
      <p:sp>
        <p:nvSpPr>
          <p:cNvPr id="124" name="직사각형 123"/>
          <p:cNvSpPr/>
          <p:nvPr/>
        </p:nvSpPr>
        <p:spPr>
          <a:xfrm>
            <a:off x="3350021" y="3976554"/>
            <a:ext cx="1356577" cy="1128849"/>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pPr indent="-72000">
              <a:buFont typeface="Arial" panose="020B0604020202020204" pitchFamily="34" charset="0"/>
              <a:buChar char="•"/>
            </a:pPr>
            <a:r>
              <a:rPr lang="ko-KR" altLang="en-US" sz="1100" smtClean="0">
                <a:solidFill>
                  <a:prstClr val="black"/>
                </a:solidFill>
              </a:rPr>
              <a:t>병원이 제공한 서비스 양이 아니라 질에 대해 지불하기 위한 방안을 수행하여 메디케어수급자에 대한 보건의료를 개선</a:t>
            </a:r>
            <a:endParaRPr lang="ko-KR" altLang="en-US" sz="1100">
              <a:solidFill>
                <a:prstClr val="black"/>
              </a:solidFill>
            </a:endParaRPr>
          </a:p>
        </p:txBody>
      </p:sp>
      <p:sp>
        <p:nvSpPr>
          <p:cNvPr id="125" name="직사각형 124"/>
          <p:cNvSpPr/>
          <p:nvPr/>
        </p:nvSpPr>
        <p:spPr>
          <a:xfrm>
            <a:off x="3351510" y="3457079"/>
            <a:ext cx="1355088" cy="490659"/>
          </a:xfrm>
          <a:prstGeom prst="rect">
            <a:avLst/>
          </a:prstGeom>
          <a:solidFill>
            <a:schemeClr val="accent5">
              <a:lumMod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600" smtClean="0">
                <a:solidFill>
                  <a:prstClr val="white"/>
                </a:solidFill>
              </a:rPr>
              <a:t>목적</a:t>
            </a:r>
            <a:endParaRPr lang="ko-KR" altLang="en-US" sz="1600">
              <a:solidFill>
                <a:prstClr val="white"/>
              </a:solidFill>
            </a:endParaRPr>
          </a:p>
        </p:txBody>
      </p:sp>
      <p:sp>
        <p:nvSpPr>
          <p:cNvPr id="126" name="직사각형 125"/>
          <p:cNvSpPr/>
          <p:nvPr/>
        </p:nvSpPr>
        <p:spPr>
          <a:xfrm>
            <a:off x="4749682" y="3975492"/>
            <a:ext cx="1299940" cy="1129911"/>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indent="-72000">
              <a:buFont typeface="Arial" panose="020B0604020202020204" pitchFamily="34" charset="0"/>
              <a:buChar char="•"/>
            </a:pPr>
            <a:r>
              <a:rPr lang="ko-KR" altLang="en-US" sz="1100" smtClean="0">
                <a:solidFill>
                  <a:prstClr val="black"/>
                </a:solidFill>
              </a:rPr>
              <a:t>비용과 불필요한 재입원을 줄이면 인센티브를 줌</a:t>
            </a:r>
            <a:endParaRPr lang="en-US" altLang="ko-KR" sz="1100" smtClean="0">
              <a:solidFill>
                <a:prstClr val="black"/>
              </a:solidFill>
            </a:endParaRPr>
          </a:p>
          <a:p>
            <a:pPr indent="-72000">
              <a:buFont typeface="Arial" panose="020B0604020202020204" pitchFamily="34" charset="0"/>
              <a:buChar char="•"/>
            </a:pPr>
            <a:r>
              <a:rPr lang="ko-KR" altLang="en-US" sz="1100" smtClean="0">
                <a:solidFill>
                  <a:prstClr val="black"/>
                </a:solidFill>
              </a:rPr>
              <a:t>케어 연계와 전원을 더 잘해 재입원과 케어 질 높임</a:t>
            </a:r>
            <a:endParaRPr lang="ko-KR" altLang="en-US" sz="1100">
              <a:solidFill>
                <a:prstClr val="black"/>
              </a:solidFill>
            </a:endParaRPr>
          </a:p>
        </p:txBody>
      </p:sp>
      <p:sp>
        <p:nvSpPr>
          <p:cNvPr id="127" name="직사각형 126"/>
          <p:cNvSpPr/>
          <p:nvPr/>
        </p:nvSpPr>
        <p:spPr>
          <a:xfrm>
            <a:off x="4736461" y="3456453"/>
            <a:ext cx="1313161" cy="490660"/>
          </a:xfrm>
          <a:prstGeom prst="rect">
            <a:avLst/>
          </a:prstGeom>
          <a:solidFill>
            <a:schemeClr val="accent5">
              <a:lumMod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1600" smtClean="0">
                <a:solidFill>
                  <a:prstClr val="white"/>
                </a:solidFill>
              </a:rPr>
              <a:t>효과</a:t>
            </a:r>
            <a:r>
              <a:rPr lang="en-US" altLang="ko-KR" sz="1600" smtClean="0">
                <a:solidFill>
                  <a:prstClr val="white"/>
                </a:solidFill>
              </a:rPr>
              <a:t>/</a:t>
            </a:r>
            <a:r>
              <a:rPr lang="ko-KR" altLang="en-US" sz="1600" smtClean="0">
                <a:solidFill>
                  <a:prstClr val="white"/>
                </a:solidFill>
              </a:rPr>
              <a:t>방법</a:t>
            </a:r>
            <a:endParaRPr lang="ko-KR" altLang="en-US" sz="1600">
              <a:solidFill>
                <a:prstClr val="white"/>
              </a:solidFill>
            </a:endParaRPr>
          </a:p>
        </p:txBody>
      </p:sp>
      <p:sp>
        <p:nvSpPr>
          <p:cNvPr id="128" name="직사각형 127"/>
          <p:cNvSpPr/>
          <p:nvPr/>
        </p:nvSpPr>
        <p:spPr>
          <a:xfrm>
            <a:off x="3350019" y="5143258"/>
            <a:ext cx="246969" cy="1562095"/>
          </a:xfrm>
          <a:prstGeom prst="rect">
            <a:avLst/>
          </a:prstGeom>
          <a:solidFill>
            <a:srgbClr val="00206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36000" rIns="36000" bIns="36000" rtlCol="0" anchor="ctr"/>
          <a:lstStyle/>
          <a:p>
            <a:pPr algn="ctr"/>
            <a:r>
              <a:rPr lang="ko-KR" altLang="en-US" sz="1600" smtClean="0">
                <a:solidFill>
                  <a:srgbClr val="FFC000"/>
                </a:solidFill>
              </a:rPr>
              <a:t>측정</a:t>
            </a:r>
            <a:endParaRPr lang="ko-KR" altLang="en-US" sz="1600">
              <a:solidFill>
                <a:srgbClr val="FFC000"/>
              </a:solidFill>
            </a:endParaRPr>
          </a:p>
        </p:txBody>
      </p:sp>
      <p:sp>
        <p:nvSpPr>
          <p:cNvPr id="129" name="직사각형 128"/>
          <p:cNvSpPr/>
          <p:nvPr/>
        </p:nvSpPr>
        <p:spPr>
          <a:xfrm>
            <a:off x="3612025" y="5140067"/>
            <a:ext cx="2432093" cy="223839"/>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1200" smtClean="0">
                <a:solidFill>
                  <a:prstClr val="black"/>
                </a:solidFill>
              </a:rPr>
              <a:t>AMI </a:t>
            </a:r>
            <a:r>
              <a:rPr lang="ko-KR" altLang="en-US" sz="1200" smtClean="0">
                <a:solidFill>
                  <a:prstClr val="black"/>
                </a:solidFill>
              </a:rPr>
              <a:t>재입원률</a:t>
            </a:r>
            <a:r>
              <a:rPr lang="en-US" altLang="ko-KR" sz="1200" smtClean="0">
                <a:solidFill>
                  <a:prstClr val="black"/>
                </a:solidFill>
              </a:rPr>
              <a:t>(2012)</a:t>
            </a:r>
            <a:endParaRPr lang="ko-KR" altLang="en-US" sz="1200">
              <a:solidFill>
                <a:prstClr val="black"/>
              </a:solidFill>
            </a:endParaRPr>
          </a:p>
        </p:txBody>
      </p:sp>
      <p:sp>
        <p:nvSpPr>
          <p:cNvPr id="130" name="직사각형 129"/>
          <p:cNvSpPr/>
          <p:nvPr/>
        </p:nvSpPr>
        <p:spPr>
          <a:xfrm>
            <a:off x="3612025" y="5398570"/>
            <a:ext cx="2432093" cy="223839"/>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1200" smtClean="0">
                <a:solidFill>
                  <a:prstClr val="black"/>
                </a:solidFill>
              </a:rPr>
              <a:t>heart failure </a:t>
            </a:r>
            <a:r>
              <a:rPr lang="ko-KR" altLang="en-US" sz="1200" smtClean="0">
                <a:solidFill>
                  <a:prstClr val="black"/>
                </a:solidFill>
              </a:rPr>
              <a:t>재입원률</a:t>
            </a:r>
            <a:r>
              <a:rPr lang="en-US" altLang="ko-KR" sz="1200" smtClean="0">
                <a:solidFill>
                  <a:prstClr val="black"/>
                </a:solidFill>
              </a:rPr>
              <a:t>(2012)</a:t>
            </a:r>
            <a:endParaRPr lang="ko-KR" altLang="en-US" sz="1200">
              <a:solidFill>
                <a:prstClr val="black"/>
              </a:solidFill>
            </a:endParaRPr>
          </a:p>
        </p:txBody>
      </p:sp>
      <p:sp>
        <p:nvSpPr>
          <p:cNvPr id="131" name="직사각형 130"/>
          <p:cNvSpPr/>
          <p:nvPr/>
        </p:nvSpPr>
        <p:spPr>
          <a:xfrm>
            <a:off x="3612025" y="5662907"/>
            <a:ext cx="2432093" cy="223839"/>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1200" smtClean="0">
                <a:solidFill>
                  <a:prstClr val="black"/>
                </a:solidFill>
              </a:rPr>
              <a:t>pneumonia </a:t>
            </a:r>
            <a:r>
              <a:rPr lang="ko-KR" altLang="en-US" sz="1200" smtClean="0">
                <a:solidFill>
                  <a:prstClr val="black"/>
                </a:solidFill>
              </a:rPr>
              <a:t>재입원류</a:t>
            </a:r>
            <a:r>
              <a:rPr lang="en-US" altLang="ko-KR" sz="1200" smtClean="0">
                <a:solidFill>
                  <a:prstClr val="black"/>
                </a:solidFill>
              </a:rPr>
              <a:t>(2012)</a:t>
            </a:r>
            <a:endParaRPr lang="ko-KR" altLang="en-US" sz="1200">
              <a:solidFill>
                <a:prstClr val="black"/>
              </a:solidFill>
            </a:endParaRPr>
          </a:p>
        </p:txBody>
      </p:sp>
      <p:sp>
        <p:nvSpPr>
          <p:cNvPr id="132" name="직사각형 131"/>
          <p:cNvSpPr/>
          <p:nvPr/>
        </p:nvSpPr>
        <p:spPr>
          <a:xfrm>
            <a:off x="3617529" y="5925635"/>
            <a:ext cx="2432093" cy="223839"/>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1200" smtClean="0">
                <a:solidFill>
                  <a:prstClr val="black"/>
                </a:solidFill>
              </a:rPr>
              <a:t>COPD </a:t>
            </a:r>
            <a:r>
              <a:rPr lang="ko-KR" altLang="en-US" sz="1200" smtClean="0">
                <a:solidFill>
                  <a:prstClr val="black"/>
                </a:solidFill>
              </a:rPr>
              <a:t>재입원률</a:t>
            </a:r>
            <a:r>
              <a:rPr lang="en-US" altLang="ko-KR" sz="1200" smtClean="0">
                <a:solidFill>
                  <a:prstClr val="black"/>
                </a:solidFill>
              </a:rPr>
              <a:t>(2015)</a:t>
            </a:r>
          </a:p>
        </p:txBody>
      </p:sp>
      <p:sp>
        <p:nvSpPr>
          <p:cNvPr id="133" name="직사각형 132"/>
          <p:cNvSpPr/>
          <p:nvPr/>
        </p:nvSpPr>
        <p:spPr>
          <a:xfrm>
            <a:off x="3617537" y="6200918"/>
            <a:ext cx="2432093" cy="223839"/>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1200" smtClean="0">
                <a:solidFill>
                  <a:prstClr val="black"/>
                </a:solidFill>
              </a:rPr>
              <a:t>elective total hip/knee </a:t>
            </a:r>
            <a:r>
              <a:rPr lang="ko-KR" altLang="en-US" sz="1200" smtClean="0">
                <a:solidFill>
                  <a:prstClr val="black"/>
                </a:solidFill>
              </a:rPr>
              <a:t>재입원률</a:t>
            </a:r>
            <a:endParaRPr lang="ko-KR" altLang="en-US" sz="1200">
              <a:solidFill>
                <a:prstClr val="black"/>
              </a:solidFill>
            </a:endParaRPr>
          </a:p>
        </p:txBody>
      </p:sp>
      <p:sp>
        <p:nvSpPr>
          <p:cNvPr id="134" name="직사각형 133"/>
          <p:cNvSpPr/>
          <p:nvPr/>
        </p:nvSpPr>
        <p:spPr>
          <a:xfrm>
            <a:off x="3627062" y="6466502"/>
            <a:ext cx="2432093" cy="223839"/>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1200" smtClean="0">
                <a:solidFill>
                  <a:prstClr val="black"/>
                </a:solidFill>
              </a:rPr>
              <a:t>CABG </a:t>
            </a:r>
            <a:r>
              <a:rPr lang="ko-KR" altLang="en-US" sz="1200" smtClean="0">
                <a:solidFill>
                  <a:prstClr val="black"/>
                </a:solidFill>
              </a:rPr>
              <a:t>재입원률</a:t>
            </a:r>
            <a:r>
              <a:rPr lang="en-US" altLang="ko-KR" sz="1200" smtClean="0">
                <a:solidFill>
                  <a:prstClr val="black"/>
                </a:solidFill>
              </a:rPr>
              <a:t>(2016)</a:t>
            </a:r>
            <a:endParaRPr lang="ko-KR" altLang="en-US" sz="1200">
              <a:solidFill>
                <a:prstClr val="black"/>
              </a:solidFill>
            </a:endParaRPr>
          </a:p>
        </p:txBody>
      </p:sp>
      <p:sp>
        <p:nvSpPr>
          <p:cNvPr id="135" name="직사각형 134"/>
          <p:cNvSpPr/>
          <p:nvPr/>
        </p:nvSpPr>
        <p:spPr>
          <a:xfrm>
            <a:off x="9091647" y="3022019"/>
            <a:ext cx="2737508" cy="3668322"/>
          </a:xfrm>
          <a:prstGeom prst="rect">
            <a:avLst/>
          </a:prstGeom>
          <a:solidFill>
            <a:schemeClr val="bg1"/>
          </a:solidFill>
          <a:ln>
            <a:solidFill>
              <a:schemeClr val="accent2">
                <a:lumMod val="75000"/>
              </a:schemeClr>
            </a:solidFill>
          </a:ln>
          <a:effectLst>
            <a:outerShdw blurRad="50800" dist="38100" dir="2700000" algn="tl"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a:solidFill>
                <a:prstClr val="white"/>
              </a:solidFill>
            </a:endParaRPr>
          </a:p>
        </p:txBody>
      </p:sp>
      <p:sp>
        <p:nvSpPr>
          <p:cNvPr id="136" name="자유형 135"/>
          <p:cNvSpPr/>
          <p:nvPr/>
        </p:nvSpPr>
        <p:spPr>
          <a:xfrm>
            <a:off x="9120019" y="3041136"/>
            <a:ext cx="2699603" cy="368750"/>
          </a:xfrm>
          <a:custGeom>
            <a:avLst/>
            <a:gdLst>
              <a:gd name="connsiteX0" fmla="*/ 0 w 3634013"/>
              <a:gd name="connsiteY0" fmla="*/ 0 h 1353243"/>
              <a:gd name="connsiteX1" fmla="*/ 3634013 w 3634013"/>
              <a:gd name="connsiteY1" fmla="*/ 0 h 1353243"/>
              <a:gd name="connsiteX2" fmla="*/ 3634013 w 3634013"/>
              <a:gd name="connsiteY2" fmla="*/ 1353243 h 1353243"/>
              <a:gd name="connsiteX3" fmla="*/ 0 w 3634013"/>
              <a:gd name="connsiteY3" fmla="*/ 1353243 h 1353243"/>
              <a:gd name="connsiteX4" fmla="*/ 0 w 3634013"/>
              <a:gd name="connsiteY4" fmla="*/ 0 h 135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353243">
                <a:moveTo>
                  <a:pt x="0" y="0"/>
                </a:moveTo>
                <a:lnTo>
                  <a:pt x="3634013" y="0"/>
                </a:lnTo>
                <a:lnTo>
                  <a:pt x="3634013" y="1353243"/>
                </a:lnTo>
                <a:lnTo>
                  <a:pt x="0" y="1353243"/>
                </a:lnTo>
                <a:lnTo>
                  <a:pt x="0" y="0"/>
                </a:lnTo>
                <a:close/>
              </a:path>
            </a:pathLst>
          </a:custGeom>
          <a:solidFill>
            <a:schemeClr val="accent2">
              <a:lumMod val="75000"/>
            </a:schemeClr>
          </a:solidFill>
          <a:ln>
            <a:solidFill>
              <a:schemeClr val="accent2">
                <a:lumMod val="75000"/>
              </a:schemeClr>
            </a:solidFill>
          </a:ln>
          <a:effectLst>
            <a:outerShdw blurRad="50800" dist="38100" algn="l" rotWithShape="0">
              <a:schemeClr val="accent6">
                <a:lumMod val="75000"/>
                <a:alpha val="40000"/>
              </a:scheme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altLang="ko-KR" sz="2400" smtClean="0">
                <a:solidFill>
                  <a:prstClr val="white"/>
                </a:solidFill>
                <a:latin typeface="HY헤드라인M" pitchFamily="18" charset="-127"/>
                <a:ea typeface="HY헤드라인M" pitchFamily="18" charset="-127"/>
              </a:rPr>
              <a:t>HVBP </a:t>
            </a:r>
            <a:endParaRPr lang="ko-KR" altLang="en-US" sz="2400">
              <a:solidFill>
                <a:prstClr val="white"/>
              </a:solidFill>
              <a:latin typeface="HY헤드라인M" pitchFamily="18" charset="-127"/>
              <a:ea typeface="HY헤드라인M" pitchFamily="18" charset="-127"/>
            </a:endParaRPr>
          </a:p>
        </p:txBody>
      </p:sp>
      <p:sp>
        <p:nvSpPr>
          <p:cNvPr id="137" name="직사각형 136"/>
          <p:cNvSpPr/>
          <p:nvPr/>
        </p:nvSpPr>
        <p:spPr>
          <a:xfrm>
            <a:off x="9120021" y="3961542"/>
            <a:ext cx="1356577" cy="1128849"/>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pPr indent="-72000">
              <a:buFont typeface="Arial" panose="020B0604020202020204" pitchFamily="34" charset="0"/>
              <a:buChar char="•"/>
            </a:pPr>
            <a:r>
              <a:rPr lang="ko-KR" altLang="en-US" sz="1100" smtClean="0">
                <a:solidFill>
                  <a:prstClr val="black"/>
                </a:solidFill>
              </a:rPr>
              <a:t>급성기병원이 메디케어 수급자에게 제공한 케어 질에 대해 인센티브 지불함</a:t>
            </a:r>
            <a:endParaRPr lang="en-US" altLang="ko-KR" sz="1100" smtClean="0">
              <a:solidFill>
                <a:prstClr val="black"/>
              </a:solidFill>
            </a:endParaRPr>
          </a:p>
          <a:p>
            <a:pPr indent="-72000">
              <a:buFont typeface="Arial" panose="020B0604020202020204" pitchFamily="34" charset="0"/>
              <a:buChar char="•"/>
            </a:pPr>
            <a:r>
              <a:rPr lang="ko-KR" altLang="en-US" sz="1100" smtClean="0">
                <a:solidFill>
                  <a:prstClr val="black"/>
                </a:solidFill>
              </a:rPr>
              <a:t>질 기준으로 </a:t>
            </a:r>
            <a:r>
              <a:rPr lang="en-US" altLang="ko-KR" sz="1100" smtClean="0">
                <a:solidFill>
                  <a:prstClr val="black"/>
                </a:solidFill>
              </a:rPr>
              <a:t>IPPS </a:t>
            </a:r>
            <a:r>
              <a:rPr lang="ko-KR" altLang="en-US" sz="1100" smtClean="0">
                <a:solidFill>
                  <a:prstClr val="black"/>
                </a:solidFill>
              </a:rPr>
              <a:t>하 병원에 지불 조정</a:t>
            </a:r>
            <a:endParaRPr lang="ko-KR" altLang="en-US" sz="1100">
              <a:solidFill>
                <a:prstClr val="black"/>
              </a:solidFill>
            </a:endParaRPr>
          </a:p>
        </p:txBody>
      </p:sp>
      <p:sp>
        <p:nvSpPr>
          <p:cNvPr id="138" name="직사각형 137"/>
          <p:cNvSpPr/>
          <p:nvPr/>
        </p:nvSpPr>
        <p:spPr>
          <a:xfrm>
            <a:off x="9121510" y="3442067"/>
            <a:ext cx="1355088" cy="490659"/>
          </a:xfrm>
          <a:prstGeom prst="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600" smtClean="0">
                <a:solidFill>
                  <a:prstClr val="white"/>
                </a:solidFill>
              </a:rPr>
              <a:t>목적</a:t>
            </a:r>
            <a:endParaRPr lang="ko-KR" altLang="en-US" sz="1600">
              <a:solidFill>
                <a:prstClr val="white"/>
              </a:solidFill>
            </a:endParaRPr>
          </a:p>
        </p:txBody>
      </p:sp>
      <p:sp>
        <p:nvSpPr>
          <p:cNvPr id="139" name="직사각형 138"/>
          <p:cNvSpPr/>
          <p:nvPr/>
        </p:nvSpPr>
        <p:spPr>
          <a:xfrm>
            <a:off x="10519682" y="3960480"/>
            <a:ext cx="1299940" cy="1129911"/>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ctr"/>
          <a:lstStyle/>
          <a:p>
            <a:pPr indent="-72000">
              <a:buFont typeface="Arial" panose="020B0604020202020204" pitchFamily="34" charset="0"/>
              <a:buChar char="•"/>
            </a:pPr>
            <a:r>
              <a:rPr lang="ko-KR" altLang="en-US" sz="1100" smtClean="0">
                <a:solidFill>
                  <a:prstClr val="black"/>
                </a:solidFill>
              </a:rPr>
              <a:t>병원과오 제거</a:t>
            </a:r>
            <a:endParaRPr lang="en-US" altLang="ko-KR" sz="1100" smtClean="0">
              <a:solidFill>
                <a:prstClr val="black"/>
              </a:solidFill>
            </a:endParaRPr>
          </a:p>
          <a:p>
            <a:pPr indent="-72000">
              <a:buFont typeface="Arial" panose="020B0604020202020204" pitchFamily="34" charset="0"/>
              <a:buChar char="•"/>
            </a:pPr>
            <a:r>
              <a:rPr lang="ko-KR" altLang="en-US" sz="1100" smtClean="0">
                <a:solidFill>
                  <a:prstClr val="black"/>
                </a:solidFill>
              </a:rPr>
              <a:t>근거기반 기준</a:t>
            </a:r>
            <a:endParaRPr lang="en-US" altLang="ko-KR" sz="1100" smtClean="0">
              <a:solidFill>
                <a:prstClr val="black"/>
              </a:solidFill>
            </a:endParaRPr>
          </a:p>
          <a:p>
            <a:pPr indent="-72000">
              <a:buFont typeface="Arial" panose="020B0604020202020204" pitchFamily="34" charset="0"/>
              <a:buChar char="•"/>
            </a:pPr>
            <a:r>
              <a:rPr lang="ko-KR" altLang="en-US" sz="1100" smtClean="0">
                <a:solidFill>
                  <a:prstClr val="black"/>
                </a:solidFill>
              </a:rPr>
              <a:t>환자진료경험 개선</a:t>
            </a:r>
            <a:endParaRPr lang="en-US" altLang="ko-KR" sz="1100" smtClean="0">
              <a:solidFill>
                <a:prstClr val="black"/>
              </a:solidFill>
            </a:endParaRPr>
          </a:p>
          <a:p>
            <a:pPr indent="-72000">
              <a:buFont typeface="Arial" panose="020B0604020202020204" pitchFamily="34" charset="0"/>
              <a:buChar char="•"/>
            </a:pPr>
            <a:r>
              <a:rPr lang="ko-KR" altLang="en-US" sz="1100" smtClean="0">
                <a:solidFill>
                  <a:prstClr val="black"/>
                </a:solidFill>
              </a:rPr>
              <a:t>소비자투명성 증가</a:t>
            </a:r>
            <a:endParaRPr lang="en-US" altLang="ko-KR" sz="1100" smtClean="0">
              <a:solidFill>
                <a:prstClr val="black"/>
              </a:solidFill>
            </a:endParaRPr>
          </a:p>
          <a:p>
            <a:pPr indent="-72000">
              <a:buFont typeface="Arial" panose="020B0604020202020204" pitchFamily="34" charset="0"/>
              <a:buChar char="•"/>
            </a:pPr>
            <a:r>
              <a:rPr lang="ko-KR" altLang="en-US" sz="1100" smtClean="0">
                <a:solidFill>
                  <a:prstClr val="black"/>
                </a:solidFill>
              </a:rPr>
              <a:t>높은 질</a:t>
            </a:r>
            <a:r>
              <a:rPr lang="en-US" altLang="ko-KR" sz="1100" smtClean="0">
                <a:solidFill>
                  <a:prstClr val="black"/>
                </a:solidFill>
              </a:rPr>
              <a:t>/</a:t>
            </a:r>
            <a:r>
              <a:rPr lang="ko-KR" altLang="en-US" sz="1100" smtClean="0">
                <a:solidFill>
                  <a:prstClr val="black"/>
                </a:solidFill>
              </a:rPr>
              <a:t>낮은 비용 병원 감별</a:t>
            </a:r>
            <a:endParaRPr lang="ko-KR" altLang="en-US" sz="1100">
              <a:solidFill>
                <a:prstClr val="black"/>
              </a:solidFill>
            </a:endParaRPr>
          </a:p>
        </p:txBody>
      </p:sp>
      <p:sp>
        <p:nvSpPr>
          <p:cNvPr id="140" name="직사각형 139"/>
          <p:cNvSpPr/>
          <p:nvPr/>
        </p:nvSpPr>
        <p:spPr>
          <a:xfrm>
            <a:off x="10506461" y="3441441"/>
            <a:ext cx="1313161" cy="490660"/>
          </a:xfrm>
          <a:prstGeom prst="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1600" smtClean="0">
                <a:solidFill>
                  <a:prstClr val="white"/>
                </a:solidFill>
              </a:rPr>
              <a:t>효과</a:t>
            </a:r>
            <a:r>
              <a:rPr lang="en-US" altLang="ko-KR" sz="1600" smtClean="0">
                <a:solidFill>
                  <a:prstClr val="white"/>
                </a:solidFill>
              </a:rPr>
              <a:t>/</a:t>
            </a:r>
            <a:r>
              <a:rPr lang="ko-KR" altLang="en-US" sz="1600" smtClean="0">
                <a:solidFill>
                  <a:prstClr val="white"/>
                </a:solidFill>
              </a:rPr>
              <a:t>방법</a:t>
            </a:r>
            <a:endParaRPr lang="ko-KR" altLang="en-US" sz="1600">
              <a:solidFill>
                <a:prstClr val="white"/>
              </a:solidFill>
            </a:endParaRPr>
          </a:p>
        </p:txBody>
      </p:sp>
      <p:sp>
        <p:nvSpPr>
          <p:cNvPr id="141" name="직사각형 140"/>
          <p:cNvSpPr/>
          <p:nvPr/>
        </p:nvSpPr>
        <p:spPr>
          <a:xfrm>
            <a:off x="9120019" y="5128246"/>
            <a:ext cx="246969" cy="1562095"/>
          </a:xfrm>
          <a:prstGeom prst="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36000" rIns="36000" bIns="36000" rtlCol="0" anchor="ctr"/>
          <a:lstStyle/>
          <a:p>
            <a:pPr algn="ctr"/>
            <a:r>
              <a:rPr lang="ko-KR" altLang="en-US" sz="1600" smtClean="0">
                <a:solidFill>
                  <a:srgbClr val="FFC000"/>
                </a:solidFill>
              </a:rPr>
              <a:t>측정</a:t>
            </a:r>
            <a:endParaRPr lang="ko-KR" altLang="en-US" sz="1600">
              <a:solidFill>
                <a:srgbClr val="FFC000"/>
              </a:solidFill>
            </a:endParaRPr>
          </a:p>
        </p:txBody>
      </p:sp>
      <p:sp>
        <p:nvSpPr>
          <p:cNvPr id="142" name="직사각형 141"/>
          <p:cNvSpPr/>
          <p:nvPr/>
        </p:nvSpPr>
        <p:spPr>
          <a:xfrm>
            <a:off x="9382025" y="5125055"/>
            <a:ext cx="2432093" cy="223839"/>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200" smtClean="0">
                <a:solidFill>
                  <a:prstClr val="black"/>
                </a:solidFill>
              </a:rPr>
              <a:t>사망률과 합병증</a:t>
            </a:r>
            <a:endParaRPr lang="ko-KR" altLang="en-US" sz="1200">
              <a:solidFill>
                <a:prstClr val="black"/>
              </a:solidFill>
            </a:endParaRPr>
          </a:p>
        </p:txBody>
      </p:sp>
      <p:sp>
        <p:nvSpPr>
          <p:cNvPr id="143" name="직사각형 142"/>
          <p:cNvSpPr/>
          <p:nvPr/>
        </p:nvSpPr>
        <p:spPr>
          <a:xfrm>
            <a:off x="9382025" y="5383558"/>
            <a:ext cx="2432093" cy="223839"/>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200" smtClean="0">
                <a:solidFill>
                  <a:prstClr val="black"/>
                </a:solidFill>
              </a:rPr>
              <a:t>보건의료</a:t>
            </a:r>
            <a:r>
              <a:rPr lang="en-US" altLang="ko-KR" sz="1200" smtClean="0">
                <a:solidFill>
                  <a:prstClr val="black"/>
                </a:solidFill>
              </a:rPr>
              <a:t>-</a:t>
            </a:r>
            <a:r>
              <a:rPr lang="ko-KR" altLang="en-US" sz="1200" smtClean="0">
                <a:solidFill>
                  <a:prstClr val="black"/>
                </a:solidFill>
              </a:rPr>
              <a:t>관련 감염</a:t>
            </a:r>
            <a:endParaRPr lang="ko-KR" altLang="en-US" sz="1200">
              <a:solidFill>
                <a:prstClr val="black"/>
              </a:solidFill>
            </a:endParaRPr>
          </a:p>
        </p:txBody>
      </p:sp>
      <p:sp>
        <p:nvSpPr>
          <p:cNvPr id="144" name="직사각형 143"/>
          <p:cNvSpPr/>
          <p:nvPr/>
        </p:nvSpPr>
        <p:spPr>
          <a:xfrm>
            <a:off x="9382025" y="5647895"/>
            <a:ext cx="2432093" cy="223839"/>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200" smtClean="0">
                <a:solidFill>
                  <a:prstClr val="black"/>
                </a:solidFill>
              </a:rPr>
              <a:t>환자 안전</a:t>
            </a:r>
            <a:endParaRPr lang="ko-KR" altLang="en-US" sz="1200">
              <a:solidFill>
                <a:prstClr val="black"/>
              </a:solidFill>
            </a:endParaRPr>
          </a:p>
        </p:txBody>
      </p:sp>
      <p:sp>
        <p:nvSpPr>
          <p:cNvPr id="145" name="직사각형 144"/>
          <p:cNvSpPr/>
          <p:nvPr/>
        </p:nvSpPr>
        <p:spPr>
          <a:xfrm>
            <a:off x="9387529" y="5910623"/>
            <a:ext cx="2432093" cy="223839"/>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200" smtClean="0">
                <a:solidFill>
                  <a:prstClr val="black"/>
                </a:solidFill>
              </a:rPr>
              <a:t>환자 경험</a:t>
            </a:r>
            <a:endParaRPr lang="en-US" altLang="ko-KR" sz="1200" smtClean="0">
              <a:solidFill>
                <a:prstClr val="black"/>
              </a:solidFill>
            </a:endParaRPr>
          </a:p>
        </p:txBody>
      </p:sp>
      <p:sp>
        <p:nvSpPr>
          <p:cNvPr id="146" name="직사각형 145"/>
          <p:cNvSpPr/>
          <p:nvPr/>
        </p:nvSpPr>
        <p:spPr>
          <a:xfrm>
            <a:off x="9387537" y="6185906"/>
            <a:ext cx="2432093" cy="223839"/>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200" smtClean="0">
                <a:solidFill>
                  <a:prstClr val="black"/>
                </a:solidFill>
              </a:rPr>
              <a:t>프로세스</a:t>
            </a:r>
            <a:endParaRPr lang="ko-KR" altLang="en-US" sz="1200">
              <a:solidFill>
                <a:prstClr val="black"/>
              </a:solidFill>
            </a:endParaRPr>
          </a:p>
        </p:txBody>
      </p:sp>
      <p:sp>
        <p:nvSpPr>
          <p:cNvPr id="147" name="직사각형 146"/>
          <p:cNvSpPr/>
          <p:nvPr/>
        </p:nvSpPr>
        <p:spPr>
          <a:xfrm>
            <a:off x="9397062" y="6451490"/>
            <a:ext cx="2432093" cy="223839"/>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200" smtClean="0">
                <a:solidFill>
                  <a:prstClr val="black"/>
                </a:solidFill>
              </a:rPr>
              <a:t>효율과 비용 절감</a:t>
            </a:r>
            <a:endParaRPr lang="ko-KR" altLang="en-US" sz="1200">
              <a:solidFill>
                <a:prstClr val="black"/>
              </a:solidFill>
            </a:endParaRPr>
          </a:p>
        </p:txBody>
      </p:sp>
      <p:sp>
        <p:nvSpPr>
          <p:cNvPr id="161" name="직사각형 160"/>
          <p:cNvSpPr/>
          <p:nvPr/>
        </p:nvSpPr>
        <p:spPr>
          <a:xfrm>
            <a:off x="6211410" y="3041133"/>
            <a:ext cx="2737508" cy="3664220"/>
          </a:xfrm>
          <a:prstGeom prst="rect">
            <a:avLst/>
          </a:prstGeom>
          <a:solidFill>
            <a:schemeClr val="bg1"/>
          </a:solidFill>
          <a:ln>
            <a:solidFill>
              <a:schemeClr val="accent4">
                <a:lumMod val="75000"/>
              </a:schemeClr>
            </a:solidFill>
          </a:ln>
          <a:effectLst>
            <a:outerShdw blurRad="50800" dist="38100" dir="2700000" algn="tl"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a:solidFill>
                <a:prstClr val="white"/>
              </a:solidFill>
            </a:endParaRPr>
          </a:p>
        </p:txBody>
      </p:sp>
      <p:sp>
        <p:nvSpPr>
          <p:cNvPr id="162" name="자유형 161"/>
          <p:cNvSpPr/>
          <p:nvPr/>
        </p:nvSpPr>
        <p:spPr>
          <a:xfrm>
            <a:off x="6225451" y="3056148"/>
            <a:ext cx="2699603" cy="368750"/>
          </a:xfrm>
          <a:custGeom>
            <a:avLst/>
            <a:gdLst>
              <a:gd name="connsiteX0" fmla="*/ 0 w 3634013"/>
              <a:gd name="connsiteY0" fmla="*/ 0 h 1353243"/>
              <a:gd name="connsiteX1" fmla="*/ 3634013 w 3634013"/>
              <a:gd name="connsiteY1" fmla="*/ 0 h 1353243"/>
              <a:gd name="connsiteX2" fmla="*/ 3634013 w 3634013"/>
              <a:gd name="connsiteY2" fmla="*/ 1353243 h 1353243"/>
              <a:gd name="connsiteX3" fmla="*/ 0 w 3634013"/>
              <a:gd name="connsiteY3" fmla="*/ 1353243 h 1353243"/>
              <a:gd name="connsiteX4" fmla="*/ 0 w 3634013"/>
              <a:gd name="connsiteY4" fmla="*/ 0 h 135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353243">
                <a:moveTo>
                  <a:pt x="0" y="0"/>
                </a:moveTo>
                <a:lnTo>
                  <a:pt x="3634013" y="0"/>
                </a:lnTo>
                <a:lnTo>
                  <a:pt x="3634013" y="1353243"/>
                </a:lnTo>
                <a:lnTo>
                  <a:pt x="0" y="1353243"/>
                </a:lnTo>
                <a:lnTo>
                  <a:pt x="0" y="0"/>
                </a:lnTo>
                <a:close/>
              </a:path>
            </a:pathLst>
          </a:custGeom>
          <a:solidFill>
            <a:schemeClr val="accent4">
              <a:lumMod val="75000"/>
            </a:schemeClr>
          </a:solidFill>
          <a:ln>
            <a:solidFill>
              <a:schemeClr val="accent4">
                <a:lumMod val="75000"/>
              </a:schemeClr>
            </a:solidFill>
          </a:ln>
          <a:effectLst>
            <a:outerShdw blurRad="50800" dist="38100" algn="l" rotWithShape="0">
              <a:schemeClr val="accent6">
                <a:lumMod val="75000"/>
                <a:alpha val="40000"/>
              </a:scheme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en-US" altLang="ko-KR" sz="2400" smtClean="0">
                <a:solidFill>
                  <a:prstClr val="white"/>
                </a:solidFill>
                <a:latin typeface="HY헤드라인M" pitchFamily="18" charset="-127"/>
                <a:ea typeface="HY헤드라인M" pitchFamily="18" charset="-127"/>
              </a:rPr>
              <a:t>VM/PVBM </a:t>
            </a:r>
            <a:endParaRPr lang="ko-KR" altLang="en-US" sz="2400">
              <a:solidFill>
                <a:prstClr val="white"/>
              </a:solidFill>
              <a:latin typeface="HY헤드라인M" pitchFamily="18" charset="-127"/>
              <a:ea typeface="HY헤드라인M" pitchFamily="18" charset="-127"/>
            </a:endParaRPr>
          </a:p>
        </p:txBody>
      </p:sp>
      <p:sp>
        <p:nvSpPr>
          <p:cNvPr id="163" name="직사각형 162"/>
          <p:cNvSpPr/>
          <p:nvPr/>
        </p:nvSpPr>
        <p:spPr>
          <a:xfrm>
            <a:off x="6225453" y="3976554"/>
            <a:ext cx="1356577" cy="1128849"/>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0" bIns="36000" rtlCol="0" anchor="ctr"/>
          <a:lstStyle/>
          <a:p>
            <a:pPr indent="-72000">
              <a:buFont typeface="Arial" panose="020B0604020202020204" pitchFamily="34" charset="0"/>
              <a:buChar char="•"/>
            </a:pPr>
            <a:r>
              <a:rPr lang="ko-KR" altLang="en-US" sz="1100" smtClean="0">
                <a:solidFill>
                  <a:prstClr val="black"/>
                </a:solidFill>
              </a:rPr>
              <a:t>의사수가표</a:t>
            </a:r>
            <a:r>
              <a:rPr lang="en-US" altLang="ko-KR" sz="1100" smtClean="0">
                <a:solidFill>
                  <a:prstClr val="black"/>
                </a:solidFill>
              </a:rPr>
              <a:t>(PFS)</a:t>
            </a:r>
            <a:r>
              <a:rPr lang="ko-KR" altLang="en-US" sz="1100" smtClean="0">
                <a:solidFill>
                  <a:prstClr val="black"/>
                </a:solidFill>
              </a:rPr>
              <a:t>하에서 메디케어 수급자에게 제공된 케어의 질과 비용을 측정</a:t>
            </a:r>
            <a:endParaRPr lang="en-US" altLang="ko-KR" sz="1100" smtClean="0">
              <a:solidFill>
                <a:prstClr val="black"/>
              </a:solidFill>
            </a:endParaRPr>
          </a:p>
          <a:p>
            <a:pPr indent="-72000">
              <a:buFont typeface="Arial" panose="020B0604020202020204" pitchFamily="34" charset="0"/>
              <a:buChar char="•"/>
            </a:pPr>
            <a:r>
              <a:rPr lang="ko-KR" altLang="en-US" sz="1100" smtClean="0">
                <a:solidFill>
                  <a:prstClr val="black"/>
                </a:solidFill>
              </a:rPr>
              <a:t>행위별 청구에 대해 납세자 단위로 조정</a:t>
            </a:r>
            <a:endParaRPr lang="ko-KR" altLang="en-US" sz="1100">
              <a:solidFill>
                <a:prstClr val="black"/>
              </a:solidFill>
            </a:endParaRPr>
          </a:p>
        </p:txBody>
      </p:sp>
      <p:sp>
        <p:nvSpPr>
          <p:cNvPr id="164" name="직사각형 163"/>
          <p:cNvSpPr/>
          <p:nvPr/>
        </p:nvSpPr>
        <p:spPr>
          <a:xfrm>
            <a:off x="6226942" y="3457079"/>
            <a:ext cx="1355088" cy="490659"/>
          </a:xfrm>
          <a:prstGeom prst="rect">
            <a:avLst/>
          </a:prstGeom>
          <a:solidFill>
            <a:schemeClr val="accent4">
              <a:lumMod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600" smtClean="0">
                <a:solidFill>
                  <a:prstClr val="white"/>
                </a:solidFill>
              </a:rPr>
              <a:t>목적</a:t>
            </a:r>
            <a:endParaRPr lang="ko-KR" altLang="en-US" sz="1600">
              <a:solidFill>
                <a:prstClr val="white"/>
              </a:solidFill>
            </a:endParaRPr>
          </a:p>
        </p:txBody>
      </p:sp>
      <p:sp>
        <p:nvSpPr>
          <p:cNvPr id="165" name="직사각형 164"/>
          <p:cNvSpPr/>
          <p:nvPr/>
        </p:nvSpPr>
        <p:spPr>
          <a:xfrm>
            <a:off x="7625114" y="3975492"/>
            <a:ext cx="1299940" cy="1129911"/>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indent="-72000">
              <a:buFont typeface="Arial" panose="020B0604020202020204" pitchFamily="34" charset="0"/>
              <a:buChar char="•"/>
            </a:pPr>
            <a:r>
              <a:rPr lang="ko-KR" altLang="en-US" sz="1050" smtClean="0">
                <a:solidFill>
                  <a:prstClr val="black"/>
                </a:solidFill>
              </a:rPr>
              <a:t>특정 질과 비용 측정 성과로 의사의 메디케어 지불액을 결정</a:t>
            </a:r>
            <a:endParaRPr lang="en-US" altLang="ko-KR" sz="1050">
              <a:solidFill>
                <a:prstClr val="black"/>
              </a:solidFill>
            </a:endParaRPr>
          </a:p>
          <a:p>
            <a:pPr indent="-72000">
              <a:buFont typeface="Arial" panose="020B0604020202020204" pitchFamily="34" charset="0"/>
              <a:buChar char="•"/>
            </a:pPr>
            <a:r>
              <a:rPr lang="ko-KR" altLang="en-US" sz="1050" smtClean="0">
                <a:solidFill>
                  <a:prstClr val="black"/>
                </a:solidFill>
              </a:rPr>
              <a:t>질 성과와 낮은 비용에 대해 보상</a:t>
            </a:r>
            <a:endParaRPr lang="en-US" altLang="ko-KR" sz="1050" smtClean="0">
              <a:solidFill>
                <a:prstClr val="black"/>
              </a:solidFill>
            </a:endParaRPr>
          </a:p>
          <a:p>
            <a:pPr indent="-72000">
              <a:buFont typeface="Arial" panose="020B0604020202020204" pitchFamily="34" charset="0"/>
              <a:buChar char="•"/>
            </a:pPr>
            <a:r>
              <a:rPr lang="ko-KR" altLang="en-US" sz="1050" smtClean="0">
                <a:solidFill>
                  <a:prstClr val="black"/>
                </a:solidFill>
              </a:rPr>
              <a:t>대상 의사 지속확대</a:t>
            </a:r>
            <a:endParaRPr lang="ko-KR" altLang="en-US" sz="1050">
              <a:solidFill>
                <a:prstClr val="black"/>
              </a:solidFill>
            </a:endParaRPr>
          </a:p>
        </p:txBody>
      </p:sp>
      <p:sp>
        <p:nvSpPr>
          <p:cNvPr id="166" name="직사각형 165"/>
          <p:cNvSpPr/>
          <p:nvPr/>
        </p:nvSpPr>
        <p:spPr>
          <a:xfrm>
            <a:off x="7611893" y="3456453"/>
            <a:ext cx="1313161" cy="490660"/>
          </a:xfrm>
          <a:prstGeom prst="rect">
            <a:avLst/>
          </a:prstGeom>
          <a:solidFill>
            <a:schemeClr val="accent4">
              <a:lumMod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1600" smtClean="0">
                <a:solidFill>
                  <a:prstClr val="white"/>
                </a:solidFill>
              </a:rPr>
              <a:t>효과</a:t>
            </a:r>
            <a:r>
              <a:rPr lang="en-US" altLang="ko-KR" sz="1600" smtClean="0">
                <a:solidFill>
                  <a:prstClr val="white"/>
                </a:solidFill>
              </a:rPr>
              <a:t>/</a:t>
            </a:r>
            <a:r>
              <a:rPr lang="ko-KR" altLang="en-US" sz="1600" smtClean="0">
                <a:solidFill>
                  <a:prstClr val="white"/>
                </a:solidFill>
              </a:rPr>
              <a:t>방법</a:t>
            </a:r>
            <a:endParaRPr lang="ko-KR" altLang="en-US" sz="1600">
              <a:solidFill>
                <a:prstClr val="white"/>
              </a:solidFill>
            </a:endParaRPr>
          </a:p>
        </p:txBody>
      </p:sp>
      <p:sp>
        <p:nvSpPr>
          <p:cNvPr id="167" name="직사각형 166"/>
          <p:cNvSpPr/>
          <p:nvPr/>
        </p:nvSpPr>
        <p:spPr>
          <a:xfrm>
            <a:off x="6225452" y="5143259"/>
            <a:ext cx="231932" cy="1532070"/>
          </a:xfrm>
          <a:prstGeom prst="rect">
            <a:avLst/>
          </a:prstGeom>
          <a:solidFill>
            <a:schemeClr val="accent4">
              <a:lumMod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36000" rIns="36000" bIns="36000" rtlCol="0" anchor="ctr"/>
          <a:lstStyle/>
          <a:p>
            <a:pPr algn="ctr"/>
            <a:r>
              <a:rPr lang="ko-KR" altLang="en-US" sz="1600" smtClean="0">
                <a:solidFill>
                  <a:srgbClr val="FFC000"/>
                </a:solidFill>
              </a:rPr>
              <a:t>측정</a:t>
            </a:r>
            <a:endParaRPr lang="ko-KR" altLang="en-US" sz="1600">
              <a:solidFill>
                <a:srgbClr val="FFC000"/>
              </a:solidFill>
            </a:endParaRPr>
          </a:p>
        </p:txBody>
      </p:sp>
      <p:sp>
        <p:nvSpPr>
          <p:cNvPr id="168" name="직사각형 167"/>
          <p:cNvSpPr/>
          <p:nvPr/>
        </p:nvSpPr>
        <p:spPr>
          <a:xfrm>
            <a:off x="6487457" y="5171966"/>
            <a:ext cx="2432093" cy="223839"/>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r>
              <a:rPr lang="ko-KR" altLang="en-US" sz="1100" smtClean="0">
                <a:solidFill>
                  <a:prstClr val="black"/>
                </a:solidFill>
              </a:rPr>
              <a:t>외래민감질환의 입원측정</a:t>
            </a:r>
            <a:r>
              <a:rPr lang="en-US" altLang="ko-KR" sz="1100" smtClean="0">
                <a:solidFill>
                  <a:prstClr val="black"/>
                </a:solidFill>
              </a:rPr>
              <a:t>(</a:t>
            </a:r>
            <a:r>
              <a:rPr lang="ko-KR" altLang="en-US" sz="1100" smtClean="0">
                <a:solidFill>
                  <a:prstClr val="black"/>
                </a:solidFill>
              </a:rPr>
              <a:t>급성</a:t>
            </a:r>
            <a:r>
              <a:rPr lang="en-US" altLang="ko-KR" sz="1100" smtClean="0">
                <a:solidFill>
                  <a:prstClr val="black"/>
                </a:solidFill>
              </a:rPr>
              <a:t>,</a:t>
            </a:r>
            <a:r>
              <a:rPr lang="ko-KR" altLang="en-US" sz="1100" smtClean="0">
                <a:solidFill>
                  <a:prstClr val="black"/>
                </a:solidFill>
              </a:rPr>
              <a:t>만성</a:t>
            </a:r>
            <a:r>
              <a:rPr lang="en-US" altLang="ko-KR" sz="1100" smtClean="0">
                <a:solidFill>
                  <a:prstClr val="black"/>
                </a:solidFill>
              </a:rPr>
              <a:t>)</a:t>
            </a:r>
            <a:endParaRPr lang="ko-KR" altLang="en-US" sz="1100">
              <a:solidFill>
                <a:prstClr val="black"/>
              </a:solidFill>
            </a:endParaRPr>
          </a:p>
        </p:txBody>
      </p:sp>
      <p:sp>
        <p:nvSpPr>
          <p:cNvPr id="169" name="직사각형 168"/>
          <p:cNvSpPr/>
          <p:nvPr/>
        </p:nvSpPr>
        <p:spPr>
          <a:xfrm>
            <a:off x="6487457" y="5445981"/>
            <a:ext cx="2432093" cy="197694"/>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1200" smtClean="0">
                <a:solidFill>
                  <a:prstClr val="black"/>
                </a:solidFill>
              </a:rPr>
              <a:t>30</a:t>
            </a:r>
            <a:r>
              <a:rPr lang="ko-KR" altLang="en-US" sz="1200" smtClean="0">
                <a:solidFill>
                  <a:prstClr val="black"/>
                </a:solidFill>
              </a:rPr>
              <a:t>일 모든 원인의 재입원</a:t>
            </a:r>
            <a:endParaRPr lang="ko-KR" altLang="en-US" sz="1200">
              <a:solidFill>
                <a:prstClr val="black"/>
              </a:solidFill>
            </a:endParaRPr>
          </a:p>
        </p:txBody>
      </p:sp>
      <p:sp>
        <p:nvSpPr>
          <p:cNvPr id="170" name="직사각형 169"/>
          <p:cNvSpPr/>
          <p:nvPr/>
        </p:nvSpPr>
        <p:spPr>
          <a:xfrm>
            <a:off x="6487457" y="5692042"/>
            <a:ext cx="2432093" cy="215970"/>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200" smtClean="0">
                <a:solidFill>
                  <a:prstClr val="black"/>
                </a:solidFill>
              </a:rPr>
              <a:t>등록 수급자당 총 비용</a:t>
            </a:r>
            <a:endParaRPr lang="ko-KR" altLang="en-US" sz="1200">
              <a:solidFill>
                <a:prstClr val="black"/>
              </a:solidFill>
            </a:endParaRPr>
          </a:p>
        </p:txBody>
      </p:sp>
      <p:sp>
        <p:nvSpPr>
          <p:cNvPr id="171" name="직사각형 170"/>
          <p:cNvSpPr/>
          <p:nvPr/>
        </p:nvSpPr>
        <p:spPr>
          <a:xfrm>
            <a:off x="6492961" y="5961178"/>
            <a:ext cx="2432093" cy="432252"/>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200" smtClean="0">
                <a:solidFill>
                  <a:prstClr val="black"/>
                </a:solidFill>
              </a:rPr>
              <a:t>특정 질환 수급자당 총 비용</a:t>
            </a:r>
            <a:r>
              <a:rPr lang="en-US" altLang="ko-KR" sz="1200" smtClean="0">
                <a:solidFill>
                  <a:prstClr val="black"/>
                </a:solidFill>
              </a:rPr>
              <a:t>(</a:t>
            </a:r>
            <a:r>
              <a:rPr lang="ko-KR" altLang="en-US" sz="1200" smtClean="0">
                <a:solidFill>
                  <a:prstClr val="black"/>
                </a:solidFill>
              </a:rPr>
              <a:t>당뇨병</a:t>
            </a:r>
            <a:r>
              <a:rPr lang="en-US" altLang="ko-KR" sz="1200" smtClean="0">
                <a:solidFill>
                  <a:prstClr val="black"/>
                </a:solidFill>
              </a:rPr>
              <a:t>, </a:t>
            </a:r>
            <a:r>
              <a:rPr lang="ko-KR" altLang="en-US" sz="1200" smtClean="0">
                <a:solidFill>
                  <a:prstClr val="black"/>
                </a:solidFill>
              </a:rPr>
              <a:t>관상동맥질환</a:t>
            </a:r>
            <a:r>
              <a:rPr lang="en-US" altLang="ko-KR" sz="1200" smtClean="0">
                <a:solidFill>
                  <a:prstClr val="black"/>
                </a:solidFill>
              </a:rPr>
              <a:t>, COPD, </a:t>
            </a:r>
            <a:r>
              <a:rPr lang="ko-KR" altLang="en-US" sz="1200" smtClean="0">
                <a:solidFill>
                  <a:prstClr val="black"/>
                </a:solidFill>
              </a:rPr>
              <a:t>십부전</a:t>
            </a:r>
            <a:r>
              <a:rPr lang="en-US" altLang="ko-KR" sz="1200" smtClean="0">
                <a:solidFill>
                  <a:prstClr val="black"/>
                </a:solidFill>
              </a:rPr>
              <a:t>)</a:t>
            </a:r>
          </a:p>
        </p:txBody>
      </p:sp>
      <p:sp>
        <p:nvSpPr>
          <p:cNvPr id="173" name="직사각형 172"/>
          <p:cNvSpPr/>
          <p:nvPr/>
        </p:nvSpPr>
        <p:spPr>
          <a:xfrm>
            <a:off x="6488506" y="6447098"/>
            <a:ext cx="2432093" cy="223839"/>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200" smtClean="0">
                <a:solidFill>
                  <a:prstClr val="black"/>
                </a:solidFill>
              </a:rPr>
              <a:t>수급자당 메디케어 지출</a:t>
            </a:r>
            <a:r>
              <a:rPr lang="en-US" altLang="ko-KR" sz="1200" smtClean="0">
                <a:solidFill>
                  <a:prstClr val="black"/>
                </a:solidFill>
              </a:rPr>
              <a:t>(2016)</a:t>
            </a:r>
            <a:endParaRPr lang="ko-KR" altLang="en-US" sz="1200">
              <a:solidFill>
                <a:prstClr val="black"/>
              </a:solidFill>
            </a:endParaRPr>
          </a:p>
        </p:txBody>
      </p:sp>
      <p:sp>
        <p:nvSpPr>
          <p:cNvPr id="2" name="슬라이드 번호 개체 틀 1"/>
          <p:cNvSpPr>
            <a:spLocks noGrp="1"/>
          </p:cNvSpPr>
          <p:nvPr>
            <p:ph type="sldNum" sz="quarter" idx="12"/>
          </p:nvPr>
        </p:nvSpPr>
        <p:spPr/>
        <p:txBody>
          <a:bodyPr/>
          <a:lstStyle/>
          <a:p>
            <a:fld id="{226A7A18-950E-430F-B78B-4CE5EA3222A8}" type="slidenum">
              <a:rPr lang="ko-KR" altLang="en-US" smtClean="0"/>
              <a:t>21</a:t>
            </a:fld>
            <a:endParaRPr lang="ko-KR" altLang="en-US"/>
          </a:p>
        </p:txBody>
      </p:sp>
      <p:sp>
        <p:nvSpPr>
          <p:cNvPr id="61" name="바닥글 개체 틀 14"/>
          <p:cNvSpPr>
            <a:spLocks noGrp="1"/>
          </p:cNvSpPr>
          <p:nvPr>
            <p:ph type="ftr" sz="quarter" idx="11"/>
          </p:nvPr>
        </p:nvSpPr>
        <p:spPr>
          <a:xfrm>
            <a:off x="-1" y="34232"/>
            <a:ext cx="2455101" cy="163109"/>
          </a:xfrm>
        </p:spPr>
        <p:txBody>
          <a:bodyPr/>
          <a:lstStyle/>
          <a:p>
            <a:pPr algn="l"/>
            <a:r>
              <a:rPr lang="en-US" altLang="ko-KR" sz="1400" b="1">
                <a:solidFill>
                  <a:srgbClr val="002060"/>
                </a:solidFill>
              </a:rPr>
              <a:t>3</a:t>
            </a:r>
            <a:r>
              <a:rPr lang="en-US" altLang="ko-KR" sz="1400" b="1" smtClean="0">
                <a:solidFill>
                  <a:srgbClr val="002060"/>
                </a:solidFill>
              </a:rPr>
              <a:t>. </a:t>
            </a:r>
            <a:r>
              <a:rPr lang="ko-KR" altLang="en-US" sz="1400" b="1" smtClean="0">
                <a:solidFill>
                  <a:srgbClr val="002060"/>
                </a:solidFill>
              </a:rPr>
              <a:t>가치</a:t>
            </a:r>
            <a:r>
              <a:rPr lang="en-US" altLang="ko-KR" sz="1400" b="1" smtClean="0">
                <a:solidFill>
                  <a:srgbClr val="002060"/>
                </a:solidFill>
              </a:rPr>
              <a:t>-</a:t>
            </a:r>
            <a:r>
              <a:rPr lang="ko-KR" altLang="en-US" sz="1400" b="1" smtClean="0">
                <a:solidFill>
                  <a:srgbClr val="002060"/>
                </a:solidFill>
              </a:rPr>
              <a:t>기반 케어와 지불</a:t>
            </a:r>
            <a:endParaRPr lang="ko-KR" altLang="en-US" sz="1400" b="1">
              <a:solidFill>
                <a:srgbClr val="002060"/>
              </a:solidFill>
            </a:endParaRPr>
          </a:p>
        </p:txBody>
      </p:sp>
    </p:spTree>
    <p:extLst>
      <p:ext uri="{BB962C8B-B14F-4D97-AF65-F5344CB8AC3E}">
        <p14:creationId xmlns:p14="http://schemas.microsoft.com/office/powerpoint/2010/main" val="11469189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ê´ë ¨ ì´ë¯¸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411" y="527579"/>
            <a:ext cx="3160855" cy="266805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876642" y="64828"/>
            <a:ext cx="10743857" cy="810468"/>
          </a:xfrm>
        </p:spPr>
        <p:txBody>
          <a:bodyPr>
            <a:noAutofit/>
          </a:bodyPr>
          <a:lstStyle/>
          <a:p>
            <a:pPr algn="ctr"/>
            <a:r>
              <a:rPr lang="ko-KR" altLang="en-US" sz="3200" b="1" smtClean="0"/>
              <a:t>건강의</a:t>
            </a:r>
            <a:r>
              <a:rPr lang="en-US" altLang="ko-KR" sz="3200" b="1" smtClean="0"/>
              <a:t> </a:t>
            </a:r>
            <a:r>
              <a:rPr lang="ko-KR" altLang="en-US" sz="3200" b="1" smtClean="0"/>
              <a:t>사회적결정요인</a:t>
            </a:r>
            <a:r>
              <a:rPr lang="en-US" altLang="ko-KR" sz="3200" b="1" smtClean="0"/>
              <a:t>(Social determinant of health)</a:t>
            </a:r>
            <a:endParaRPr lang="ko-KR" altLang="en-US" sz="1800" b="1" dirty="0"/>
          </a:p>
        </p:txBody>
      </p:sp>
      <p:pic>
        <p:nvPicPr>
          <p:cNvPr id="18" name="Picture 44" descr="na_c22"/>
          <p:cNvPicPr>
            <a:picLocks noChangeAspect="1" noChangeArrowheads="1"/>
          </p:cNvPicPr>
          <p:nvPr/>
        </p:nvPicPr>
        <p:blipFill>
          <a:blip r:embed="rId4" cstate="print"/>
          <a:srcRect/>
          <a:stretch>
            <a:fillRect/>
          </a:stretch>
        </p:blipFill>
        <p:spPr bwMode="auto">
          <a:xfrm>
            <a:off x="766295" y="807405"/>
            <a:ext cx="163255" cy="176882"/>
          </a:xfrm>
          <a:prstGeom prst="rect">
            <a:avLst/>
          </a:prstGeom>
          <a:noFill/>
          <a:ln w="9525">
            <a:noFill/>
            <a:miter lim="800000"/>
            <a:headEnd/>
            <a:tailEnd/>
          </a:ln>
        </p:spPr>
      </p:pic>
      <p:sp>
        <p:nvSpPr>
          <p:cNvPr id="58" name="직사각형 57"/>
          <p:cNvSpPr/>
          <p:nvPr/>
        </p:nvSpPr>
        <p:spPr>
          <a:xfrm>
            <a:off x="1066743" y="1060999"/>
            <a:ext cx="8714565" cy="982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u="sng" smtClean="0">
                <a:solidFill>
                  <a:schemeClr val="tx1"/>
                </a:solidFill>
                <a:latin typeface="HY헤드라인M" panose="02030600000101010101" pitchFamily="18" charset="-127"/>
                <a:ea typeface="HY헤드라인M" panose="02030600000101010101" pitchFamily="18" charset="-127"/>
              </a:rPr>
              <a:t>건강문제가 생물학적 원인 뿐만 아니라</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rgbClr val="C00000"/>
                </a:solidFill>
                <a:latin typeface="HY헤드라인M" panose="02030600000101010101" pitchFamily="18" charset="-127"/>
                <a:ea typeface="HY헤드라인M" panose="02030600000101010101" pitchFamily="18" charset="-127"/>
              </a:rPr>
              <a:t>개인적</a:t>
            </a:r>
            <a:r>
              <a:rPr lang="en-US" altLang="ko-KR" sz="1600" u="sng" smtClean="0">
                <a:solidFill>
                  <a:srgbClr val="C00000"/>
                </a:solidFill>
                <a:latin typeface="HY헤드라인M" panose="02030600000101010101" pitchFamily="18" charset="-127"/>
                <a:ea typeface="HY헤드라인M" panose="02030600000101010101" pitchFamily="18" charset="-127"/>
              </a:rPr>
              <a:t>, </a:t>
            </a:r>
            <a:r>
              <a:rPr lang="ko-KR" altLang="en-US" sz="1600" u="sng" smtClean="0">
                <a:solidFill>
                  <a:srgbClr val="C00000"/>
                </a:solidFill>
                <a:latin typeface="HY헤드라인M" panose="02030600000101010101" pitchFamily="18" charset="-127"/>
                <a:ea typeface="HY헤드라인M" panose="02030600000101010101" pitchFamily="18" charset="-127"/>
              </a:rPr>
              <a:t>문화적</a:t>
            </a:r>
            <a:r>
              <a:rPr lang="en-US" altLang="ko-KR" sz="1600" u="sng" smtClean="0">
                <a:solidFill>
                  <a:srgbClr val="C00000"/>
                </a:solidFill>
                <a:latin typeface="HY헤드라인M" panose="02030600000101010101" pitchFamily="18" charset="-127"/>
                <a:ea typeface="HY헤드라인M" panose="02030600000101010101" pitchFamily="18" charset="-127"/>
              </a:rPr>
              <a:t>, </a:t>
            </a:r>
            <a:r>
              <a:rPr lang="ko-KR" altLang="en-US" sz="1600" u="sng" smtClean="0">
                <a:solidFill>
                  <a:srgbClr val="C00000"/>
                </a:solidFill>
                <a:latin typeface="HY헤드라인M" panose="02030600000101010101" pitchFamily="18" charset="-127"/>
                <a:ea typeface="HY헤드라인M" panose="02030600000101010101" pitchFamily="18" charset="-127"/>
              </a:rPr>
              <a:t>정치적</a:t>
            </a:r>
            <a:r>
              <a:rPr lang="en-US" altLang="ko-KR" sz="1600" u="sng" smtClean="0">
                <a:solidFill>
                  <a:srgbClr val="C00000"/>
                </a:solidFill>
                <a:latin typeface="HY헤드라인M" panose="02030600000101010101" pitchFamily="18" charset="-127"/>
                <a:ea typeface="HY헤드라인M" panose="02030600000101010101" pitchFamily="18" charset="-127"/>
              </a:rPr>
              <a:t>, </a:t>
            </a:r>
            <a:r>
              <a:rPr lang="ko-KR" altLang="en-US" sz="1600" u="sng" smtClean="0">
                <a:solidFill>
                  <a:srgbClr val="C00000"/>
                </a:solidFill>
                <a:latin typeface="HY헤드라인M" panose="02030600000101010101" pitchFamily="18" charset="-127"/>
                <a:ea typeface="HY헤드라인M" panose="02030600000101010101" pitchFamily="18" charset="-127"/>
              </a:rPr>
              <a:t>경제적 요인</a:t>
            </a:r>
            <a:r>
              <a:rPr lang="ko-KR" altLang="en-US" sz="1600" u="sng" smtClean="0">
                <a:solidFill>
                  <a:schemeClr val="tx1"/>
                </a:solidFill>
                <a:latin typeface="HY헤드라인M" panose="02030600000101010101" pitchFamily="18" charset="-127"/>
                <a:ea typeface="HY헤드라인M" panose="02030600000101010101" pitchFamily="18" charset="-127"/>
              </a:rPr>
              <a:t>들의 영향을 받음</a:t>
            </a:r>
            <a:endParaRPr lang="en-US" altLang="ko-KR" sz="1600" u="sng" smtClean="0">
              <a:solidFill>
                <a:schemeClr val="tx1"/>
              </a:solidFill>
              <a:latin typeface="HY헤드라인M" panose="02030600000101010101" pitchFamily="18" charset="-127"/>
              <a:ea typeface="HY헤드라인M" panose="02030600000101010101" pitchFamily="18" charset="-127"/>
            </a:endParaRPr>
          </a:p>
          <a:p>
            <a:pPr marL="534988" lvl="1" indent="-285750">
              <a:buFont typeface="Wingdings" panose="05000000000000000000" pitchFamily="2" charset="2"/>
              <a:buChar char="Ø"/>
            </a:pPr>
            <a:r>
              <a:rPr lang="ko-KR" altLang="en-US" sz="1600" b="1" smtClean="0">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인종주의나 </a:t>
            </a:r>
            <a:r>
              <a:rPr lang="ko-KR" altLang="en-US" sz="1600" b="1">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낙인과 차별</a:t>
            </a:r>
            <a:r>
              <a:rPr lang="en-US" altLang="ko-KR" sz="1600" b="1">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 </a:t>
            </a:r>
            <a:r>
              <a:rPr lang="ko-KR" altLang="en-US" sz="1600" b="1">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적대감과 실업 등과 같은 사회적 요인들로 </a:t>
            </a:r>
            <a:r>
              <a:rPr lang="ko-KR" altLang="en-US" sz="1600" b="1" smtClean="0">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인해 특정한           사람들이 </a:t>
            </a:r>
            <a:r>
              <a:rPr lang="ko-KR" altLang="en-US" sz="1600" b="1">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사회적으로 배제</a:t>
            </a:r>
            <a:r>
              <a:rPr lang="en-US" altLang="ko-KR" sz="1600" b="1">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(social exclusion)</a:t>
            </a:r>
            <a:r>
              <a:rPr lang="ko-KR" altLang="en-US" sz="1600" b="1">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되고</a:t>
            </a:r>
            <a:r>
              <a:rPr lang="en-US" altLang="ko-KR" sz="1600" b="1">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 </a:t>
            </a:r>
            <a:r>
              <a:rPr lang="ko-KR" altLang="en-US" sz="1600" b="1">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결과적으로 이혼</a:t>
            </a:r>
            <a:r>
              <a:rPr lang="en-US" altLang="ko-KR" sz="1600" b="1">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 </a:t>
            </a:r>
            <a:r>
              <a:rPr lang="ko-KR" altLang="en-US" sz="1600" b="1">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신체 장애</a:t>
            </a:r>
            <a:r>
              <a:rPr lang="en-US" altLang="ko-KR" sz="1600" b="1">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 </a:t>
            </a:r>
            <a:r>
              <a:rPr lang="ko-KR" altLang="en-US" sz="1600" b="1">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질병</a:t>
            </a:r>
            <a:r>
              <a:rPr lang="en-US" altLang="ko-KR" sz="1600" b="1">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 </a:t>
            </a:r>
            <a:r>
              <a:rPr lang="en-US" altLang="ko-KR" sz="1600" b="1" smtClean="0">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     </a:t>
            </a:r>
            <a:r>
              <a:rPr lang="ko-KR" altLang="en-US" sz="1600" b="1" smtClean="0">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중독 </a:t>
            </a:r>
            <a:r>
              <a:rPr lang="ko-KR" altLang="en-US" sz="1600" b="1">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등을 </a:t>
            </a:r>
            <a:r>
              <a:rPr lang="ko-KR" altLang="en-US" sz="1600" b="1" smtClean="0">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경험하게 됨</a:t>
            </a:r>
            <a:endParaRPr lang="en-US" altLang="ko-KR" sz="1600" b="1" smtClean="0">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endParaRPr>
          </a:p>
        </p:txBody>
      </p:sp>
      <p:pic>
        <p:nvPicPr>
          <p:cNvPr id="41" name="Picture 44" descr="na_c22"/>
          <p:cNvPicPr>
            <a:picLocks noChangeAspect="1" noChangeArrowheads="1"/>
          </p:cNvPicPr>
          <p:nvPr/>
        </p:nvPicPr>
        <p:blipFill>
          <a:blip r:embed="rId4" cstate="print"/>
          <a:srcRect/>
          <a:stretch>
            <a:fillRect/>
          </a:stretch>
        </p:blipFill>
        <p:spPr bwMode="auto">
          <a:xfrm>
            <a:off x="765758" y="1089895"/>
            <a:ext cx="163255" cy="176882"/>
          </a:xfrm>
          <a:prstGeom prst="rect">
            <a:avLst/>
          </a:prstGeom>
          <a:noFill/>
          <a:ln w="9525">
            <a:noFill/>
            <a:miter lim="800000"/>
            <a:headEnd/>
            <a:tailEnd/>
          </a:ln>
        </p:spPr>
      </p:pic>
      <p:sp>
        <p:nvSpPr>
          <p:cNvPr id="36" name="직사각형 35"/>
          <p:cNvSpPr/>
          <p:nvPr/>
        </p:nvSpPr>
        <p:spPr>
          <a:xfrm>
            <a:off x="1062544" y="766056"/>
            <a:ext cx="8242822" cy="259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smtClean="0">
                <a:solidFill>
                  <a:schemeClr val="tx1"/>
                </a:solidFill>
                <a:latin typeface="HY헤드라인M" panose="02030600000101010101" pitchFamily="18" charset="-127"/>
                <a:ea typeface="HY헤드라인M" panose="02030600000101010101" pitchFamily="18" charset="-127"/>
              </a:rPr>
              <a:t>최근에 </a:t>
            </a:r>
            <a:r>
              <a:rPr lang="en-US" altLang="ko-KR" sz="1600" smtClean="0">
                <a:solidFill>
                  <a:schemeClr val="tx1"/>
                </a:solidFill>
                <a:latin typeface="HY헤드라인M" panose="02030600000101010101" pitchFamily="18" charset="-127"/>
                <a:ea typeface="HY헤드라인M" panose="02030600000101010101" pitchFamily="18" charset="-127"/>
              </a:rPr>
              <a:t>WHO</a:t>
            </a:r>
            <a:r>
              <a:rPr lang="ko-KR" altLang="en-US" sz="1600" smtClean="0">
                <a:solidFill>
                  <a:schemeClr val="tx1"/>
                </a:solidFill>
                <a:latin typeface="HY헤드라인M" panose="02030600000101010101" pitchFamily="18" charset="-127"/>
                <a:ea typeface="HY헤드라인M" panose="02030600000101010101" pitchFamily="18" charset="-127"/>
              </a:rPr>
              <a:t>에서 강조하는 개념으로 많은 선진국들이 크게 관심을 가짐</a:t>
            </a:r>
            <a:endParaRPr lang="ko-KR" altLang="en-US" sz="1600" b="1">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endParaRPr>
          </a:p>
        </p:txBody>
      </p:sp>
      <p:sp>
        <p:nvSpPr>
          <p:cNvPr id="32" name="직사각형 31"/>
          <p:cNvSpPr/>
          <p:nvPr/>
        </p:nvSpPr>
        <p:spPr>
          <a:xfrm>
            <a:off x="1212391" y="2064283"/>
            <a:ext cx="10942875" cy="214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600" b="1">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endParaRPr>
          </a:p>
        </p:txBody>
      </p:sp>
      <p:sp>
        <p:nvSpPr>
          <p:cNvPr id="35" name="직사각형 34"/>
          <p:cNvSpPr/>
          <p:nvPr/>
        </p:nvSpPr>
        <p:spPr>
          <a:xfrm>
            <a:off x="1054038" y="2043816"/>
            <a:ext cx="8251328" cy="752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smtClean="0">
                <a:solidFill>
                  <a:schemeClr val="tx1"/>
                </a:solidFill>
                <a:latin typeface="HY헤드라인M" panose="02030600000101010101" pitchFamily="18" charset="-127"/>
                <a:ea typeface="HY헤드라인M" panose="02030600000101010101" pitchFamily="18" charset="-127"/>
              </a:rPr>
              <a:t>공중보건은 협소한 질환 예방을 위한 활동만으로는 그 목적을 달성하기 어렵고 </a:t>
            </a:r>
            <a:r>
              <a:rPr lang="ko-KR" altLang="en-US" sz="1600" u="sng" smtClean="0">
                <a:solidFill>
                  <a:srgbClr val="C00000"/>
                </a:solidFill>
                <a:latin typeface="HY헤드라인M" panose="02030600000101010101" pitchFamily="18" charset="-127"/>
                <a:ea typeface="HY헤드라인M" panose="02030600000101010101" pitchFamily="18" charset="-127"/>
              </a:rPr>
              <a:t>포괄적인 사회정책적 개입</a:t>
            </a:r>
            <a:r>
              <a:rPr lang="ko-KR" altLang="en-US" sz="1600" u="sng" smtClean="0">
                <a:solidFill>
                  <a:schemeClr val="tx1"/>
                </a:solidFill>
                <a:latin typeface="HY헤드라인M" panose="02030600000101010101" pitchFamily="18" charset="-127"/>
                <a:ea typeface="HY헤드라인M" panose="02030600000101010101" pitchFamily="18" charset="-127"/>
              </a:rPr>
              <a:t>이 동반되어야 할 필요가 있음 </a:t>
            </a:r>
            <a:endParaRPr lang="en-US" altLang="ko-KR" sz="1600" u="sng" smtClean="0">
              <a:solidFill>
                <a:schemeClr val="tx1"/>
              </a:solidFill>
              <a:latin typeface="HY헤드라인M" panose="02030600000101010101" pitchFamily="18" charset="-127"/>
              <a:ea typeface="HY헤드라인M" panose="02030600000101010101" pitchFamily="18" charset="-127"/>
            </a:endParaRPr>
          </a:p>
          <a:p>
            <a:pPr marL="534988" lvl="1" indent="-285750">
              <a:buFont typeface="Wingdings" panose="05000000000000000000" pitchFamily="2" charset="2"/>
              <a:buChar char="Ø"/>
            </a:pPr>
            <a:r>
              <a:rPr lang="ko-KR" altLang="en-US" sz="1600" b="1" u="sng" smtClean="0">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우리나라 자살의 문제</a:t>
            </a:r>
            <a:r>
              <a:rPr lang="en-US" altLang="ko-KR" sz="1600" b="1" smtClean="0">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 HIV </a:t>
            </a:r>
            <a:r>
              <a:rPr lang="ko-KR" altLang="en-US" sz="1600" b="1" smtClean="0">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감염인에 대한 차별</a:t>
            </a:r>
            <a:r>
              <a:rPr lang="en-US" altLang="ko-KR" sz="1600" b="1" smtClean="0">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 </a:t>
            </a:r>
            <a:r>
              <a:rPr lang="ko-KR" altLang="en-US" sz="1600" b="1" u="sng" smtClean="0">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치매노인 케어</a:t>
            </a:r>
            <a:r>
              <a:rPr lang="en-US" altLang="ko-KR" sz="1600" b="1" u="sng" smtClean="0">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 </a:t>
            </a:r>
            <a:r>
              <a:rPr lang="ko-KR" altLang="en-US" sz="1600" b="1" u="sng" smtClean="0">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만성질환 관리 </a:t>
            </a:r>
            <a:r>
              <a:rPr lang="ko-KR" altLang="en-US" sz="1600" b="1" smtClean="0">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rPr>
              <a:t>등</a:t>
            </a:r>
            <a:endParaRPr lang="ko-KR" altLang="en-US" sz="1600" b="1">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endParaRPr>
          </a:p>
        </p:txBody>
      </p:sp>
      <p:pic>
        <p:nvPicPr>
          <p:cNvPr id="40" name="Picture 44" descr="na_c22"/>
          <p:cNvPicPr>
            <a:picLocks noChangeAspect="1" noChangeArrowheads="1"/>
          </p:cNvPicPr>
          <p:nvPr/>
        </p:nvPicPr>
        <p:blipFill>
          <a:blip r:embed="rId4" cstate="print"/>
          <a:srcRect/>
          <a:stretch>
            <a:fillRect/>
          </a:stretch>
        </p:blipFill>
        <p:spPr bwMode="auto">
          <a:xfrm>
            <a:off x="767416" y="2100706"/>
            <a:ext cx="163255" cy="176882"/>
          </a:xfrm>
          <a:prstGeom prst="rect">
            <a:avLst/>
          </a:prstGeom>
          <a:noFill/>
          <a:ln w="9525">
            <a:noFill/>
            <a:miter lim="800000"/>
            <a:headEnd/>
            <a:tailEnd/>
          </a:ln>
        </p:spPr>
      </p:pic>
      <p:pic>
        <p:nvPicPr>
          <p:cNvPr id="2054" name="Picture 6" descr="social determinants of health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917" y="2796577"/>
            <a:ext cx="5412267" cy="36221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ocial determinants of healthì ëí ì´ë¯¸ì§ ê²ìê²°ê³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16175" y="3156634"/>
            <a:ext cx="7539091" cy="3527076"/>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226A7A18-950E-430F-B78B-4CE5EA3222A8}" type="slidenum">
              <a:rPr lang="ko-KR" altLang="en-US" smtClean="0"/>
              <a:t>22</a:t>
            </a:fld>
            <a:endParaRPr lang="ko-KR" altLang="en-US"/>
          </a:p>
        </p:txBody>
      </p:sp>
      <p:sp>
        <p:nvSpPr>
          <p:cNvPr id="14" name="바닥글 개체 틀 14"/>
          <p:cNvSpPr>
            <a:spLocks noGrp="1"/>
          </p:cNvSpPr>
          <p:nvPr>
            <p:ph type="ftr" sz="quarter" idx="11"/>
          </p:nvPr>
        </p:nvSpPr>
        <p:spPr>
          <a:xfrm>
            <a:off x="0" y="-49776"/>
            <a:ext cx="3314700" cy="305742"/>
          </a:xfrm>
        </p:spPr>
        <p:txBody>
          <a:bodyPr/>
          <a:lstStyle/>
          <a:p>
            <a:pPr algn="l"/>
            <a:r>
              <a:rPr lang="en-US" altLang="ko-KR" sz="1400" b="1">
                <a:solidFill>
                  <a:srgbClr val="002060"/>
                </a:solidFill>
              </a:rPr>
              <a:t>4</a:t>
            </a:r>
            <a:r>
              <a:rPr lang="en-US" altLang="ko-KR" sz="1400" b="1" smtClean="0">
                <a:solidFill>
                  <a:srgbClr val="002060"/>
                </a:solidFill>
              </a:rPr>
              <a:t>. </a:t>
            </a:r>
            <a:r>
              <a:rPr lang="ko-KR" altLang="en-US" sz="1400" b="1" smtClean="0">
                <a:solidFill>
                  <a:srgbClr val="002060"/>
                </a:solidFill>
              </a:rPr>
              <a:t>인구집단건강과 가치</a:t>
            </a:r>
            <a:r>
              <a:rPr lang="en-US" altLang="ko-KR" sz="1400" b="1" smtClean="0">
                <a:solidFill>
                  <a:srgbClr val="002060"/>
                </a:solidFill>
              </a:rPr>
              <a:t>-</a:t>
            </a:r>
            <a:r>
              <a:rPr lang="ko-KR" altLang="en-US" sz="1400" b="1" smtClean="0">
                <a:solidFill>
                  <a:srgbClr val="002060"/>
                </a:solidFill>
              </a:rPr>
              <a:t>기반지불</a:t>
            </a:r>
            <a:endParaRPr lang="ko-KR" altLang="en-US" sz="1400" b="1">
              <a:solidFill>
                <a:srgbClr val="002060"/>
              </a:solidFill>
            </a:endParaRPr>
          </a:p>
        </p:txBody>
      </p:sp>
      <p:sp>
        <p:nvSpPr>
          <p:cNvPr id="4" name="타원 3"/>
          <p:cNvSpPr/>
          <p:nvPr/>
        </p:nvSpPr>
        <p:spPr>
          <a:xfrm>
            <a:off x="3695596" y="3704492"/>
            <a:ext cx="753208" cy="331525"/>
          </a:xfrm>
          <a:prstGeom prst="ellipse">
            <a:avLst/>
          </a:prstGeom>
          <a:noFill/>
          <a:ln w="222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p:cNvSpPr/>
          <p:nvPr/>
        </p:nvSpPr>
        <p:spPr>
          <a:xfrm>
            <a:off x="10198234" y="4036017"/>
            <a:ext cx="856628" cy="899398"/>
          </a:xfrm>
          <a:prstGeom prst="ellipse">
            <a:avLst/>
          </a:prstGeom>
          <a:noFill/>
          <a:ln w="222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p:cNvSpPr/>
          <p:nvPr/>
        </p:nvSpPr>
        <p:spPr>
          <a:xfrm>
            <a:off x="8217876" y="4994031"/>
            <a:ext cx="550985" cy="116720"/>
          </a:xfrm>
          <a:prstGeom prst="ellipse">
            <a:avLst/>
          </a:prstGeom>
          <a:noFill/>
          <a:ln w="222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p:cNvSpPr/>
          <p:nvPr/>
        </p:nvSpPr>
        <p:spPr>
          <a:xfrm>
            <a:off x="4724401" y="3985563"/>
            <a:ext cx="2250830" cy="732294"/>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511960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876642" y="101773"/>
            <a:ext cx="10743857" cy="810468"/>
          </a:xfrm>
        </p:spPr>
        <p:txBody>
          <a:bodyPr>
            <a:noAutofit/>
          </a:bodyPr>
          <a:lstStyle/>
          <a:p>
            <a:pPr algn="ctr"/>
            <a:r>
              <a:rPr lang="ko-KR" altLang="en-US" sz="3200" b="1" smtClean="0"/>
              <a:t>인구집단건강</a:t>
            </a:r>
            <a:r>
              <a:rPr lang="en-US" altLang="ko-KR" sz="3200" b="1" smtClean="0"/>
              <a:t>(Population Health)</a:t>
            </a:r>
            <a:r>
              <a:rPr lang="en-US" altLang="ko-KR" sz="2800" b="1" smtClean="0"/>
              <a:t/>
            </a:r>
            <a:br>
              <a:rPr lang="en-US" altLang="ko-KR" sz="2800" b="1" smtClean="0"/>
            </a:br>
            <a:r>
              <a:rPr lang="en-US" altLang="ko-KR" sz="1600" smtClean="0"/>
              <a:t>  </a:t>
            </a:r>
            <a:r>
              <a:rPr lang="en-US" altLang="ko-KR" sz="1400" smtClean="0"/>
              <a:t>(</a:t>
            </a:r>
            <a:r>
              <a:rPr lang="en-US" altLang="ko-KR" sz="1400"/>
              <a:t>MEDICAID AND PUBLIC HEALTH PARTNERSHIP LEARNING SERIES | PUBLIC HEALTH AND POPULATION HEALTH </a:t>
            </a:r>
            <a:r>
              <a:rPr lang="en-US" altLang="ko-KR" sz="1400" smtClean="0"/>
              <a:t>101)</a:t>
            </a:r>
            <a:r>
              <a:rPr lang="ko-KR" altLang="en-US" sz="1400" smtClean="0">
                <a:latin typeface="HY헤드라인M" pitchFamily="18" charset="-127"/>
                <a:ea typeface="HY헤드라인M" pitchFamily="18" charset="-127"/>
              </a:rPr>
              <a:t> </a:t>
            </a:r>
            <a:endParaRPr lang="ko-KR" altLang="en-US" sz="1400" b="1" dirty="0"/>
          </a:p>
        </p:txBody>
      </p:sp>
      <p:pic>
        <p:nvPicPr>
          <p:cNvPr id="13" name="Picture 44" descr="na_c22"/>
          <p:cNvPicPr>
            <a:picLocks noChangeAspect="1" noChangeArrowheads="1"/>
          </p:cNvPicPr>
          <p:nvPr/>
        </p:nvPicPr>
        <p:blipFill>
          <a:blip r:embed="rId3" cstate="print"/>
          <a:srcRect/>
          <a:stretch>
            <a:fillRect/>
          </a:stretch>
        </p:blipFill>
        <p:spPr bwMode="auto">
          <a:xfrm>
            <a:off x="876314" y="1891646"/>
            <a:ext cx="163255" cy="176882"/>
          </a:xfrm>
          <a:prstGeom prst="rect">
            <a:avLst/>
          </a:prstGeom>
          <a:noFill/>
          <a:ln w="9525">
            <a:noFill/>
            <a:miter lim="800000"/>
            <a:headEnd/>
            <a:tailEnd/>
          </a:ln>
        </p:spPr>
      </p:pic>
      <p:pic>
        <p:nvPicPr>
          <p:cNvPr id="18" name="Picture 44" descr="na_c22"/>
          <p:cNvPicPr>
            <a:picLocks noChangeAspect="1" noChangeArrowheads="1"/>
          </p:cNvPicPr>
          <p:nvPr/>
        </p:nvPicPr>
        <p:blipFill>
          <a:blip r:embed="rId3" cstate="print"/>
          <a:srcRect/>
          <a:stretch>
            <a:fillRect/>
          </a:stretch>
        </p:blipFill>
        <p:spPr bwMode="auto">
          <a:xfrm>
            <a:off x="876314" y="939908"/>
            <a:ext cx="163255" cy="176882"/>
          </a:xfrm>
          <a:prstGeom prst="rect">
            <a:avLst/>
          </a:prstGeom>
          <a:noFill/>
          <a:ln w="9525">
            <a:noFill/>
            <a:miter lim="800000"/>
            <a:headEnd/>
            <a:tailEnd/>
          </a:ln>
        </p:spPr>
      </p:pic>
      <p:sp>
        <p:nvSpPr>
          <p:cNvPr id="58" name="직사각형 57"/>
          <p:cNvSpPr/>
          <p:nvPr/>
        </p:nvSpPr>
        <p:spPr>
          <a:xfrm>
            <a:off x="1177407" y="899871"/>
            <a:ext cx="10605018" cy="87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smtClean="0">
                <a:solidFill>
                  <a:schemeClr val="tx1"/>
                </a:solidFill>
                <a:latin typeface="HY헤드라인M" panose="02030600000101010101" pitchFamily="18" charset="-127"/>
                <a:ea typeface="HY헤드라인M" panose="02030600000101010101" pitchFamily="18" charset="-127"/>
              </a:rPr>
              <a:t>“인구집단의 건강</a:t>
            </a:r>
            <a:r>
              <a:rPr lang="en-US" altLang="ko-KR" sz="1600" smtClean="0">
                <a:solidFill>
                  <a:schemeClr val="tx1"/>
                </a:solidFill>
                <a:latin typeface="HY헤드라인M" panose="02030600000101010101" pitchFamily="18" charset="-127"/>
                <a:ea typeface="HY헤드라인M" panose="02030600000101010101" pitchFamily="18" charset="-127"/>
              </a:rPr>
              <a:t>(Health of population)</a:t>
            </a:r>
            <a:r>
              <a:rPr lang="ko-KR" altLang="en-US" sz="1600" smtClean="0">
                <a:solidFill>
                  <a:schemeClr val="tx1"/>
                </a:solidFill>
                <a:latin typeface="HY헤드라인M" panose="02030600000101010101" pitchFamily="18" charset="-127"/>
                <a:ea typeface="HY헤드라인M" panose="02030600000101010101" pitchFamily="18" charset="-127"/>
              </a:rPr>
              <a:t>”을 말하며</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개인이 모인 집단의 건강결과와 그 분포라고 정의하였음</a:t>
            </a:r>
            <a:r>
              <a:rPr lang="en-US" altLang="ko-KR" sz="1600" smtClean="0">
                <a:solidFill>
                  <a:schemeClr val="tx1"/>
                </a:solidFill>
                <a:latin typeface="HY헤드라인M" panose="02030600000101010101" pitchFamily="18" charset="-127"/>
                <a:ea typeface="HY헤드라인M" panose="02030600000101010101" pitchFamily="18" charset="-127"/>
              </a:rPr>
              <a:t>(2003, Kindig </a:t>
            </a:r>
            <a:r>
              <a:rPr lang="ko-KR" altLang="en-US" sz="1600" smtClean="0">
                <a:solidFill>
                  <a:schemeClr val="tx1"/>
                </a:solidFill>
                <a:latin typeface="HY헤드라인M" panose="02030600000101010101" pitchFamily="18" charset="-127"/>
                <a:ea typeface="HY헤드라인M" panose="02030600000101010101" pitchFamily="18" charset="-127"/>
              </a:rPr>
              <a:t>등</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그 이후 건강에 영향을 미치는 더 넓은 의미의 건강관련요인을 강조하는 의미로 다루어지고 있음</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rgbClr val="C00000"/>
                </a:solidFill>
                <a:latin typeface="HY헤드라인M" panose="02030600000101010101" pitchFamily="18" charset="-127"/>
                <a:ea typeface="HY헤드라인M" panose="02030600000101010101" pitchFamily="18" charset="-127"/>
              </a:rPr>
              <a:t>건강의 사회적결정요인과 관련된 하위 인구집단 간 불평등과 차별을 줄이고 제거하는데 초점</a:t>
            </a:r>
            <a:r>
              <a:rPr lang="ko-KR" altLang="en-US" sz="1600" smtClean="0">
                <a:solidFill>
                  <a:schemeClr val="tx1"/>
                </a:solidFill>
                <a:latin typeface="HY헤드라인M" panose="02030600000101010101" pitchFamily="18" charset="-127"/>
                <a:ea typeface="HY헤드라인M" panose="02030600000101010101" pitchFamily="18" charset="-127"/>
              </a:rPr>
              <a:t>이 맞춰짐</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en-US" altLang="ko-KR" sz="1400" smtClean="0">
                <a:solidFill>
                  <a:schemeClr val="tx1"/>
                </a:solidFill>
              </a:rPr>
              <a:t>(Kindig </a:t>
            </a:r>
            <a:r>
              <a:rPr lang="en-US" altLang="ko-KR" sz="1400">
                <a:solidFill>
                  <a:schemeClr val="tx1"/>
                </a:solidFill>
              </a:rPr>
              <a:t>D, Stoddart G. “What is population health?” </a:t>
            </a:r>
            <a:r>
              <a:rPr lang="en-US" altLang="ko-KR" sz="1400" i="1">
                <a:solidFill>
                  <a:schemeClr val="tx1"/>
                </a:solidFill>
              </a:rPr>
              <a:t>American Journal of Public Health</a:t>
            </a:r>
            <a:r>
              <a:rPr lang="en-US" altLang="ko-KR" sz="1400">
                <a:solidFill>
                  <a:schemeClr val="tx1"/>
                </a:solidFill>
              </a:rPr>
              <a:t>. 2003. 93(3):380-383</a:t>
            </a:r>
            <a:r>
              <a:rPr lang="en-US" altLang="ko-KR" sz="1400" smtClean="0">
                <a:solidFill>
                  <a:schemeClr val="tx1"/>
                </a:solidFill>
              </a:rPr>
              <a:t>.)</a:t>
            </a:r>
            <a:endParaRPr lang="en-US" altLang="ko-KR" sz="1400" b="1" dirty="0">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endParaRPr>
          </a:p>
        </p:txBody>
      </p:sp>
      <p:sp>
        <p:nvSpPr>
          <p:cNvPr id="20" name="직사각형 19"/>
          <p:cNvSpPr/>
          <p:nvPr/>
        </p:nvSpPr>
        <p:spPr>
          <a:xfrm>
            <a:off x="1177407" y="1895146"/>
            <a:ext cx="10605018" cy="9074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smtClean="0">
                <a:solidFill>
                  <a:schemeClr val="tx1"/>
                </a:solidFill>
                <a:latin typeface="HY헤드라인M" panose="02030600000101010101" pitchFamily="18" charset="-127"/>
                <a:ea typeface="HY헤드라인M" panose="02030600000101010101" pitchFamily="18" charset="-127"/>
              </a:rPr>
              <a:t>인구집단건강의 </a:t>
            </a:r>
            <a:r>
              <a:rPr lang="ko-KR" altLang="en-US" sz="1600">
                <a:solidFill>
                  <a:schemeClr val="tx1"/>
                </a:solidFill>
                <a:latin typeface="HY헤드라인M" panose="02030600000101010101" pitchFamily="18" charset="-127"/>
                <a:ea typeface="HY헤드라인M" panose="02030600000101010101" pitchFamily="18" charset="-127"/>
              </a:rPr>
              <a:t>개념이 처음 나온 것이 </a:t>
            </a:r>
            <a:r>
              <a:rPr lang="en-US" altLang="ko-KR" sz="1600">
                <a:solidFill>
                  <a:schemeClr val="tx1"/>
                </a:solidFill>
                <a:latin typeface="HY헤드라인M" panose="02030600000101010101" pitchFamily="18" charset="-127"/>
                <a:ea typeface="HY헤드라인M" panose="02030600000101010101" pitchFamily="18" charset="-127"/>
              </a:rPr>
              <a:t>2003</a:t>
            </a:r>
            <a:r>
              <a:rPr lang="ko-KR" altLang="en-US" sz="1600" smtClean="0">
                <a:solidFill>
                  <a:schemeClr val="tx1"/>
                </a:solidFill>
                <a:latin typeface="HY헤드라인M" panose="02030600000101010101" pitchFamily="18" charset="-127"/>
                <a:ea typeface="HY헤드라인M" panose="02030600000101010101" pitchFamily="18" charset="-127"/>
              </a:rPr>
              <a:t>년이고</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인구집단건강</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용어에 </a:t>
            </a:r>
            <a:r>
              <a:rPr lang="ko-KR" altLang="en-US" sz="1600">
                <a:solidFill>
                  <a:schemeClr val="tx1"/>
                </a:solidFill>
                <a:latin typeface="HY헤드라인M" panose="02030600000101010101" pitchFamily="18" charset="-127"/>
                <a:ea typeface="HY헤드라인M" panose="02030600000101010101" pitchFamily="18" charset="-127"/>
              </a:rPr>
              <a:t>대한 해석과 이해가 매우 </a:t>
            </a:r>
            <a:r>
              <a:rPr lang="ko-KR" altLang="en-US" sz="1600" smtClean="0">
                <a:solidFill>
                  <a:schemeClr val="tx1"/>
                </a:solidFill>
                <a:latin typeface="HY헤드라인M" panose="02030600000101010101" pitchFamily="18" charset="-127"/>
                <a:ea typeface="HY헤드라인M" panose="02030600000101010101" pitchFamily="18" charset="-127"/>
              </a:rPr>
              <a:t>다름</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a:solidFill>
                  <a:schemeClr val="tx1"/>
                </a:solidFill>
                <a:latin typeface="HY헤드라인M" panose="02030600000101010101" pitchFamily="18" charset="-127"/>
                <a:ea typeface="HY헤드라인M" panose="02030600000101010101" pitchFamily="18" charset="-127"/>
              </a:rPr>
              <a:t>많은 </a:t>
            </a:r>
            <a:r>
              <a:rPr lang="ko-KR" altLang="en-US" sz="1600" smtClean="0">
                <a:solidFill>
                  <a:schemeClr val="tx1"/>
                </a:solidFill>
                <a:latin typeface="HY헤드라인M" panose="02030600000101010101" pitchFamily="18" charset="-127"/>
                <a:ea typeface="HY헤드라인M" panose="02030600000101010101" pitchFamily="18" charset="-127"/>
              </a:rPr>
              <a:t>사람들이 </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인구집단건강</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을 </a:t>
            </a:r>
            <a:r>
              <a:rPr lang="ko-KR" altLang="en-US" sz="1600">
                <a:solidFill>
                  <a:schemeClr val="tx1"/>
                </a:solidFill>
                <a:latin typeface="HY헤드라인M" panose="02030600000101010101" pitchFamily="18" charset="-127"/>
                <a:ea typeface="HY헤드라인M" panose="02030600000101010101" pitchFamily="18" charset="-127"/>
              </a:rPr>
              <a:t>해당 지역사회의 건강결과를 개선하기 위해 함께 일하는 시스템과 조직들에게 기회를 주는 목표 같은 것으로 </a:t>
            </a:r>
            <a:r>
              <a:rPr lang="ko-KR" altLang="en-US" sz="1600" smtClean="0">
                <a:solidFill>
                  <a:schemeClr val="tx1"/>
                </a:solidFill>
                <a:latin typeface="HY헤드라인M" panose="02030600000101010101" pitchFamily="18" charset="-127"/>
                <a:ea typeface="HY헤드라인M" panose="02030600000101010101" pitchFamily="18" charset="-127"/>
              </a:rPr>
              <a:t>봄</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 비판은 </a:t>
            </a:r>
            <a:r>
              <a:rPr lang="ko-KR" altLang="en-US" sz="1600">
                <a:solidFill>
                  <a:schemeClr val="tx1"/>
                </a:solidFill>
                <a:latin typeface="HY헤드라인M" panose="02030600000101010101" pitchFamily="18" charset="-127"/>
                <a:ea typeface="HY헤드라인M" panose="02030600000101010101" pitchFamily="18" charset="-127"/>
              </a:rPr>
              <a:t>너무 건강결과에만 초점이 맞추어졌고</a:t>
            </a:r>
            <a:r>
              <a:rPr lang="en-US" altLang="ko-KR" sz="1600">
                <a:solidFill>
                  <a:schemeClr val="tx1"/>
                </a:solidFill>
                <a:latin typeface="HY헤드라인M" panose="02030600000101010101" pitchFamily="18" charset="-127"/>
                <a:ea typeface="HY헤드라인M" panose="02030600000101010101" pitchFamily="18" charset="-127"/>
              </a:rPr>
              <a:t>, </a:t>
            </a:r>
            <a:r>
              <a:rPr lang="ko-KR" altLang="en-US" sz="1600">
                <a:solidFill>
                  <a:schemeClr val="tx1"/>
                </a:solidFill>
                <a:latin typeface="HY헤드라인M" panose="02030600000101010101" pitchFamily="18" charset="-127"/>
                <a:ea typeface="HY헤드라인M" panose="02030600000101010101" pitchFamily="18" charset="-127"/>
              </a:rPr>
              <a:t>공급자가 이 건강결과에 영향을 미쳐야 하는 역할을 설명하거나 인지하지 </a:t>
            </a:r>
            <a:r>
              <a:rPr lang="ko-KR" altLang="en-US" sz="1600" smtClean="0">
                <a:solidFill>
                  <a:schemeClr val="tx1"/>
                </a:solidFill>
                <a:latin typeface="HY헤드라인M" panose="02030600000101010101" pitchFamily="18" charset="-127"/>
                <a:ea typeface="HY헤드라인M" panose="02030600000101010101" pitchFamily="18" charset="-127"/>
              </a:rPr>
              <a:t>못할 뿐 아니라</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공급자가 추구할 목표로 적절한지에 대한 근본적인 의문임</a:t>
            </a:r>
            <a:endParaRPr lang="en-US" altLang="ko-KR" sz="1600" b="1" dirty="0">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endParaRPr>
          </a:p>
        </p:txBody>
      </p:sp>
      <p:sp>
        <p:nvSpPr>
          <p:cNvPr id="24" name="직사각형 23"/>
          <p:cNvSpPr/>
          <p:nvPr/>
        </p:nvSpPr>
        <p:spPr>
          <a:xfrm>
            <a:off x="1177407" y="2927361"/>
            <a:ext cx="10605018" cy="1073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smtClean="0">
                <a:solidFill>
                  <a:schemeClr val="tx1"/>
                </a:solidFill>
                <a:latin typeface="HY헤드라인M" panose="02030600000101010101" pitchFamily="18" charset="-127"/>
                <a:ea typeface="HY헤드라인M" panose="02030600000101010101" pitchFamily="18" charset="-127"/>
              </a:rPr>
              <a:t>결국 </a:t>
            </a:r>
            <a:r>
              <a:rPr lang="en-US" altLang="ko-KR" sz="160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인구집단건강</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은 </a:t>
            </a:r>
            <a:r>
              <a:rPr lang="en-US" altLang="ko-KR" sz="1600" smtClean="0">
                <a:solidFill>
                  <a:schemeClr val="tx1"/>
                </a:solidFill>
                <a:latin typeface="HY헤드라인M" panose="02030600000101010101" pitchFamily="18" charset="-127"/>
                <a:ea typeface="HY헤드라인M" panose="02030600000101010101" pitchFamily="18" charset="-127"/>
              </a:rPr>
              <a:t>3</a:t>
            </a:r>
            <a:r>
              <a:rPr lang="ko-KR" altLang="en-US" sz="1600" smtClean="0">
                <a:solidFill>
                  <a:schemeClr val="tx1"/>
                </a:solidFill>
                <a:latin typeface="HY헤드라인M" panose="02030600000101010101" pitchFamily="18" charset="-127"/>
                <a:ea typeface="HY헤드라인M" panose="02030600000101010101" pitchFamily="18" charset="-127"/>
              </a:rPr>
              <a:t>개의 요소로 구성되는데</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rgbClr val="C00000"/>
                </a:solidFill>
                <a:latin typeface="HY헤드라인M" panose="02030600000101010101" pitchFamily="18" charset="-127"/>
                <a:ea typeface="HY헤드라인M" panose="02030600000101010101" pitchFamily="18" charset="-127"/>
              </a:rPr>
              <a:t>건강결과</a:t>
            </a:r>
            <a:r>
              <a:rPr lang="en-US" altLang="ko-KR" sz="1600" smtClean="0">
                <a:solidFill>
                  <a:srgbClr val="C00000"/>
                </a:solidFill>
                <a:latin typeface="HY헤드라인M" panose="02030600000101010101" pitchFamily="18" charset="-127"/>
                <a:ea typeface="HY헤드라인M" panose="02030600000101010101" pitchFamily="18" charset="-127"/>
              </a:rPr>
              <a:t>(health outcome), </a:t>
            </a:r>
            <a:r>
              <a:rPr lang="ko-KR" altLang="en-US" sz="1600" smtClean="0">
                <a:solidFill>
                  <a:srgbClr val="C00000"/>
                </a:solidFill>
                <a:latin typeface="HY헤드라인M" panose="02030600000101010101" pitchFamily="18" charset="-127"/>
                <a:ea typeface="HY헤드라인M" panose="02030600000101010101" pitchFamily="18" charset="-127"/>
              </a:rPr>
              <a:t>건강결정요인</a:t>
            </a:r>
            <a:r>
              <a:rPr lang="en-US" altLang="ko-KR" sz="1600" smtClean="0">
                <a:solidFill>
                  <a:srgbClr val="C00000"/>
                </a:solidFill>
                <a:latin typeface="HY헤드라인M" panose="02030600000101010101" pitchFamily="18" charset="-127"/>
                <a:ea typeface="HY헤드라인M" panose="02030600000101010101" pitchFamily="18" charset="-127"/>
              </a:rPr>
              <a:t>(heatlth determinants), </a:t>
            </a:r>
            <a:r>
              <a:rPr lang="ko-KR" altLang="en-US" sz="1600" smtClean="0">
                <a:solidFill>
                  <a:srgbClr val="C00000"/>
                </a:solidFill>
                <a:latin typeface="HY헤드라인M" panose="02030600000101010101" pitchFamily="18" charset="-127"/>
                <a:ea typeface="HY헤드라인M" panose="02030600000101010101" pitchFamily="18" charset="-127"/>
              </a:rPr>
              <a:t>정책</a:t>
            </a:r>
            <a:r>
              <a:rPr lang="en-US" altLang="ko-KR" sz="1600" smtClean="0">
                <a:solidFill>
                  <a:srgbClr val="C00000"/>
                </a:solidFill>
                <a:latin typeface="HY헤드라인M" panose="02030600000101010101" pitchFamily="18" charset="-127"/>
                <a:ea typeface="HY헤드라인M" panose="02030600000101010101" pitchFamily="18" charset="-127"/>
              </a:rPr>
              <a:t>(policy) </a:t>
            </a:r>
            <a:r>
              <a:rPr lang="ko-KR" altLang="en-US" sz="1600" smtClean="0">
                <a:solidFill>
                  <a:schemeClr val="tx1"/>
                </a:solidFill>
                <a:latin typeface="HY헤드라인M" panose="02030600000101010101" pitchFamily="18" charset="-127"/>
                <a:ea typeface="HY헤드라인M" panose="02030600000101010101" pitchFamily="18" charset="-127"/>
              </a:rPr>
              <a:t>임</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정리하면</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인구집단 건강결과는 수 많은 투입요소 즉 정책</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임상적 케어</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공중보건</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유전</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건강행태</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사회적요인</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환경적요인과 인구집단의 불평등 분포 등의</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건강결정요인의 산물임</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en-US" altLang="ko-KR" sz="1400" smtClean="0">
                <a:solidFill>
                  <a:schemeClr val="tx1"/>
                </a:solidFill>
              </a:rPr>
              <a:t>(Nash </a:t>
            </a:r>
            <a:r>
              <a:rPr lang="en-US" altLang="ko-KR" sz="1400">
                <a:solidFill>
                  <a:schemeClr val="tx1"/>
                </a:solidFill>
              </a:rPr>
              <a:t>DB, Fabius RJ, Skoufalos A, Clarke JL, Horowitz MR. Population Health: Creating a Culture of Wellness. 2nd ed. Jones &amp; Bartlett Learning: Burlington, MA. </a:t>
            </a:r>
            <a:r>
              <a:rPr lang="en-US" altLang="ko-KR" sz="1400" smtClean="0">
                <a:solidFill>
                  <a:schemeClr val="tx1"/>
                </a:solidFill>
              </a:rPr>
              <a:t>2016) </a:t>
            </a:r>
            <a:endParaRPr lang="en-US" altLang="ko-KR" sz="1400" b="1" dirty="0">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endParaRPr>
          </a:p>
        </p:txBody>
      </p:sp>
      <p:pic>
        <p:nvPicPr>
          <p:cNvPr id="25" name="Picture 44" descr="na_c22"/>
          <p:cNvPicPr>
            <a:picLocks noChangeAspect="1" noChangeArrowheads="1"/>
          </p:cNvPicPr>
          <p:nvPr/>
        </p:nvPicPr>
        <p:blipFill>
          <a:blip r:embed="rId3" cstate="print"/>
          <a:srcRect/>
          <a:stretch>
            <a:fillRect/>
          </a:stretch>
        </p:blipFill>
        <p:spPr bwMode="auto">
          <a:xfrm>
            <a:off x="876313" y="2939388"/>
            <a:ext cx="163255" cy="176882"/>
          </a:xfrm>
          <a:prstGeom prst="rect">
            <a:avLst/>
          </a:prstGeom>
          <a:noFill/>
          <a:ln w="9525">
            <a:noFill/>
            <a:miter lim="800000"/>
            <a:headEnd/>
            <a:tailEnd/>
          </a:ln>
        </p:spPr>
      </p:pic>
      <p:graphicFrame>
        <p:nvGraphicFramePr>
          <p:cNvPr id="4" name="다이어그램 3"/>
          <p:cNvGraphicFramePr/>
          <p:nvPr>
            <p:extLst>
              <p:ext uri="{D42A27DB-BD31-4B8C-83A1-F6EECF244321}">
                <p14:modId xmlns:p14="http://schemas.microsoft.com/office/powerpoint/2010/main" val="2780281861"/>
              </p:ext>
            </p:extLst>
          </p:nvPr>
        </p:nvGraphicFramePr>
        <p:xfrm>
          <a:off x="219043" y="3797569"/>
          <a:ext cx="6365875" cy="28803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직사각형 4"/>
          <p:cNvSpPr/>
          <p:nvPr/>
        </p:nvSpPr>
        <p:spPr>
          <a:xfrm>
            <a:off x="774667" y="5407293"/>
            <a:ext cx="2162175" cy="447675"/>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2700000" scaled="1"/>
            <a:tileRect/>
          </a:gradFill>
          <a:effectLst>
            <a:outerShdw blurRad="50800" dist="38100" dir="2700000" algn="tl" rotWithShape="0">
              <a:prstClr val="black">
                <a:alpha val="40000"/>
              </a:prstClr>
            </a:outerShdw>
            <a:reflection blurRad="6350" stA="50000" endA="300" endPos="90000" dist="50800" dir="5400000" sy="-100000" algn="bl" rotWithShape="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solidFill>
                  <a:srgbClr val="FFFF00"/>
                </a:solidFill>
              </a:rPr>
              <a:t>인구집단 건강</a:t>
            </a:r>
            <a:endParaRPr lang="ko-KR" altLang="en-US">
              <a:solidFill>
                <a:srgbClr val="FFFF00"/>
              </a:solidFill>
            </a:endParaRPr>
          </a:p>
        </p:txBody>
      </p:sp>
      <p:sp>
        <p:nvSpPr>
          <p:cNvPr id="2" name="슬라이드 번호 개체 틀 1"/>
          <p:cNvSpPr>
            <a:spLocks noGrp="1"/>
          </p:cNvSpPr>
          <p:nvPr>
            <p:ph type="sldNum" sz="quarter" idx="12"/>
          </p:nvPr>
        </p:nvSpPr>
        <p:spPr/>
        <p:txBody>
          <a:bodyPr/>
          <a:lstStyle/>
          <a:p>
            <a:fld id="{226A7A18-950E-430F-B78B-4CE5EA3222A8}" type="slidenum">
              <a:rPr lang="ko-KR" altLang="en-US" smtClean="0"/>
              <a:t>23</a:t>
            </a:fld>
            <a:endParaRPr lang="ko-KR" altLang="en-US"/>
          </a:p>
        </p:txBody>
      </p:sp>
      <p:sp>
        <p:nvSpPr>
          <p:cNvPr id="12" name="바닥글 개체 틀 14"/>
          <p:cNvSpPr>
            <a:spLocks noGrp="1"/>
          </p:cNvSpPr>
          <p:nvPr>
            <p:ph type="ftr" sz="quarter" idx="11"/>
          </p:nvPr>
        </p:nvSpPr>
        <p:spPr>
          <a:xfrm>
            <a:off x="-1" y="34233"/>
            <a:ext cx="3556001" cy="224376"/>
          </a:xfrm>
        </p:spPr>
        <p:txBody>
          <a:bodyPr/>
          <a:lstStyle/>
          <a:p>
            <a:pPr algn="l"/>
            <a:r>
              <a:rPr lang="en-US" altLang="ko-KR" sz="1400" b="1" smtClean="0">
                <a:solidFill>
                  <a:srgbClr val="002060"/>
                </a:solidFill>
              </a:rPr>
              <a:t>4. </a:t>
            </a:r>
            <a:r>
              <a:rPr lang="ko-KR" altLang="en-US" sz="1400" b="1" smtClean="0">
                <a:solidFill>
                  <a:srgbClr val="002060"/>
                </a:solidFill>
              </a:rPr>
              <a:t>인구집단건강과 가치</a:t>
            </a:r>
            <a:r>
              <a:rPr lang="en-US" altLang="ko-KR" sz="1400" b="1" smtClean="0">
                <a:solidFill>
                  <a:srgbClr val="002060"/>
                </a:solidFill>
              </a:rPr>
              <a:t>-</a:t>
            </a:r>
            <a:r>
              <a:rPr lang="ko-KR" altLang="en-US" sz="1400" b="1" smtClean="0">
                <a:solidFill>
                  <a:srgbClr val="002060"/>
                </a:solidFill>
              </a:rPr>
              <a:t>기반지불</a:t>
            </a:r>
            <a:endParaRPr lang="ko-KR" altLang="en-US" sz="1400" b="1">
              <a:solidFill>
                <a:srgbClr val="002060"/>
              </a:solidFill>
            </a:endParaRPr>
          </a:p>
        </p:txBody>
      </p:sp>
      <p:pic>
        <p:nvPicPr>
          <p:cNvPr id="14" name="Picture 4" descr="population medicineì ëí ì´ë¯¸ì§ ê²ìê²°ê³¼"/>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37791" y="3795773"/>
            <a:ext cx="3735202" cy="1316075"/>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p:cNvPicPr>
            <a:picLocks noChangeAspect="1"/>
          </p:cNvPicPr>
          <p:nvPr/>
        </p:nvPicPr>
        <p:blipFill>
          <a:blip r:embed="rId10"/>
          <a:stretch>
            <a:fillRect/>
          </a:stretch>
        </p:blipFill>
        <p:spPr>
          <a:xfrm>
            <a:off x="5479051" y="4138299"/>
            <a:ext cx="2288156" cy="2030646"/>
          </a:xfrm>
          <a:prstGeom prst="rect">
            <a:avLst/>
          </a:prstGeom>
        </p:spPr>
      </p:pic>
      <p:pic>
        <p:nvPicPr>
          <p:cNvPr id="15" name="Picture 2" descr="population medicineì ëí ì´ë¯¸ì§ ê²ìê²°ê³¼"/>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137791" y="5021809"/>
            <a:ext cx="3139588" cy="1836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9728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opulation health public health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9812" y="4770438"/>
            <a:ext cx="2087562" cy="20875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opulation health public healthì ëí ì´ë¯¸ì§ ê²ìê²°ê³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9488" y="3044560"/>
            <a:ext cx="4897437" cy="3676916"/>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370532" y="296980"/>
            <a:ext cx="11527818" cy="529462"/>
          </a:xfrm>
        </p:spPr>
        <p:txBody>
          <a:bodyPr>
            <a:noAutofit/>
          </a:bodyPr>
          <a:lstStyle/>
          <a:p>
            <a:pPr algn="ctr"/>
            <a:r>
              <a:rPr lang="ko-KR" altLang="en-US" sz="2800" b="1" smtClean="0"/>
              <a:t>인구집단건강</a:t>
            </a:r>
            <a:r>
              <a:rPr lang="en-US" altLang="ko-KR" sz="2800" b="1" smtClean="0"/>
              <a:t>(Popultation Health)</a:t>
            </a:r>
            <a:r>
              <a:rPr lang="ko-KR" altLang="en-US" sz="2800" b="1" smtClean="0"/>
              <a:t>과 공중보건</a:t>
            </a:r>
            <a:r>
              <a:rPr lang="en-US" altLang="ko-KR" sz="2800" b="1" smtClean="0"/>
              <a:t>(Public Health)</a:t>
            </a:r>
            <a:r>
              <a:rPr lang="ko-KR" altLang="en-US" sz="2800" b="1" smtClean="0"/>
              <a:t>의 차이</a:t>
            </a:r>
            <a:endParaRPr lang="ko-KR" altLang="en-US" sz="2800" b="1" dirty="0"/>
          </a:p>
        </p:txBody>
      </p:sp>
      <p:pic>
        <p:nvPicPr>
          <p:cNvPr id="13" name="Picture 44" descr="na_c22"/>
          <p:cNvPicPr>
            <a:picLocks noChangeAspect="1" noChangeArrowheads="1"/>
          </p:cNvPicPr>
          <p:nvPr/>
        </p:nvPicPr>
        <p:blipFill>
          <a:blip r:embed="rId5" cstate="print"/>
          <a:srcRect/>
          <a:stretch>
            <a:fillRect/>
          </a:stretch>
        </p:blipFill>
        <p:spPr bwMode="auto">
          <a:xfrm>
            <a:off x="614077" y="913116"/>
            <a:ext cx="163255" cy="176882"/>
          </a:xfrm>
          <a:prstGeom prst="rect">
            <a:avLst/>
          </a:prstGeom>
          <a:noFill/>
          <a:ln w="9525">
            <a:noFill/>
            <a:miter lim="800000"/>
            <a:headEnd/>
            <a:tailEnd/>
          </a:ln>
        </p:spPr>
      </p:pic>
      <p:pic>
        <p:nvPicPr>
          <p:cNvPr id="15" name="Picture 44" descr="na_c22"/>
          <p:cNvPicPr>
            <a:picLocks noChangeAspect="1" noChangeArrowheads="1"/>
          </p:cNvPicPr>
          <p:nvPr/>
        </p:nvPicPr>
        <p:blipFill>
          <a:blip r:embed="rId5" cstate="print"/>
          <a:srcRect/>
          <a:stretch>
            <a:fillRect/>
          </a:stretch>
        </p:blipFill>
        <p:spPr bwMode="auto">
          <a:xfrm>
            <a:off x="614077" y="2220959"/>
            <a:ext cx="163255" cy="176882"/>
          </a:xfrm>
          <a:prstGeom prst="rect">
            <a:avLst/>
          </a:prstGeom>
          <a:noFill/>
          <a:ln w="9525">
            <a:noFill/>
            <a:miter lim="800000"/>
            <a:headEnd/>
            <a:tailEnd/>
          </a:ln>
        </p:spPr>
      </p:pic>
      <p:sp>
        <p:nvSpPr>
          <p:cNvPr id="12" name="직사각형 11"/>
          <p:cNvSpPr/>
          <p:nvPr/>
        </p:nvSpPr>
        <p:spPr>
          <a:xfrm>
            <a:off x="867629" y="866514"/>
            <a:ext cx="10533627" cy="1240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ko-KR" altLang="en-US" sz="1600">
                <a:solidFill>
                  <a:schemeClr val="tx1"/>
                </a:solidFill>
                <a:latin typeface="HY헤드라인M" panose="02030600000101010101" pitchFamily="18" charset="-127"/>
                <a:ea typeface="HY헤드라인M" panose="02030600000101010101" pitchFamily="18" charset="-127"/>
              </a:rPr>
              <a:t>인구집단건강은 건강결과 지표와 </a:t>
            </a:r>
            <a:r>
              <a:rPr lang="ko-KR" altLang="en-US" sz="1600" smtClean="0">
                <a:solidFill>
                  <a:schemeClr val="tx1"/>
                </a:solidFill>
                <a:latin typeface="HY헤드라인M" panose="02030600000101010101" pitchFamily="18" charset="-127"/>
                <a:ea typeface="HY헤드라인M" panose="02030600000101010101" pitchFamily="18" charset="-127"/>
              </a:rPr>
              <a:t>결정요인에 </a:t>
            </a:r>
            <a:r>
              <a:rPr lang="ko-KR" altLang="en-US" sz="1600">
                <a:solidFill>
                  <a:schemeClr val="tx1"/>
                </a:solidFill>
                <a:latin typeface="HY헤드라인M" panose="02030600000101010101" pitchFamily="18" charset="-127"/>
                <a:ea typeface="HY헤드라인M" panose="02030600000101010101" pitchFamily="18" charset="-127"/>
              </a:rPr>
              <a:t>초점을 </a:t>
            </a:r>
            <a:r>
              <a:rPr lang="ko-KR" altLang="en-US" sz="1600" smtClean="0">
                <a:solidFill>
                  <a:schemeClr val="tx1"/>
                </a:solidFill>
                <a:latin typeface="HY헤드라인M" panose="02030600000101010101" pitchFamily="18" charset="-127"/>
                <a:ea typeface="HY헤드라인M" panose="02030600000101010101" pitchFamily="18" charset="-127"/>
              </a:rPr>
              <a:t>맞춤</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a:solidFill>
                  <a:schemeClr val="tx1"/>
                </a:solidFill>
                <a:latin typeface="HY헤드라인M" panose="02030600000101010101" pitchFamily="18" charset="-127"/>
                <a:ea typeface="HY헤드라인M" panose="02030600000101010101" pitchFamily="18" charset="-127"/>
              </a:rPr>
              <a:t>결정요인은 의료</a:t>
            </a:r>
            <a:r>
              <a:rPr lang="en-US" altLang="ko-KR" sz="1600">
                <a:solidFill>
                  <a:schemeClr val="tx1"/>
                </a:solidFill>
                <a:latin typeface="HY헤드라인M" panose="02030600000101010101" pitchFamily="18" charset="-127"/>
                <a:ea typeface="HY헤드라인M" panose="02030600000101010101" pitchFamily="18" charset="-127"/>
              </a:rPr>
              <a:t>, </a:t>
            </a:r>
            <a:r>
              <a:rPr lang="ko-KR" altLang="en-US" sz="1600">
                <a:solidFill>
                  <a:schemeClr val="tx1"/>
                </a:solidFill>
                <a:latin typeface="HY헤드라인M" panose="02030600000101010101" pitchFamily="18" charset="-127"/>
                <a:ea typeface="HY헤드라인M" panose="02030600000101010101" pitchFamily="18" charset="-127"/>
              </a:rPr>
              <a:t>공중보건 개입</a:t>
            </a:r>
            <a:r>
              <a:rPr lang="en-US" altLang="ko-KR" sz="1600">
                <a:solidFill>
                  <a:schemeClr val="tx1"/>
                </a:solidFill>
                <a:latin typeface="HY헤드라인M" panose="02030600000101010101" pitchFamily="18" charset="-127"/>
                <a:ea typeface="HY헤드라인M" panose="02030600000101010101" pitchFamily="18" charset="-127"/>
              </a:rPr>
              <a:t>, </a:t>
            </a:r>
            <a:r>
              <a:rPr lang="ko-KR" altLang="en-US" sz="1600">
                <a:solidFill>
                  <a:schemeClr val="tx1"/>
                </a:solidFill>
                <a:latin typeface="HY헤드라인M" panose="02030600000101010101" pitchFamily="18" charset="-127"/>
                <a:ea typeface="HY헤드라인M" panose="02030600000101010101" pitchFamily="18" charset="-127"/>
              </a:rPr>
              <a:t>유전</a:t>
            </a:r>
            <a:r>
              <a:rPr lang="en-US" altLang="ko-KR" sz="1600">
                <a:solidFill>
                  <a:schemeClr val="tx1"/>
                </a:solidFill>
                <a:latin typeface="HY헤드라인M" panose="02030600000101010101" pitchFamily="18" charset="-127"/>
                <a:ea typeface="HY헤드라인M" panose="02030600000101010101" pitchFamily="18" charset="-127"/>
              </a:rPr>
              <a:t>, </a:t>
            </a:r>
            <a:r>
              <a:rPr lang="ko-KR" altLang="en-US" sz="1600">
                <a:solidFill>
                  <a:schemeClr val="tx1"/>
                </a:solidFill>
                <a:latin typeface="HY헤드라인M" panose="02030600000101010101" pitchFamily="18" charset="-127"/>
                <a:ea typeface="HY헤드라인M" panose="02030600000101010101" pitchFamily="18" charset="-127"/>
              </a:rPr>
              <a:t>개인 행태</a:t>
            </a:r>
            <a:r>
              <a:rPr lang="en-US" altLang="ko-KR" sz="1600">
                <a:solidFill>
                  <a:schemeClr val="tx1"/>
                </a:solidFill>
                <a:latin typeface="HY헤드라인M" panose="02030600000101010101" pitchFamily="18" charset="-127"/>
                <a:ea typeface="HY헤드라인M" panose="02030600000101010101" pitchFamily="18" charset="-127"/>
              </a:rPr>
              <a:t>, </a:t>
            </a:r>
            <a:r>
              <a:rPr lang="ko-KR" altLang="en-US" sz="1600">
                <a:solidFill>
                  <a:schemeClr val="tx1"/>
                </a:solidFill>
                <a:latin typeface="HY헤드라인M" panose="02030600000101010101" pitchFamily="18" charset="-127"/>
                <a:ea typeface="HY헤드라인M" panose="02030600000101010101" pitchFamily="18" charset="-127"/>
              </a:rPr>
              <a:t>사회적 요소와 물리적 </a:t>
            </a:r>
            <a:r>
              <a:rPr lang="ko-KR" altLang="en-US" sz="1600" smtClean="0">
                <a:solidFill>
                  <a:schemeClr val="tx1"/>
                </a:solidFill>
                <a:latin typeface="HY헤드라인M" panose="02030600000101010101" pitchFamily="18" charset="-127"/>
                <a:ea typeface="HY헤드라인M" panose="02030600000101010101" pitchFamily="18" charset="-127"/>
              </a:rPr>
              <a:t>환경임</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 따라서 인구집단건강은 </a:t>
            </a:r>
            <a:r>
              <a:rPr lang="ko-KR" altLang="en-US" sz="1600" u="sng" smtClean="0">
                <a:solidFill>
                  <a:schemeClr val="tx1"/>
                </a:solidFill>
                <a:latin typeface="HY헤드라인M" panose="02030600000101010101" pitchFamily="18" charset="-127"/>
                <a:ea typeface="HY헤드라인M" panose="02030600000101010101" pitchFamily="18" charset="-127"/>
              </a:rPr>
              <a:t>해당 지역사회의 건강결과를 개선하기 위해 보건의료체계</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지역정부와 조직들이 협업하는 기회를 갖고 노력함</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a:solidFill>
                  <a:schemeClr val="tx1"/>
                </a:solidFill>
                <a:latin typeface="HY헤드라인M" panose="02030600000101010101" pitchFamily="18" charset="-127"/>
                <a:ea typeface="HY헤드라인M" panose="02030600000101010101" pitchFamily="18" charset="-127"/>
              </a:rPr>
              <a:t>반면</a:t>
            </a:r>
            <a:r>
              <a:rPr lang="en-US" altLang="ko-KR" sz="1600">
                <a:solidFill>
                  <a:schemeClr val="tx1"/>
                </a:solidFill>
                <a:latin typeface="HY헤드라인M" panose="02030600000101010101" pitchFamily="18" charset="-127"/>
                <a:ea typeface="HY헤드라인M" panose="02030600000101010101" pitchFamily="18" charset="-127"/>
              </a:rPr>
              <a:t>, </a:t>
            </a:r>
            <a:r>
              <a:rPr lang="ko-KR" altLang="en-US" sz="1600">
                <a:solidFill>
                  <a:schemeClr val="tx1"/>
                </a:solidFill>
                <a:latin typeface="HY헤드라인M" panose="02030600000101010101" pitchFamily="18" charset="-127"/>
                <a:ea typeface="HY헤드라인M" panose="02030600000101010101" pitchFamily="18" charset="-127"/>
              </a:rPr>
              <a:t>공중보건은 “사람들이 </a:t>
            </a:r>
            <a:r>
              <a:rPr lang="ko-KR" altLang="en-US" sz="1600" u="sng">
                <a:solidFill>
                  <a:schemeClr val="tx1"/>
                </a:solidFill>
                <a:latin typeface="HY헤드라인M" panose="02030600000101010101" pitchFamily="18" charset="-127"/>
                <a:ea typeface="HY헤드라인M" panose="02030600000101010101" pitchFamily="18" charset="-127"/>
              </a:rPr>
              <a:t>건강 가능한 조건을 갖도록 사회를 이끄는 것</a:t>
            </a:r>
            <a:r>
              <a:rPr lang="ko-KR" altLang="en-US" sz="1600">
                <a:solidFill>
                  <a:schemeClr val="tx1"/>
                </a:solidFill>
                <a:latin typeface="HY헤드라인M" panose="02030600000101010101" pitchFamily="18" charset="-127"/>
                <a:ea typeface="HY헤드라인M" panose="02030600000101010101" pitchFamily="18" charset="-127"/>
              </a:rPr>
              <a:t>”이라고 정의하고 </a:t>
            </a:r>
            <a:r>
              <a:rPr lang="ko-KR" altLang="en-US" sz="1600" smtClean="0">
                <a:solidFill>
                  <a:schemeClr val="tx1"/>
                </a:solidFill>
                <a:latin typeface="HY헤드라인M" panose="02030600000101010101" pitchFamily="18" charset="-127"/>
                <a:ea typeface="HY헤드라인M" panose="02030600000101010101" pitchFamily="18" charset="-127"/>
              </a:rPr>
              <a:t>있음</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en-US" altLang="ko-KR" sz="1600">
                <a:solidFill>
                  <a:schemeClr val="tx1"/>
                </a:solidFill>
                <a:latin typeface="HY헤드라인M" panose="02030600000101010101" pitchFamily="18" charset="-127"/>
                <a:ea typeface="HY헤드라인M" panose="02030600000101010101" pitchFamily="18" charset="-127"/>
              </a:rPr>
              <a:t>IOM,1988). </a:t>
            </a:r>
            <a:r>
              <a:rPr lang="ko-KR" altLang="en-US" sz="1600" smtClean="0">
                <a:solidFill>
                  <a:schemeClr val="tx1"/>
                </a:solidFill>
                <a:latin typeface="HY헤드라인M" panose="02030600000101010101" pitchFamily="18" charset="-127"/>
                <a:ea typeface="HY헤드라인M" panose="02030600000101010101" pitchFamily="18" charset="-127"/>
              </a:rPr>
              <a:t>예를 들면</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 연방과 </a:t>
            </a:r>
            <a:r>
              <a:rPr lang="ko-KR" altLang="en-US" sz="1600">
                <a:solidFill>
                  <a:schemeClr val="tx1"/>
                </a:solidFill>
                <a:latin typeface="HY헤드라인M" panose="02030600000101010101" pitchFamily="18" charset="-127"/>
                <a:ea typeface="HY헤드라인M" panose="02030600000101010101" pitchFamily="18" charset="-127"/>
              </a:rPr>
              <a:t>주정부의 공중보건정책과 프로그램은 전체 인구집단의 건강에 중요한 역할을 하지만 </a:t>
            </a:r>
            <a:r>
              <a:rPr lang="ko-KR" altLang="en-US" sz="1600" smtClean="0">
                <a:solidFill>
                  <a:schemeClr val="tx1"/>
                </a:solidFill>
                <a:latin typeface="HY헤드라인M" panose="02030600000101010101" pitchFamily="18" charset="-127"/>
                <a:ea typeface="HY헤드라인M" panose="02030600000101010101" pitchFamily="18" charset="-127"/>
              </a:rPr>
              <a:t>표적 인구집단의 건강결과에 표적하지 않기 때문에 인구집단건강과 다름</a:t>
            </a:r>
            <a:endParaRPr lang="ko-KR" altLang="en-US" sz="1600">
              <a:solidFill>
                <a:schemeClr val="tx1"/>
              </a:solidFill>
              <a:latin typeface="HY헤드라인M" panose="02030600000101010101" pitchFamily="18" charset="-127"/>
              <a:ea typeface="HY헤드라인M" panose="02030600000101010101" pitchFamily="18" charset="-127"/>
            </a:endParaRPr>
          </a:p>
        </p:txBody>
      </p:sp>
      <p:pic>
        <p:nvPicPr>
          <p:cNvPr id="16" name="Picture 44" descr="na_c22"/>
          <p:cNvPicPr>
            <a:picLocks noChangeAspect="1" noChangeArrowheads="1"/>
          </p:cNvPicPr>
          <p:nvPr/>
        </p:nvPicPr>
        <p:blipFill>
          <a:blip r:embed="rId5" cstate="print"/>
          <a:srcRect/>
          <a:stretch>
            <a:fillRect/>
          </a:stretch>
        </p:blipFill>
        <p:spPr bwMode="auto">
          <a:xfrm>
            <a:off x="614077" y="2770985"/>
            <a:ext cx="163255" cy="176882"/>
          </a:xfrm>
          <a:prstGeom prst="rect">
            <a:avLst/>
          </a:prstGeom>
          <a:noFill/>
          <a:ln w="9525">
            <a:noFill/>
            <a:miter lim="800000"/>
            <a:headEnd/>
            <a:tailEnd/>
          </a:ln>
        </p:spPr>
      </p:pic>
      <p:sp>
        <p:nvSpPr>
          <p:cNvPr id="18" name="직사각형 17"/>
          <p:cNvSpPr/>
          <p:nvPr/>
        </p:nvSpPr>
        <p:spPr>
          <a:xfrm>
            <a:off x="867629" y="2203562"/>
            <a:ext cx="10533627" cy="445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altLang="ko-KR" sz="1600">
                <a:solidFill>
                  <a:schemeClr val="tx1"/>
                </a:solidFill>
                <a:latin typeface="HY헤드라인M" panose="02030600000101010101" pitchFamily="18" charset="-127"/>
                <a:ea typeface="HY헤드라인M" panose="02030600000101010101" pitchFamily="18" charset="-127"/>
              </a:rPr>
              <a:t>2008</a:t>
            </a:r>
            <a:r>
              <a:rPr lang="ko-KR" altLang="en-US" sz="1600">
                <a:solidFill>
                  <a:schemeClr val="tx1"/>
                </a:solidFill>
                <a:latin typeface="HY헤드라인M" panose="02030600000101010101" pitchFamily="18" charset="-127"/>
                <a:ea typeface="HY헤드라인M" panose="02030600000101010101" pitchFamily="18" charset="-127"/>
              </a:rPr>
              <a:t>년에 버윅</a:t>
            </a:r>
            <a:r>
              <a:rPr lang="en-US" altLang="ko-KR" sz="1600">
                <a:solidFill>
                  <a:schemeClr val="tx1"/>
                </a:solidFill>
                <a:latin typeface="HY헤드라인M" panose="02030600000101010101" pitchFamily="18" charset="-127"/>
                <a:ea typeface="HY헤드라인M" panose="02030600000101010101" pitchFamily="18" charset="-127"/>
              </a:rPr>
              <a:t>(Berwick </a:t>
            </a:r>
            <a:r>
              <a:rPr lang="ko-KR" altLang="en-US" sz="1600">
                <a:solidFill>
                  <a:schemeClr val="tx1"/>
                </a:solidFill>
                <a:latin typeface="HY헤드라인M" panose="02030600000101010101" pitchFamily="18" charset="-127"/>
                <a:ea typeface="HY헤드라인M" panose="02030600000101010101" pitchFamily="18" charset="-127"/>
              </a:rPr>
              <a:t>등</a:t>
            </a:r>
            <a:r>
              <a:rPr lang="en-US" altLang="ko-KR" sz="1600">
                <a:solidFill>
                  <a:schemeClr val="tx1"/>
                </a:solidFill>
                <a:latin typeface="HY헤드라인M" panose="02030600000101010101" pitchFamily="18" charset="-127"/>
                <a:ea typeface="HY헤드라인M" panose="02030600000101010101" pitchFamily="18" charset="-127"/>
              </a:rPr>
              <a:t>,2008)</a:t>
            </a:r>
            <a:r>
              <a:rPr lang="ko-KR" altLang="en-US" sz="1600">
                <a:solidFill>
                  <a:schemeClr val="tx1"/>
                </a:solidFill>
                <a:latin typeface="HY헤드라인M" panose="02030600000101010101" pitchFamily="18" charset="-127"/>
                <a:ea typeface="HY헤드라인M" panose="02030600000101010101" pitchFamily="18" charset="-127"/>
              </a:rPr>
              <a:t>이 미국보건의료시스템을 개선하기 위한 보건의료개선협회</a:t>
            </a:r>
            <a:r>
              <a:rPr lang="en-US" altLang="ko-KR" sz="1600">
                <a:solidFill>
                  <a:schemeClr val="tx1"/>
                </a:solidFill>
                <a:latin typeface="HY헤드라인M" panose="02030600000101010101" pitchFamily="18" charset="-127"/>
                <a:ea typeface="HY헤드라인M" panose="02030600000101010101" pitchFamily="18" charset="-127"/>
              </a:rPr>
              <a:t>(Institue for Healthcare Improvement:IHI)</a:t>
            </a:r>
            <a:r>
              <a:rPr lang="ko-KR" altLang="en-US" sz="1600">
                <a:solidFill>
                  <a:schemeClr val="tx1"/>
                </a:solidFill>
                <a:latin typeface="HY헤드라인M" panose="02030600000101010101" pitchFamily="18" charset="-127"/>
                <a:ea typeface="HY헤드라인M" panose="02030600000101010101" pitchFamily="18" charset="-127"/>
              </a:rPr>
              <a:t>의 트리플에임의 한 요소로 정의한 후에 공중보건과 차이점을 구별할 수 </a:t>
            </a:r>
            <a:r>
              <a:rPr lang="ko-KR" altLang="en-US" sz="1600" smtClean="0">
                <a:solidFill>
                  <a:schemeClr val="tx1"/>
                </a:solidFill>
                <a:latin typeface="HY헤드라인M" panose="02030600000101010101" pitchFamily="18" charset="-127"/>
                <a:ea typeface="HY헤드라인M" panose="02030600000101010101" pitchFamily="18" charset="-127"/>
              </a:rPr>
              <a:t>있었음</a:t>
            </a:r>
            <a:endParaRPr lang="ko-KR" altLang="en-US" sz="1600">
              <a:solidFill>
                <a:schemeClr val="tx1"/>
              </a:solidFill>
              <a:latin typeface="HY헤드라인M" panose="02030600000101010101" pitchFamily="18" charset="-127"/>
              <a:ea typeface="HY헤드라인M" panose="02030600000101010101" pitchFamily="18" charset="-127"/>
            </a:endParaRPr>
          </a:p>
        </p:txBody>
      </p:sp>
      <p:sp>
        <p:nvSpPr>
          <p:cNvPr id="21" name="직사각형 20"/>
          <p:cNvSpPr/>
          <p:nvPr/>
        </p:nvSpPr>
        <p:spPr>
          <a:xfrm>
            <a:off x="867628" y="2745126"/>
            <a:ext cx="10533627" cy="5327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ko-KR" altLang="en-US" sz="1600">
                <a:solidFill>
                  <a:schemeClr val="tx1"/>
                </a:solidFill>
                <a:latin typeface="HY헤드라인M" panose="02030600000101010101" pitchFamily="18" charset="-127"/>
                <a:ea typeface="HY헤드라인M" panose="02030600000101010101" pitchFamily="18" charset="-127"/>
              </a:rPr>
              <a:t>특히 </a:t>
            </a:r>
            <a:r>
              <a:rPr lang="en-US" altLang="ko-KR" sz="1600">
                <a:solidFill>
                  <a:schemeClr val="tx1"/>
                </a:solidFill>
                <a:latin typeface="HY헤드라인M" panose="02030600000101010101" pitchFamily="18" charset="-127"/>
                <a:ea typeface="HY헤드라인M" panose="02030600000101010101" pitchFamily="18" charset="-127"/>
              </a:rPr>
              <a:t>ACA(Affordable Care Act)</a:t>
            </a:r>
            <a:r>
              <a:rPr lang="ko-KR" altLang="en-US" sz="1600">
                <a:solidFill>
                  <a:schemeClr val="tx1"/>
                </a:solidFill>
                <a:latin typeface="HY헤드라인M" panose="02030600000101010101" pitchFamily="18" charset="-127"/>
                <a:ea typeface="HY헤드라인M" panose="02030600000101010101" pitchFamily="18" charset="-127"/>
              </a:rPr>
              <a:t>법안이 통과된 후부터 의사</a:t>
            </a:r>
            <a:r>
              <a:rPr lang="en-US" altLang="ko-KR" sz="1600">
                <a:solidFill>
                  <a:schemeClr val="tx1"/>
                </a:solidFill>
                <a:latin typeface="HY헤드라인M" panose="02030600000101010101" pitchFamily="18" charset="-127"/>
                <a:ea typeface="HY헤드라인M" panose="02030600000101010101" pitchFamily="18" charset="-127"/>
              </a:rPr>
              <a:t>, </a:t>
            </a:r>
            <a:r>
              <a:rPr lang="ko-KR" altLang="en-US" sz="1600">
                <a:solidFill>
                  <a:schemeClr val="tx1"/>
                </a:solidFill>
                <a:latin typeface="HY헤드라인M" panose="02030600000101010101" pitchFamily="18" charset="-127"/>
                <a:ea typeface="HY헤드라인M" panose="02030600000101010101" pitchFamily="18" charset="-127"/>
              </a:rPr>
              <a:t>간호사와 관리자들이 </a:t>
            </a:r>
            <a:r>
              <a:rPr lang="ko-KR" altLang="en-US" sz="1600" smtClean="0">
                <a:solidFill>
                  <a:schemeClr val="tx1"/>
                </a:solidFill>
                <a:latin typeface="HY헤드라인M" panose="02030600000101010101" pitchFamily="18" charset="-127"/>
                <a:ea typeface="HY헤드라인M" panose="02030600000101010101" pitchFamily="18" charset="-127"/>
              </a:rPr>
              <a:t>인구집단건강을 </a:t>
            </a:r>
            <a:r>
              <a:rPr lang="ko-KR" altLang="en-US" sz="1600">
                <a:solidFill>
                  <a:schemeClr val="tx1"/>
                </a:solidFill>
                <a:latin typeface="HY헤드라인M" panose="02030600000101010101" pitchFamily="18" charset="-127"/>
                <a:ea typeface="HY헤드라인M" panose="02030600000101010101" pitchFamily="18" charset="-127"/>
              </a:rPr>
              <a:t>강조할 때 교육과 </a:t>
            </a:r>
            <a:r>
              <a:rPr lang="ko-KR" altLang="en-US" sz="1600" smtClean="0">
                <a:solidFill>
                  <a:schemeClr val="tx1"/>
                </a:solidFill>
                <a:latin typeface="HY헤드라인M" panose="02030600000101010101" pitchFamily="18" charset="-127"/>
                <a:ea typeface="HY헤드라인M" panose="02030600000101010101" pitchFamily="18" charset="-127"/>
              </a:rPr>
              <a:t>경험이 필요하다는 것을 </a:t>
            </a:r>
            <a:r>
              <a:rPr lang="ko-KR" altLang="en-US" sz="1600">
                <a:solidFill>
                  <a:schemeClr val="tx1"/>
                </a:solidFill>
                <a:latin typeface="HY헤드라인M" panose="02030600000101010101" pitchFamily="18" charset="-127"/>
                <a:ea typeface="HY헤드라인M" panose="02030600000101010101" pitchFamily="18" charset="-127"/>
              </a:rPr>
              <a:t>분명히 인지하기 시작했음</a:t>
            </a:r>
          </a:p>
        </p:txBody>
      </p:sp>
      <p:sp>
        <p:nvSpPr>
          <p:cNvPr id="2" name="슬라이드 번호 개체 틀 1"/>
          <p:cNvSpPr>
            <a:spLocks noGrp="1"/>
          </p:cNvSpPr>
          <p:nvPr>
            <p:ph type="sldNum" sz="quarter" idx="12"/>
          </p:nvPr>
        </p:nvSpPr>
        <p:spPr/>
        <p:txBody>
          <a:bodyPr/>
          <a:lstStyle/>
          <a:p>
            <a:fld id="{226A7A18-950E-430F-B78B-4CE5EA3222A8}" type="slidenum">
              <a:rPr lang="ko-KR" altLang="en-US" smtClean="0"/>
              <a:t>24</a:t>
            </a:fld>
            <a:endParaRPr lang="ko-KR" altLang="en-US"/>
          </a:p>
        </p:txBody>
      </p:sp>
      <p:pic>
        <p:nvPicPr>
          <p:cNvPr id="2054" name="Picture 6" descr="population health public healthì ëí ì´ë¯¸ì§ ê²ìê²°ê³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454" y="3277892"/>
            <a:ext cx="4111195" cy="171189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opulation health public healthì ëí ì´ë¯¸ì§ ê²ìê²°ê³¼"/>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1401" y="4903711"/>
            <a:ext cx="2140162" cy="1821015"/>
          </a:xfrm>
          <a:prstGeom prst="rect">
            <a:avLst/>
          </a:prstGeom>
          <a:noFill/>
          <a:extLst>
            <a:ext uri="{909E8E84-426E-40DD-AFC4-6F175D3DCCD1}">
              <a14:hiddenFill xmlns:a14="http://schemas.microsoft.com/office/drawing/2010/main">
                <a:solidFill>
                  <a:srgbClr val="FFFFFF"/>
                </a:solidFill>
              </a14:hiddenFill>
            </a:ext>
          </a:extLst>
        </p:spPr>
      </p:pic>
      <p:sp>
        <p:nvSpPr>
          <p:cNvPr id="22" name="바닥글 개체 틀 14"/>
          <p:cNvSpPr>
            <a:spLocks noGrp="1"/>
          </p:cNvSpPr>
          <p:nvPr>
            <p:ph type="ftr" sz="quarter" idx="11"/>
          </p:nvPr>
        </p:nvSpPr>
        <p:spPr>
          <a:xfrm>
            <a:off x="-1" y="34233"/>
            <a:ext cx="3556001" cy="224376"/>
          </a:xfrm>
        </p:spPr>
        <p:txBody>
          <a:bodyPr/>
          <a:lstStyle/>
          <a:p>
            <a:pPr algn="l"/>
            <a:r>
              <a:rPr lang="en-US" altLang="ko-KR" sz="1400" b="1" smtClean="0">
                <a:solidFill>
                  <a:srgbClr val="002060"/>
                </a:solidFill>
              </a:rPr>
              <a:t>4. </a:t>
            </a:r>
            <a:r>
              <a:rPr lang="ko-KR" altLang="en-US" sz="1400" b="1" smtClean="0">
                <a:solidFill>
                  <a:srgbClr val="002060"/>
                </a:solidFill>
              </a:rPr>
              <a:t>인구집단건강과 가치</a:t>
            </a:r>
            <a:r>
              <a:rPr lang="en-US" altLang="ko-KR" sz="1400" b="1" smtClean="0">
                <a:solidFill>
                  <a:srgbClr val="002060"/>
                </a:solidFill>
              </a:rPr>
              <a:t>-</a:t>
            </a:r>
            <a:r>
              <a:rPr lang="ko-KR" altLang="en-US" sz="1400" b="1" smtClean="0">
                <a:solidFill>
                  <a:srgbClr val="002060"/>
                </a:solidFill>
              </a:rPr>
              <a:t>기반지불</a:t>
            </a:r>
            <a:endParaRPr lang="ko-KR" altLang="en-US" sz="1400" b="1">
              <a:solidFill>
                <a:srgbClr val="002060"/>
              </a:solidFill>
            </a:endParaRPr>
          </a:p>
        </p:txBody>
      </p:sp>
    </p:spTree>
    <p:extLst>
      <p:ext uri="{BB962C8B-B14F-4D97-AF65-F5344CB8AC3E}">
        <p14:creationId xmlns:p14="http://schemas.microsoft.com/office/powerpoint/2010/main" val="13223046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876643" y="190673"/>
            <a:ext cx="10434315" cy="563067"/>
          </a:xfrm>
        </p:spPr>
        <p:txBody>
          <a:bodyPr>
            <a:noAutofit/>
          </a:bodyPr>
          <a:lstStyle/>
          <a:p>
            <a:pPr algn="ctr"/>
            <a:r>
              <a:rPr lang="ko-KR" altLang="en-US" sz="3200" b="1" smtClean="0"/>
              <a:t>인구집단의학</a:t>
            </a:r>
            <a:r>
              <a:rPr lang="en-US" altLang="ko-KR" sz="3200" b="1" smtClean="0"/>
              <a:t>(Popultation Medicine)</a:t>
            </a:r>
            <a:endParaRPr lang="ko-KR" altLang="en-US" sz="3200" b="1" dirty="0"/>
          </a:p>
        </p:txBody>
      </p:sp>
      <p:pic>
        <p:nvPicPr>
          <p:cNvPr id="13" name="Picture 44" descr="na_c22"/>
          <p:cNvPicPr>
            <a:picLocks noChangeAspect="1" noChangeArrowheads="1"/>
          </p:cNvPicPr>
          <p:nvPr/>
        </p:nvPicPr>
        <p:blipFill>
          <a:blip r:embed="rId3" cstate="print"/>
          <a:srcRect/>
          <a:stretch>
            <a:fillRect/>
          </a:stretch>
        </p:blipFill>
        <p:spPr bwMode="auto">
          <a:xfrm>
            <a:off x="544869" y="696739"/>
            <a:ext cx="163255" cy="176882"/>
          </a:xfrm>
          <a:prstGeom prst="rect">
            <a:avLst/>
          </a:prstGeom>
          <a:noFill/>
          <a:ln w="9525">
            <a:noFill/>
            <a:miter lim="800000"/>
            <a:headEnd/>
            <a:tailEnd/>
          </a:ln>
        </p:spPr>
      </p:pic>
      <p:pic>
        <p:nvPicPr>
          <p:cNvPr id="15" name="Picture 44" descr="na_c22"/>
          <p:cNvPicPr>
            <a:picLocks noChangeAspect="1" noChangeArrowheads="1"/>
          </p:cNvPicPr>
          <p:nvPr/>
        </p:nvPicPr>
        <p:blipFill>
          <a:blip r:embed="rId3" cstate="print"/>
          <a:srcRect/>
          <a:stretch>
            <a:fillRect/>
          </a:stretch>
        </p:blipFill>
        <p:spPr bwMode="auto">
          <a:xfrm>
            <a:off x="544756" y="1978224"/>
            <a:ext cx="163255" cy="176882"/>
          </a:xfrm>
          <a:prstGeom prst="rect">
            <a:avLst/>
          </a:prstGeom>
          <a:noFill/>
          <a:ln w="9525">
            <a:noFill/>
            <a:miter lim="800000"/>
            <a:headEnd/>
            <a:tailEnd/>
          </a:ln>
        </p:spPr>
      </p:pic>
      <p:pic>
        <p:nvPicPr>
          <p:cNvPr id="16" name="Picture 44" descr="na_c22"/>
          <p:cNvPicPr>
            <a:picLocks noChangeAspect="1" noChangeArrowheads="1"/>
          </p:cNvPicPr>
          <p:nvPr/>
        </p:nvPicPr>
        <p:blipFill>
          <a:blip r:embed="rId3" cstate="print"/>
          <a:srcRect/>
          <a:stretch>
            <a:fillRect/>
          </a:stretch>
        </p:blipFill>
        <p:spPr bwMode="auto">
          <a:xfrm>
            <a:off x="544756" y="2561121"/>
            <a:ext cx="163255" cy="176882"/>
          </a:xfrm>
          <a:prstGeom prst="rect">
            <a:avLst/>
          </a:prstGeom>
          <a:noFill/>
          <a:ln w="9525">
            <a:noFill/>
            <a:miter lim="800000"/>
            <a:headEnd/>
            <a:tailEnd/>
          </a:ln>
        </p:spPr>
      </p:pic>
      <p:sp>
        <p:nvSpPr>
          <p:cNvPr id="18" name="직사각형 17"/>
          <p:cNvSpPr/>
          <p:nvPr/>
        </p:nvSpPr>
        <p:spPr>
          <a:xfrm>
            <a:off x="792675" y="664840"/>
            <a:ext cx="9859139" cy="1202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fontAlgn="base"/>
            <a:r>
              <a:rPr lang="ko-KR" altLang="en-US" sz="1600">
                <a:solidFill>
                  <a:schemeClr val="tx1"/>
                </a:solidFill>
                <a:latin typeface="HY헤드라인M" panose="02030600000101010101" pitchFamily="18" charset="-127"/>
                <a:ea typeface="HY헤드라인M" panose="02030600000101010101" pitchFamily="18" charset="-127"/>
              </a:rPr>
              <a:t>최근에 </a:t>
            </a:r>
            <a:r>
              <a:rPr lang="ko-KR" altLang="en-US" sz="1600" smtClean="0">
                <a:solidFill>
                  <a:schemeClr val="tx1"/>
                </a:solidFill>
                <a:latin typeface="HY헤드라인M" panose="02030600000101010101" pitchFamily="18" charset="-127"/>
                <a:ea typeface="HY헤드라인M" panose="02030600000101010101" pitchFamily="18" charset="-127"/>
              </a:rPr>
              <a:t>개인 단위로 제공되고 지불되는 케어는 지양하고</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 </a:t>
            </a:r>
            <a:r>
              <a:rPr lang="ko-KR" altLang="en-US" sz="1600" u="sng">
                <a:solidFill>
                  <a:schemeClr val="tx1"/>
                </a:solidFill>
                <a:latin typeface="HY헤드라인M" panose="02030600000101010101" pitchFamily="18" charset="-127"/>
                <a:ea typeface="HY헤드라인M" panose="02030600000101010101" pitchFamily="18" charset="-127"/>
              </a:rPr>
              <a:t>미리 정의된 인구집단 </a:t>
            </a:r>
            <a:r>
              <a:rPr lang="ko-KR" altLang="en-US" sz="1600" u="sng" smtClean="0">
                <a:solidFill>
                  <a:schemeClr val="tx1"/>
                </a:solidFill>
                <a:latin typeface="HY헤드라인M" panose="02030600000101010101" pitchFamily="18" charset="-127"/>
                <a:ea typeface="HY헤드라인M" panose="02030600000101010101" pitchFamily="18" charset="-127"/>
              </a:rPr>
              <a:t>대상의 </a:t>
            </a:r>
            <a:r>
              <a:rPr lang="ko-KR" altLang="en-US" sz="1600" u="sng">
                <a:solidFill>
                  <a:schemeClr val="tx1"/>
                </a:solidFill>
                <a:latin typeface="HY헤드라인M" panose="02030600000101010101" pitchFamily="18" charset="-127"/>
                <a:ea typeface="HY헤드라인M" panose="02030600000101010101" pitchFamily="18" charset="-127"/>
              </a:rPr>
              <a:t>보건의료서비스에 대한 관리와 </a:t>
            </a:r>
            <a:r>
              <a:rPr lang="ko-KR" altLang="en-US" sz="1600" u="sng" smtClean="0">
                <a:solidFill>
                  <a:schemeClr val="tx1"/>
                </a:solidFill>
                <a:latin typeface="HY헤드라인M" panose="02030600000101010101" pitchFamily="18" charset="-127"/>
                <a:ea typeface="HY헤드라인M" panose="02030600000101010101" pitchFamily="18" charset="-127"/>
              </a:rPr>
              <a:t>지불 </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 소위 인구집단관리</a:t>
            </a:r>
            <a:r>
              <a:rPr lang="en-US" altLang="ko-KR" sz="1600" smtClean="0">
                <a:solidFill>
                  <a:schemeClr val="tx1"/>
                </a:solidFill>
                <a:latin typeface="HY헤드라인M" panose="02030600000101010101" pitchFamily="18" charset="-127"/>
                <a:ea typeface="HY헤드라인M" panose="02030600000101010101" pitchFamily="18" charset="-127"/>
              </a:rPr>
              <a:t>(Population Management)</a:t>
            </a:r>
            <a:r>
              <a:rPr lang="ko-KR" altLang="en-US" sz="1600" smtClean="0">
                <a:solidFill>
                  <a:schemeClr val="tx1"/>
                </a:solidFill>
                <a:latin typeface="HY헤드라인M" panose="02030600000101010101" pitchFamily="18" charset="-127"/>
                <a:ea typeface="HY헤드라인M" panose="02030600000101010101" pitchFamily="18" charset="-127"/>
              </a:rPr>
              <a:t>로 불리는 </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 </a:t>
            </a:r>
            <a:r>
              <a:rPr lang="ko-KR" altLang="en-US" sz="1600">
                <a:solidFill>
                  <a:schemeClr val="tx1"/>
                </a:solidFill>
                <a:latin typeface="HY헤드라인M" panose="02030600000101010101" pitchFamily="18" charset="-127"/>
                <a:ea typeface="HY헤드라인M" panose="02030600000101010101" pitchFamily="18" charset="-127"/>
              </a:rPr>
              <a:t>접근방식으로 정책 결정</a:t>
            </a:r>
            <a:r>
              <a:rPr lang="en-US" altLang="ko-KR" sz="1600">
                <a:solidFill>
                  <a:schemeClr val="tx1"/>
                </a:solidFill>
                <a:latin typeface="HY헤드라인M" panose="02030600000101010101" pitchFamily="18" charset="-127"/>
                <a:ea typeface="HY헤드라인M" panose="02030600000101010101" pitchFamily="18" charset="-127"/>
              </a:rPr>
              <a:t>, </a:t>
            </a:r>
            <a:r>
              <a:rPr lang="ko-KR" altLang="en-US" sz="1600">
                <a:solidFill>
                  <a:schemeClr val="tx1"/>
                </a:solidFill>
                <a:latin typeface="HY헤드라인M" panose="02030600000101010101" pitchFamily="18" charset="-127"/>
                <a:ea typeface="HY헤드라인M" panose="02030600000101010101" pitchFamily="18" charset="-127"/>
              </a:rPr>
              <a:t>지불구조와 공급자 제공 등이 변화하고 </a:t>
            </a:r>
            <a:r>
              <a:rPr lang="ko-KR" altLang="en-US" sz="1600" smtClean="0">
                <a:solidFill>
                  <a:schemeClr val="tx1"/>
                </a:solidFill>
                <a:latin typeface="HY헤드라인M" panose="02030600000101010101" pitchFamily="18" charset="-127"/>
                <a:ea typeface="HY헤드라인M" panose="02030600000101010101" pitchFamily="18" charset="-127"/>
              </a:rPr>
              <a:t>있음</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효과적인 </a:t>
            </a:r>
            <a:r>
              <a:rPr lang="ko-KR" altLang="en-US" sz="1600">
                <a:solidFill>
                  <a:schemeClr val="tx1"/>
                </a:solidFill>
                <a:latin typeface="HY헤드라인M" panose="02030600000101010101" pitchFamily="18" charset="-127"/>
                <a:ea typeface="HY헤드라인M" panose="02030600000101010101" pitchFamily="18" charset="-127"/>
              </a:rPr>
              <a:t>인구집단관리는 </a:t>
            </a:r>
            <a:r>
              <a:rPr lang="ko-KR" altLang="en-US" sz="1600" smtClean="0">
                <a:solidFill>
                  <a:schemeClr val="tx1"/>
                </a:solidFill>
                <a:latin typeface="맑은 고딕" panose="020B0503020000020004" pitchFamily="50" charset="-127"/>
                <a:ea typeface="맑은 고딕" panose="020B0503020000020004" pitchFamily="50" charset="-127"/>
              </a:rPr>
              <a:t>①</a:t>
            </a:r>
            <a:r>
              <a:rPr lang="ko-KR" altLang="en-US" sz="1600" u="sng" smtClean="0">
                <a:solidFill>
                  <a:schemeClr val="tx1"/>
                </a:solidFill>
                <a:latin typeface="HY헤드라인M" panose="02030600000101010101" pitchFamily="18" charset="-127"/>
                <a:ea typeface="HY헤드라인M" panose="02030600000101010101" pitchFamily="18" charset="-127"/>
              </a:rPr>
              <a:t>공급자와 </a:t>
            </a:r>
            <a:r>
              <a:rPr lang="ko-KR" altLang="en-US" sz="1600" u="sng">
                <a:solidFill>
                  <a:schemeClr val="tx1"/>
                </a:solidFill>
                <a:latin typeface="HY헤드라인M" panose="02030600000101010101" pitchFamily="18" charset="-127"/>
                <a:ea typeface="HY헤드라인M" panose="02030600000101010101" pitchFamily="18" charset="-127"/>
              </a:rPr>
              <a:t>지불자간 새로운 동반 관계</a:t>
            </a:r>
            <a:r>
              <a:rPr lang="en-US" altLang="ko-KR" sz="1600">
                <a:solidFill>
                  <a:schemeClr val="tx1"/>
                </a:solidFill>
                <a:latin typeface="HY헤드라인M" panose="02030600000101010101" pitchFamily="18" charset="-127"/>
                <a:ea typeface="HY헤드라인M" panose="02030600000101010101" pitchFamily="18" charset="-127"/>
              </a:rPr>
              <a:t>, </a:t>
            </a:r>
            <a:r>
              <a:rPr lang="en-US" altLang="ko-KR" sz="1600" smtClean="0">
                <a:solidFill>
                  <a:schemeClr val="tx1"/>
                </a:solidFill>
                <a:latin typeface="맑은 고딕" panose="020B0503020000020004" pitchFamily="50" charset="-127"/>
                <a:ea typeface="맑은 고딕" panose="020B0503020000020004" pitchFamily="50" charset="-127"/>
              </a:rPr>
              <a:t>②</a:t>
            </a:r>
            <a:r>
              <a:rPr lang="ko-KR" altLang="en-US" sz="1600" u="sng" smtClean="0">
                <a:solidFill>
                  <a:schemeClr val="tx1"/>
                </a:solidFill>
                <a:latin typeface="HY헤드라인M" panose="02030600000101010101" pitchFamily="18" charset="-127"/>
                <a:ea typeface="HY헤드라인M" panose="02030600000101010101" pitchFamily="18" charset="-127"/>
              </a:rPr>
              <a:t>통합데이터 지원</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en-US" altLang="ko-KR" sz="1600" smtClean="0">
                <a:solidFill>
                  <a:schemeClr val="tx1"/>
                </a:solidFill>
                <a:latin typeface="맑은 고딕" panose="020B0503020000020004" pitchFamily="50" charset="-127"/>
                <a:ea typeface="맑은 고딕" panose="020B0503020000020004" pitchFamily="50" charset="-127"/>
              </a:rPr>
              <a:t>③</a:t>
            </a:r>
            <a:r>
              <a:rPr lang="ko-KR" altLang="en-US" sz="1600" u="sng" smtClean="0">
                <a:solidFill>
                  <a:schemeClr val="tx1"/>
                </a:solidFill>
                <a:latin typeface="HY헤드라인M" panose="02030600000101010101" pitchFamily="18" charset="-127"/>
                <a:ea typeface="HY헤드라인M" panose="02030600000101010101" pitchFamily="18" charset="-127"/>
              </a:rPr>
              <a:t>재설계된 정보기술 구조</a:t>
            </a:r>
            <a:r>
              <a:rPr lang="en-US" altLang="ko-KR" sz="1600">
                <a:solidFill>
                  <a:schemeClr val="tx1"/>
                </a:solidFill>
                <a:latin typeface="HY헤드라인M" panose="02030600000101010101" pitchFamily="18" charset="-127"/>
                <a:ea typeface="HY헤드라인M" panose="02030600000101010101" pitchFamily="18" charset="-127"/>
              </a:rPr>
              <a:t>, </a:t>
            </a:r>
            <a:r>
              <a:rPr lang="en-US" altLang="ko-KR" sz="1600" smtClean="0">
                <a:solidFill>
                  <a:schemeClr val="tx1"/>
                </a:solidFill>
                <a:latin typeface="맑은 고딕" panose="020B0503020000020004" pitchFamily="50" charset="-127"/>
                <a:ea typeface="맑은 고딕" panose="020B0503020000020004" pitchFamily="50" charset="-127"/>
              </a:rPr>
              <a:t>④</a:t>
            </a:r>
            <a:r>
              <a:rPr lang="ko-KR" altLang="en-US" sz="1600" u="sng" smtClean="0">
                <a:solidFill>
                  <a:schemeClr val="tx1"/>
                </a:solidFill>
                <a:latin typeface="HY헤드라인M" panose="02030600000101010101" pitchFamily="18" charset="-127"/>
                <a:ea typeface="HY헤드라인M" panose="02030600000101010101" pitchFamily="18" charset="-127"/>
              </a:rPr>
              <a:t>과거와 </a:t>
            </a:r>
            <a:r>
              <a:rPr lang="ko-KR" altLang="en-US" sz="1600" u="sng">
                <a:solidFill>
                  <a:schemeClr val="tx1"/>
                </a:solidFill>
                <a:latin typeface="HY헤드라인M" panose="02030600000101010101" pitchFamily="18" charset="-127"/>
                <a:ea typeface="HY헤드라인M" panose="02030600000101010101" pitchFamily="18" charset="-127"/>
              </a:rPr>
              <a:t>다른 보건의료 접근에 초점</a:t>
            </a:r>
            <a:r>
              <a:rPr lang="en-US" altLang="ko-KR" sz="1600">
                <a:solidFill>
                  <a:schemeClr val="tx1"/>
                </a:solidFill>
                <a:latin typeface="HY헤드라인M" panose="02030600000101010101" pitchFamily="18" charset="-127"/>
                <a:ea typeface="HY헤드라인M" panose="02030600000101010101" pitchFamily="18" charset="-127"/>
              </a:rPr>
              <a:t>, </a:t>
            </a:r>
            <a:r>
              <a:rPr lang="en-US" altLang="ko-KR" sz="1600" smtClean="0">
                <a:solidFill>
                  <a:schemeClr val="tx1"/>
                </a:solidFill>
                <a:latin typeface="맑은 고딕" panose="020B0503020000020004" pitchFamily="50" charset="-127"/>
                <a:ea typeface="맑은 고딕" panose="020B0503020000020004" pitchFamily="50" charset="-127"/>
              </a:rPr>
              <a:t>⑤</a:t>
            </a:r>
            <a:r>
              <a:rPr lang="ko-KR" altLang="en-US" sz="1600" u="sng" smtClean="0">
                <a:solidFill>
                  <a:schemeClr val="tx1"/>
                </a:solidFill>
                <a:latin typeface="HY헤드라인M" panose="02030600000101010101" pitchFamily="18" charset="-127"/>
                <a:ea typeface="HY헤드라인M" panose="02030600000101010101" pitchFamily="18" charset="-127"/>
              </a:rPr>
              <a:t>새로운 </a:t>
            </a:r>
            <a:r>
              <a:rPr lang="ko-KR" altLang="en-US" sz="1600" u="sng">
                <a:solidFill>
                  <a:schemeClr val="tx1"/>
                </a:solidFill>
                <a:latin typeface="HY헤드라인M" panose="02030600000101010101" pitchFamily="18" charset="-127"/>
                <a:ea typeface="HY헤드라인M" panose="02030600000101010101" pitchFamily="18" charset="-127"/>
              </a:rPr>
              <a:t>케어 관리 모형</a:t>
            </a:r>
            <a:r>
              <a:rPr lang="ko-KR" altLang="en-US" sz="1600">
                <a:solidFill>
                  <a:schemeClr val="tx1"/>
                </a:solidFill>
                <a:latin typeface="HY헤드라인M" panose="02030600000101010101" pitchFamily="18" charset="-127"/>
                <a:ea typeface="HY헤드라인M" panose="02030600000101010101" pitchFamily="18" charset="-127"/>
              </a:rPr>
              <a:t>과 </a:t>
            </a:r>
            <a:r>
              <a:rPr lang="ko-KR" altLang="en-US" sz="1600" smtClean="0">
                <a:solidFill>
                  <a:schemeClr val="tx1"/>
                </a:solidFill>
                <a:latin typeface="맑은 고딕" panose="020B0503020000020004" pitchFamily="50" charset="-127"/>
                <a:ea typeface="맑은 고딕" panose="020B0503020000020004" pitchFamily="50" charset="-127"/>
              </a:rPr>
              <a:t>⑥</a:t>
            </a:r>
            <a:r>
              <a:rPr lang="ko-KR" altLang="en-US" sz="1600" u="sng" smtClean="0">
                <a:solidFill>
                  <a:schemeClr val="tx1"/>
                </a:solidFill>
                <a:latin typeface="HY헤드라인M" panose="02030600000101010101" pitchFamily="18" charset="-127"/>
                <a:ea typeface="HY헤드라인M" panose="02030600000101010101" pitchFamily="18" charset="-127"/>
              </a:rPr>
              <a:t>행위별수가제로부터의 전환 </a:t>
            </a:r>
            <a:r>
              <a:rPr lang="ko-KR" altLang="en-US" sz="1600" smtClean="0">
                <a:solidFill>
                  <a:schemeClr val="tx1"/>
                </a:solidFill>
                <a:latin typeface="HY헤드라인M" panose="02030600000101010101" pitchFamily="18" charset="-127"/>
                <a:ea typeface="HY헤드라인M" panose="02030600000101010101" pitchFamily="18" charset="-127"/>
              </a:rPr>
              <a:t>등이 요구됨</a:t>
            </a:r>
            <a:endParaRPr lang="ko-KR" altLang="en-US" sz="1600">
              <a:solidFill>
                <a:schemeClr val="tx1"/>
              </a:solidFill>
              <a:latin typeface="HY헤드라인M" panose="02030600000101010101" pitchFamily="18" charset="-127"/>
              <a:ea typeface="HY헤드라인M" panose="02030600000101010101" pitchFamily="18" charset="-127"/>
            </a:endParaRPr>
          </a:p>
        </p:txBody>
      </p:sp>
      <p:sp>
        <p:nvSpPr>
          <p:cNvPr id="21" name="직사각형 20"/>
          <p:cNvSpPr/>
          <p:nvPr/>
        </p:nvSpPr>
        <p:spPr>
          <a:xfrm>
            <a:off x="777332" y="2459066"/>
            <a:ext cx="10533627" cy="851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ko-KR" altLang="en-US" sz="1600">
                <a:solidFill>
                  <a:srgbClr val="FF0000"/>
                </a:solidFill>
                <a:latin typeface="HY헤드라인M" panose="02030600000101010101" pitchFamily="18" charset="-127"/>
                <a:ea typeface="HY헤드라인M" panose="02030600000101010101" pitchFamily="18" charset="-127"/>
              </a:rPr>
              <a:t>인구집단의학</a:t>
            </a:r>
            <a:r>
              <a:rPr lang="ko-KR" altLang="en-US" sz="1600">
                <a:solidFill>
                  <a:schemeClr val="tx1"/>
                </a:solidFill>
                <a:latin typeface="HY헤드라인M" panose="02030600000101010101" pitchFamily="18" charset="-127"/>
                <a:ea typeface="HY헤드라인M" panose="02030600000101010101" pitchFamily="18" charset="-127"/>
              </a:rPr>
              <a:t>은 </a:t>
            </a:r>
            <a:r>
              <a:rPr lang="ko-KR" altLang="en-US" sz="1600" u="sng">
                <a:solidFill>
                  <a:schemeClr val="tx1"/>
                </a:solidFill>
                <a:latin typeface="HY헤드라인M" panose="02030600000101010101" pitchFamily="18" charset="-127"/>
                <a:ea typeface="HY헤드라인M" panose="02030600000101010101" pitchFamily="18" charset="-127"/>
              </a:rPr>
              <a:t>보건의료시스템내에서 제한된 자원을 </a:t>
            </a:r>
            <a:r>
              <a:rPr lang="ko-KR" altLang="en-US" sz="1600" u="sng" smtClean="0">
                <a:solidFill>
                  <a:schemeClr val="tx1"/>
                </a:solidFill>
                <a:latin typeface="HY헤드라인M" panose="02030600000101010101" pitchFamily="18" charset="-127"/>
                <a:ea typeface="HY헤드라인M" panose="02030600000101010101" pitchFamily="18" charset="-127"/>
              </a:rPr>
              <a:t>가치있게 </a:t>
            </a:r>
            <a:r>
              <a:rPr lang="ko-KR" altLang="en-US" sz="1600" u="sng">
                <a:solidFill>
                  <a:schemeClr val="tx1"/>
                </a:solidFill>
                <a:latin typeface="HY헤드라인M" panose="02030600000101010101" pitchFamily="18" charset="-127"/>
                <a:ea typeface="HY헤드라인M" panose="02030600000101010101" pitchFamily="18" charset="-127"/>
              </a:rPr>
              <a:t>사용하여 인구집단에 대한 트리플에임을 관리하기 위한 </a:t>
            </a:r>
            <a:r>
              <a:rPr lang="ko-KR" altLang="en-US" sz="1600" u="sng" smtClean="0">
                <a:solidFill>
                  <a:schemeClr val="tx1"/>
                </a:solidFill>
                <a:latin typeface="HY헤드라인M" panose="02030600000101010101" pitchFamily="18" charset="-127"/>
                <a:ea typeface="HY헤드라인M" panose="02030600000101010101" pitchFamily="18" charset="-127"/>
              </a:rPr>
              <a:t>케어 설계</a:t>
            </a:r>
            <a:r>
              <a:rPr lang="en-US" altLang="ko-KR" sz="1600" u="sng">
                <a:solidFill>
                  <a:schemeClr val="tx1"/>
                </a:solidFill>
                <a:latin typeface="HY헤드라인M" panose="02030600000101010101" pitchFamily="18" charset="-127"/>
                <a:ea typeface="HY헤드라인M" panose="02030600000101010101" pitchFamily="18" charset="-127"/>
              </a:rPr>
              <a:t>, </a:t>
            </a:r>
            <a:r>
              <a:rPr lang="ko-KR" altLang="en-US" sz="1600" u="sng">
                <a:solidFill>
                  <a:schemeClr val="tx1"/>
                </a:solidFill>
                <a:latin typeface="HY헤드라인M" panose="02030600000101010101" pitchFamily="18" charset="-127"/>
                <a:ea typeface="HY헤드라인M" panose="02030600000101010101" pitchFamily="18" charset="-127"/>
              </a:rPr>
              <a:t>제공</a:t>
            </a:r>
            <a:r>
              <a:rPr lang="en-US" altLang="ko-KR" sz="1600" u="sng">
                <a:solidFill>
                  <a:schemeClr val="tx1"/>
                </a:solidFill>
                <a:latin typeface="HY헤드라인M" panose="02030600000101010101" pitchFamily="18" charset="-127"/>
                <a:ea typeface="HY헤드라인M" panose="02030600000101010101" pitchFamily="18" charset="-127"/>
              </a:rPr>
              <a:t>, </a:t>
            </a:r>
            <a:r>
              <a:rPr lang="ko-KR" altLang="en-US" sz="1600" u="sng">
                <a:solidFill>
                  <a:schemeClr val="tx1"/>
                </a:solidFill>
                <a:latin typeface="HY헤드라인M" panose="02030600000101010101" pitchFamily="18" charset="-127"/>
                <a:ea typeface="HY헤드라인M" panose="02030600000101010101" pitchFamily="18" charset="-127"/>
              </a:rPr>
              <a:t>협동과 </a:t>
            </a:r>
            <a:r>
              <a:rPr lang="ko-KR" altLang="en-US" sz="1600" u="sng" smtClean="0">
                <a:solidFill>
                  <a:schemeClr val="tx1"/>
                </a:solidFill>
                <a:latin typeface="HY헤드라인M" panose="02030600000101010101" pitchFamily="18" charset="-127"/>
                <a:ea typeface="HY헤드라인M" panose="02030600000101010101" pitchFamily="18" charset="-127"/>
              </a:rPr>
              <a:t>양질의 보건의료서비스에 </a:t>
            </a:r>
            <a:r>
              <a:rPr lang="ko-KR" altLang="en-US" sz="1600" u="sng">
                <a:solidFill>
                  <a:schemeClr val="tx1"/>
                </a:solidFill>
                <a:latin typeface="HY헤드라인M" panose="02030600000101010101" pitchFamily="18" charset="-127"/>
                <a:ea typeface="HY헤드라인M" panose="02030600000101010101" pitchFamily="18" charset="-127"/>
              </a:rPr>
              <a:t>대한 지불로 정의할 수 있음</a:t>
            </a:r>
            <a:r>
              <a:rPr lang="en-US" altLang="ko-KR" sz="1600">
                <a:solidFill>
                  <a:schemeClr val="tx1"/>
                </a:solidFill>
                <a:latin typeface="HY헤드라인M" panose="02030600000101010101" pitchFamily="18" charset="-127"/>
                <a:ea typeface="HY헤드라인M" panose="02030600000101010101" pitchFamily="18" charset="-127"/>
              </a:rPr>
              <a:t>. </a:t>
            </a:r>
            <a:r>
              <a:rPr lang="ko-KR" altLang="en-US" sz="1600">
                <a:solidFill>
                  <a:schemeClr val="tx1"/>
                </a:solidFill>
                <a:latin typeface="HY헤드라인M" panose="02030600000101010101" pitchFamily="18" charset="-127"/>
                <a:ea typeface="HY헤드라인M" panose="02030600000101010101" pitchFamily="18" charset="-127"/>
              </a:rPr>
              <a:t>오늘날 </a:t>
            </a:r>
            <a:r>
              <a:rPr lang="ko-KR" altLang="en-US" sz="1600" i="1" u="sng">
                <a:solidFill>
                  <a:schemeClr val="tx1"/>
                </a:solidFill>
                <a:latin typeface="HY헤드라인M" panose="02030600000101010101" pitchFamily="18" charset="-127"/>
                <a:ea typeface="HY헤드라인M" panose="02030600000101010101" pitchFamily="18" charset="-127"/>
              </a:rPr>
              <a:t>책임의료조직</a:t>
            </a:r>
            <a:r>
              <a:rPr lang="en-US" altLang="ko-KR" sz="1600" i="1" u="sng">
                <a:solidFill>
                  <a:schemeClr val="tx1"/>
                </a:solidFill>
                <a:latin typeface="HY헤드라인M" panose="02030600000101010101" pitchFamily="18" charset="-127"/>
                <a:ea typeface="HY헤드라인M" panose="02030600000101010101" pitchFamily="18" charset="-127"/>
              </a:rPr>
              <a:t>(ACO), </a:t>
            </a:r>
            <a:r>
              <a:rPr lang="ko-KR" altLang="en-US" sz="1600" i="1" u="sng">
                <a:solidFill>
                  <a:schemeClr val="tx1"/>
                </a:solidFill>
                <a:latin typeface="HY헤드라인M" panose="02030600000101010101" pitchFamily="18" charset="-127"/>
                <a:ea typeface="HY헤드라인M" panose="02030600000101010101" pitchFamily="18" charset="-127"/>
              </a:rPr>
              <a:t>위험분류방법</a:t>
            </a:r>
            <a:r>
              <a:rPr lang="en-US" altLang="ko-KR" sz="1600" i="1" u="sng">
                <a:solidFill>
                  <a:schemeClr val="tx1"/>
                </a:solidFill>
                <a:latin typeface="HY헤드라인M" panose="02030600000101010101" pitchFamily="18" charset="-127"/>
                <a:ea typeface="HY헤드라인M" panose="02030600000101010101" pitchFamily="18" charset="-127"/>
              </a:rPr>
              <a:t>, </a:t>
            </a:r>
            <a:r>
              <a:rPr lang="ko-KR" altLang="en-US" sz="1600" i="1" u="sng">
                <a:solidFill>
                  <a:schemeClr val="tx1"/>
                </a:solidFill>
                <a:latin typeface="HY헤드라인M" panose="02030600000101010101" pitchFamily="18" charset="-127"/>
                <a:ea typeface="HY헤드라인M" panose="02030600000101010101" pitchFamily="18" charset="-127"/>
              </a:rPr>
              <a:t>환자 등록</a:t>
            </a:r>
            <a:r>
              <a:rPr lang="en-US" altLang="ko-KR" sz="1600" i="1" u="sng">
                <a:solidFill>
                  <a:schemeClr val="tx1"/>
                </a:solidFill>
                <a:latin typeface="HY헤드라인M" panose="02030600000101010101" pitchFamily="18" charset="-127"/>
                <a:ea typeface="HY헤드라인M" panose="02030600000101010101" pitchFamily="18" charset="-127"/>
              </a:rPr>
              <a:t>, </a:t>
            </a:r>
            <a:r>
              <a:rPr lang="ko-KR" altLang="en-US" sz="1600" i="1" u="sng">
                <a:solidFill>
                  <a:schemeClr val="tx1"/>
                </a:solidFill>
                <a:latin typeface="HY헤드라인M" panose="02030600000101010101" pitchFamily="18" charset="-127"/>
                <a:ea typeface="HY헤드라인M" panose="02030600000101010101" pitchFamily="18" charset="-127"/>
              </a:rPr>
              <a:t>환자중심가정진료</a:t>
            </a:r>
            <a:r>
              <a:rPr lang="en-US" altLang="ko-KR" sz="1600" i="1" u="sng">
                <a:solidFill>
                  <a:schemeClr val="tx1"/>
                </a:solidFill>
                <a:latin typeface="HY헤드라인M" panose="02030600000101010101" pitchFamily="18" charset="-127"/>
                <a:ea typeface="HY헤드라인M" panose="02030600000101010101" pitchFamily="18" charset="-127"/>
              </a:rPr>
              <a:t>(PCMH), </a:t>
            </a:r>
            <a:r>
              <a:rPr lang="ko-KR" altLang="en-US" sz="1600" i="1" u="sng">
                <a:solidFill>
                  <a:schemeClr val="tx1"/>
                </a:solidFill>
                <a:latin typeface="HY헤드라인M" panose="02030600000101010101" pitchFamily="18" charset="-127"/>
                <a:ea typeface="HY헤드라인M" panose="02030600000101010101" pitchFamily="18" charset="-127"/>
              </a:rPr>
              <a:t>팀</a:t>
            </a:r>
            <a:r>
              <a:rPr lang="en-US" altLang="ko-KR" sz="1600" i="1" u="sng">
                <a:solidFill>
                  <a:schemeClr val="tx1"/>
                </a:solidFill>
                <a:latin typeface="HY헤드라인M" panose="02030600000101010101" pitchFamily="18" charset="-127"/>
                <a:ea typeface="HY헤드라인M" panose="02030600000101010101" pitchFamily="18" charset="-127"/>
              </a:rPr>
              <a:t>-</a:t>
            </a:r>
            <a:r>
              <a:rPr lang="ko-KR" altLang="en-US" sz="1600" i="1" u="sng">
                <a:solidFill>
                  <a:schemeClr val="tx1"/>
                </a:solidFill>
                <a:latin typeface="HY헤드라인M" panose="02030600000101010101" pitchFamily="18" charset="-127"/>
                <a:ea typeface="HY헤드라인M" panose="02030600000101010101" pitchFamily="18" charset="-127"/>
              </a:rPr>
              <a:t>기반 케어의 여러 방법</a:t>
            </a:r>
            <a:r>
              <a:rPr lang="ko-KR" altLang="en-US" sz="1600">
                <a:solidFill>
                  <a:schemeClr val="tx1"/>
                </a:solidFill>
                <a:latin typeface="HY헤드라인M" panose="02030600000101010101" pitchFamily="18" charset="-127"/>
                <a:ea typeface="HY헤드라인M" panose="02030600000101010101" pitchFamily="18" charset="-127"/>
              </a:rPr>
              <a:t>들이 인구집단의학의 예임</a:t>
            </a:r>
            <a:r>
              <a:rPr lang="en-US" altLang="ko-KR" sz="1600">
                <a:solidFill>
                  <a:schemeClr val="tx1"/>
                </a:solidFill>
                <a:latin typeface="HY헤드라인M" panose="02030600000101010101" pitchFamily="18" charset="-127"/>
                <a:ea typeface="HY헤드라인M" panose="02030600000101010101" pitchFamily="18" charset="-127"/>
              </a:rPr>
              <a:t>. </a:t>
            </a:r>
            <a:endParaRPr lang="ko-KR" altLang="en-US" sz="1600">
              <a:solidFill>
                <a:schemeClr val="tx1"/>
              </a:solidFill>
              <a:latin typeface="HY헤드라인M" panose="02030600000101010101" pitchFamily="18" charset="-127"/>
              <a:ea typeface="HY헤드라인M" panose="02030600000101010101" pitchFamily="18" charset="-127"/>
            </a:endParaRPr>
          </a:p>
        </p:txBody>
      </p:sp>
      <p:sp>
        <p:nvSpPr>
          <p:cNvPr id="20" name="직사각형 19"/>
          <p:cNvSpPr/>
          <p:nvPr/>
        </p:nvSpPr>
        <p:spPr>
          <a:xfrm>
            <a:off x="777331" y="1942989"/>
            <a:ext cx="10533627" cy="476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ko-KR" altLang="en-US" sz="1600" smtClean="0">
                <a:solidFill>
                  <a:schemeClr val="tx1"/>
                </a:solidFill>
                <a:latin typeface="HY헤드라인M" panose="02030600000101010101" pitchFamily="18" charset="-127"/>
                <a:ea typeface="HY헤드라인M" panose="02030600000101010101" pitchFamily="18" charset="-127"/>
              </a:rPr>
              <a:t>인구집단관리는 </a:t>
            </a:r>
            <a:r>
              <a:rPr lang="ko-KR" altLang="en-US" sz="1600">
                <a:solidFill>
                  <a:schemeClr val="tx1"/>
                </a:solidFill>
                <a:latin typeface="HY헤드라인M" panose="02030600000101010101" pitchFamily="18" charset="-127"/>
                <a:ea typeface="HY헤드라인M" panose="02030600000101010101" pitchFamily="18" charset="-127"/>
              </a:rPr>
              <a:t>건강의 결정요인에 초점이 </a:t>
            </a:r>
            <a:r>
              <a:rPr lang="ko-KR" altLang="en-US" sz="1600" smtClean="0">
                <a:solidFill>
                  <a:schemeClr val="tx1"/>
                </a:solidFill>
                <a:latin typeface="HY헤드라인M" panose="02030600000101010101" pitchFamily="18" charset="-127"/>
                <a:ea typeface="HY헤드라인M" panose="02030600000101010101" pitchFamily="18" charset="-127"/>
              </a:rPr>
              <a:t>맞춰진 인구집단건강</a:t>
            </a:r>
            <a:r>
              <a:rPr lang="en-US" altLang="ko-KR" sz="1600" smtClean="0">
                <a:solidFill>
                  <a:schemeClr val="tx1"/>
                </a:solidFill>
                <a:latin typeface="HY헤드라인M" panose="02030600000101010101" pitchFamily="18" charset="-127"/>
                <a:ea typeface="HY헤드라인M" panose="02030600000101010101" pitchFamily="18" charset="-127"/>
              </a:rPr>
              <a:t>(Population Health)</a:t>
            </a:r>
            <a:r>
              <a:rPr lang="ko-KR" altLang="en-US" sz="1600" smtClean="0">
                <a:solidFill>
                  <a:schemeClr val="tx1"/>
                </a:solidFill>
                <a:latin typeface="HY헤드라인M" panose="02030600000101010101" pitchFamily="18" charset="-127"/>
                <a:ea typeface="HY헤드라인M" panose="02030600000101010101" pitchFamily="18" charset="-127"/>
              </a:rPr>
              <a:t>과 </a:t>
            </a:r>
            <a:r>
              <a:rPr lang="ko-KR" altLang="en-US" sz="1600">
                <a:solidFill>
                  <a:schemeClr val="tx1"/>
                </a:solidFill>
                <a:latin typeface="HY헤드라인M" panose="02030600000101010101" pitchFamily="18" charset="-127"/>
                <a:ea typeface="HY헤드라인M" panose="02030600000101010101" pitchFamily="18" charset="-127"/>
              </a:rPr>
              <a:t>분명하게 구분되어 져야 함</a:t>
            </a:r>
            <a:r>
              <a:rPr lang="en-US" altLang="ko-KR" sz="1600">
                <a:solidFill>
                  <a:schemeClr val="tx1"/>
                </a:solidFill>
                <a:latin typeface="HY헤드라인M" panose="02030600000101010101" pitchFamily="18" charset="-127"/>
                <a:ea typeface="HY헤드라인M" panose="02030600000101010101" pitchFamily="18" charset="-127"/>
              </a:rPr>
              <a:t>. </a:t>
            </a:r>
            <a:r>
              <a:rPr lang="en-US" altLang="ko-KR" sz="1600" u="sng">
                <a:solidFill>
                  <a:schemeClr val="tx1"/>
                </a:solidFill>
                <a:latin typeface="HY헤드라인M" panose="02030600000101010101" pitchFamily="18" charset="-127"/>
                <a:ea typeface="HY헤드라인M" panose="02030600000101010101" pitchFamily="18" charset="-127"/>
              </a:rPr>
              <a:t>IHI</a:t>
            </a:r>
            <a:r>
              <a:rPr lang="ko-KR" altLang="en-US" sz="1600" u="sng">
                <a:solidFill>
                  <a:schemeClr val="tx1"/>
                </a:solidFill>
                <a:latin typeface="HY헤드라인M" panose="02030600000101010101" pitchFamily="18" charset="-127"/>
                <a:ea typeface="HY헤드라인M" panose="02030600000101010101" pitchFamily="18" charset="-127"/>
              </a:rPr>
              <a:t>가 이것을 의학의 관점에서 개념적으로 정의한 것이 인구집단의학</a:t>
            </a:r>
            <a:r>
              <a:rPr lang="en-US" altLang="ko-KR" sz="1600" u="sng">
                <a:solidFill>
                  <a:schemeClr val="tx1"/>
                </a:solidFill>
                <a:latin typeface="HY헤드라인M" panose="02030600000101010101" pitchFamily="18" charset="-127"/>
                <a:ea typeface="HY헤드라인M" panose="02030600000101010101" pitchFamily="18" charset="-127"/>
              </a:rPr>
              <a:t>(population </a:t>
            </a:r>
            <a:r>
              <a:rPr lang="en-US" altLang="ko-KR" sz="1600" u="sng" smtClean="0">
                <a:solidFill>
                  <a:schemeClr val="tx1"/>
                </a:solidFill>
                <a:latin typeface="HY헤드라인M" panose="02030600000101010101" pitchFamily="18" charset="-127"/>
                <a:ea typeface="HY헤드라인M" panose="02030600000101010101" pitchFamily="18" charset="-127"/>
              </a:rPr>
              <a:t>medicine)</a:t>
            </a:r>
            <a:r>
              <a:rPr lang="ko-KR" altLang="en-US" sz="1600" u="sng" smtClean="0">
                <a:solidFill>
                  <a:schemeClr val="tx1"/>
                </a:solidFill>
                <a:latin typeface="HY헤드라인M" panose="02030600000101010101" pitchFamily="18" charset="-127"/>
                <a:ea typeface="HY헤드라인M" panose="02030600000101010101" pitchFamily="18" charset="-127"/>
              </a:rPr>
              <a:t>임</a:t>
            </a:r>
            <a:endParaRPr lang="ko-KR" altLang="en-US" sz="1600" u="sng">
              <a:solidFill>
                <a:schemeClr val="tx1"/>
              </a:solidFill>
              <a:latin typeface="HY헤드라인M" panose="02030600000101010101" pitchFamily="18" charset="-127"/>
              <a:ea typeface="HY헤드라인M" panose="02030600000101010101" pitchFamily="18" charset="-127"/>
            </a:endParaRPr>
          </a:p>
        </p:txBody>
      </p:sp>
      <p:sp>
        <p:nvSpPr>
          <p:cNvPr id="22" name="직사각형 21"/>
          <p:cNvSpPr/>
          <p:nvPr/>
        </p:nvSpPr>
        <p:spPr>
          <a:xfrm>
            <a:off x="777331" y="3367582"/>
            <a:ext cx="10533627" cy="703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ko-KR" altLang="en-US" sz="1600" u="sng" smtClean="0">
                <a:solidFill>
                  <a:schemeClr val="tx1"/>
                </a:solidFill>
                <a:latin typeface="HY헤드라인M" panose="02030600000101010101" pitchFamily="18" charset="-127"/>
                <a:ea typeface="HY헤드라인M" panose="02030600000101010101" pitchFamily="18" charset="-127"/>
              </a:rPr>
              <a:t>이는 보건의료의 </a:t>
            </a:r>
            <a:r>
              <a:rPr lang="ko-KR" altLang="en-US" sz="1600" u="sng">
                <a:solidFill>
                  <a:schemeClr val="tx1"/>
                </a:solidFill>
                <a:latin typeface="HY헤드라인M" panose="02030600000101010101" pitchFamily="18" charset="-127"/>
                <a:ea typeface="HY헤드라인M" panose="02030600000101010101" pitchFamily="18" charset="-127"/>
              </a:rPr>
              <a:t>탁월한 진화이고 보건의료시스템이 있어야 할 바로 그 </a:t>
            </a:r>
            <a:r>
              <a:rPr lang="ko-KR" altLang="en-US" sz="1600" u="sng" smtClean="0">
                <a:solidFill>
                  <a:schemeClr val="tx1"/>
                </a:solidFill>
                <a:latin typeface="HY헤드라인M" panose="02030600000101010101" pitchFamily="18" charset="-127"/>
                <a:ea typeface="HY헤드라인M" panose="02030600000101010101" pitchFamily="18" charset="-127"/>
              </a:rPr>
              <a:t>자리임</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a:solidFill>
                  <a:schemeClr val="tx1"/>
                </a:solidFill>
                <a:latin typeface="HY헤드라인M" panose="02030600000101010101" pitchFamily="18" charset="-127"/>
                <a:ea typeface="HY헤드라인M" panose="02030600000101010101" pitchFamily="18" charset="-127"/>
              </a:rPr>
              <a:t>그런 의미에서 인구집단의 요구를 충족하기 위해 보건의료제공을 </a:t>
            </a:r>
            <a:r>
              <a:rPr lang="ko-KR" altLang="en-US" sz="1600" smtClean="0">
                <a:solidFill>
                  <a:schemeClr val="tx1"/>
                </a:solidFill>
                <a:latin typeface="HY헤드라인M" panose="02030600000101010101" pitchFamily="18" charset="-127"/>
                <a:ea typeface="HY헤드라인M" panose="02030600000101010101" pitchFamily="18" charset="-127"/>
              </a:rPr>
              <a:t>선제적으로 </a:t>
            </a:r>
            <a:r>
              <a:rPr lang="ko-KR" altLang="en-US" sz="1600">
                <a:solidFill>
                  <a:schemeClr val="tx1"/>
                </a:solidFill>
                <a:latin typeface="HY헤드라인M" panose="02030600000101010101" pitchFamily="18" charset="-127"/>
                <a:ea typeface="HY헤드라인M" panose="02030600000101010101" pitchFamily="18" charset="-127"/>
              </a:rPr>
              <a:t>재조직하여 환자의 급한 요구에 반응함으로써 보건의료 문화를 바꾸어야 한다는 만성질환케어모델을 창안한 에드 와그너</a:t>
            </a:r>
            <a:r>
              <a:rPr lang="en-US" altLang="ko-KR" sz="1600">
                <a:solidFill>
                  <a:schemeClr val="tx1"/>
                </a:solidFill>
                <a:latin typeface="HY헤드라인M" panose="02030600000101010101" pitchFamily="18" charset="-127"/>
                <a:ea typeface="HY헤드라인M" panose="02030600000101010101" pitchFamily="18" charset="-127"/>
              </a:rPr>
              <a:t>(Ed Wagner)</a:t>
            </a:r>
            <a:r>
              <a:rPr lang="ko-KR" altLang="en-US" sz="1600">
                <a:solidFill>
                  <a:schemeClr val="tx1"/>
                </a:solidFill>
                <a:latin typeface="HY헤드라인M" panose="02030600000101010101" pitchFamily="18" charset="-127"/>
                <a:ea typeface="HY헤드라인M" panose="02030600000101010101" pitchFamily="18" charset="-127"/>
              </a:rPr>
              <a:t>를 인구집단의학의 아버지로 볼 수 </a:t>
            </a:r>
            <a:r>
              <a:rPr lang="ko-KR" altLang="en-US" sz="1600" smtClean="0">
                <a:solidFill>
                  <a:schemeClr val="tx1"/>
                </a:solidFill>
                <a:latin typeface="HY헤드라인M" panose="02030600000101010101" pitchFamily="18" charset="-127"/>
                <a:ea typeface="HY헤드라인M" panose="02030600000101010101" pitchFamily="18" charset="-127"/>
              </a:rPr>
              <a:t>있음</a:t>
            </a:r>
            <a:endParaRPr lang="ko-KR" altLang="en-US" sz="1600">
              <a:solidFill>
                <a:schemeClr val="tx1"/>
              </a:solidFill>
              <a:latin typeface="HY헤드라인M" panose="02030600000101010101" pitchFamily="18" charset="-127"/>
              <a:ea typeface="HY헤드라인M" panose="02030600000101010101" pitchFamily="18" charset="-127"/>
            </a:endParaRPr>
          </a:p>
        </p:txBody>
      </p:sp>
      <p:pic>
        <p:nvPicPr>
          <p:cNvPr id="2" name="그림 1"/>
          <p:cNvPicPr>
            <a:picLocks noChangeAspect="1"/>
          </p:cNvPicPr>
          <p:nvPr/>
        </p:nvPicPr>
        <p:blipFill>
          <a:blip r:embed="rId4"/>
          <a:stretch>
            <a:fillRect/>
          </a:stretch>
        </p:blipFill>
        <p:spPr>
          <a:xfrm>
            <a:off x="4874899" y="4118352"/>
            <a:ext cx="7074306" cy="2665783"/>
          </a:xfrm>
          <a:prstGeom prst="rect">
            <a:avLst/>
          </a:prstGeom>
        </p:spPr>
      </p:pic>
      <p:pic>
        <p:nvPicPr>
          <p:cNvPr id="5" name="그림 4"/>
          <p:cNvPicPr>
            <a:picLocks noChangeAspect="1"/>
          </p:cNvPicPr>
          <p:nvPr/>
        </p:nvPicPr>
        <p:blipFill>
          <a:blip r:embed="rId5"/>
          <a:stretch>
            <a:fillRect/>
          </a:stretch>
        </p:blipFill>
        <p:spPr>
          <a:xfrm>
            <a:off x="10651814" y="139275"/>
            <a:ext cx="1516912" cy="955680"/>
          </a:xfrm>
          <a:prstGeom prst="rect">
            <a:avLst/>
          </a:prstGeom>
        </p:spPr>
      </p:pic>
      <p:sp>
        <p:nvSpPr>
          <p:cNvPr id="6" name="슬라이드 번호 개체 틀 5"/>
          <p:cNvSpPr>
            <a:spLocks noGrp="1"/>
          </p:cNvSpPr>
          <p:nvPr>
            <p:ph type="sldNum" sz="quarter" idx="12"/>
          </p:nvPr>
        </p:nvSpPr>
        <p:spPr>
          <a:xfrm>
            <a:off x="9280214" y="6418401"/>
            <a:ext cx="2743200" cy="365125"/>
          </a:xfrm>
        </p:spPr>
        <p:txBody>
          <a:bodyPr/>
          <a:lstStyle/>
          <a:p>
            <a:r>
              <a:rPr lang="en-US" altLang="ko-KR" smtClean="0"/>
              <a:t>30</a:t>
            </a:r>
            <a:endParaRPr lang="ko-KR" altLang="en-US"/>
          </a:p>
        </p:txBody>
      </p:sp>
      <p:pic>
        <p:nvPicPr>
          <p:cNvPr id="7" name="그림 6"/>
          <p:cNvPicPr>
            <a:picLocks noChangeAspect="1"/>
          </p:cNvPicPr>
          <p:nvPr/>
        </p:nvPicPr>
        <p:blipFill>
          <a:blip r:embed="rId6"/>
          <a:stretch>
            <a:fillRect/>
          </a:stretch>
        </p:blipFill>
        <p:spPr>
          <a:xfrm>
            <a:off x="278173" y="5634957"/>
            <a:ext cx="2373406" cy="1171896"/>
          </a:xfrm>
          <a:prstGeom prst="rect">
            <a:avLst/>
          </a:prstGeom>
        </p:spPr>
      </p:pic>
      <p:sp>
        <p:nvSpPr>
          <p:cNvPr id="11" name="직사각형 10"/>
          <p:cNvSpPr/>
          <p:nvPr/>
        </p:nvSpPr>
        <p:spPr>
          <a:xfrm>
            <a:off x="108309" y="4099747"/>
            <a:ext cx="4270053" cy="2712080"/>
          </a:xfrm>
          <a:prstGeom prst="rect">
            <a:avLst/>
          </a:prstGeom>
          <a:solidFill>
            <a:schemeClr val="accent4">
              <a:lumMod val="40000"/>
              <a:lumOff val="60000"/>
              <a:alpha val="7000"/>
            </a:schemeClr>
          </a:solidFill>
          <a:ln w="22225">
            <a:solidFill>
              <a:srgbClr val="FFC000"/>
            </a:solidFill>
          </a:ln>
          <a:effectLst>
            <a:glow rad="139700">
              <a:schemeClr val="accent4">
                <a:satMod val="175000"/>
                <a:alpha val="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연결선 22"/>
          <p:cNvCxnSpPr>
            <a:stCxn id="11" idx="3"/>
          </p:cNvCxnSpPr>
          <p:nvPr/>
        </p:nvCxnSpPr>
        <p:spPr>
          <a:xfrm>
            <a:off x="4378362" y="5455787"/>
            <a:ext cx="1343882" cy="484169"/>
          </a:xfrm>
          <a:prstGeom prst="line">
            <a:avLst/>
          </a:prstGeom>
          <a:ln w="38100">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25" name="타원 24"/>
          <p:cNvSpPr/>
          <p:nvPr/>
        </p:nvSpPr>
        <p:spPr>
          <a:xfrm>
            <a:off x="8660952" y="5019347"/>
            <a:ext cx="1487890" cy="739074"/>
          </a:xfrm>
          <a:prstGeom prst="ellipse">
            <a:avLst/>
          </a:prstGeom>
          <a:noFill/>
          <a:ln w="317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p:cNvSpPr/>
          <p:nvPr/>
        </p:nvSpPr>
        <p:spPr>
          <a:xfrm>
            <a:off x="10930271" y="4987689"/>
            <a:ext cx="1125792" cy="770732"/>
          </a:xfrm>
          <a:prstGeom prst="ellipse">
            <a:avLst/>
          </a:prstGeom>
          <a:noFill/>
          <a:ln w="3175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p:cNvSpPr/>
          <p:nvPr/>
        </p:nvSpPr>
        <p:spPr>
          <a:xfrm>
            <a:off x="5252484" y="5505167"/>
            <a:ext cx="1552546" cy="587289"/>
          </a:xfrm>
          <a:prstGeom prst="ellipse">
            <a:avLst/>
          </a:prstGeom>
          <a:noFill/>
          <a:ln w="317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p:cNvSpPr/>
          <p:nvPr/>
        </p:nvSpPr>
        <p:spPr>
          <a:xfrm>
            <a:off x="4862253" y="4713875"/>
            <a:ext cx="1621378" cy="573898"/>
          </a:xfrm>
          <a:prstGeom prst="ellipse">
            <a:avLst/>
          </a:prstGeom>
          <a:noFill/>
          <a:ln w="31750">
            <a:solidFill>
              <a:schemeClr val="accent6">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p:cNvGrpSpPr/>
          <p:nvPr/>
        </p:nvGrpSpPr>
        <p:grpSpPr>
          <a:xfrm>
            <a:off x="2697985" y="4713875"/>
            <a:ext cx="1569612" cy="1442895"/>
            <a:chOff x="2924764" y="5315077"/>
            <a:chExt cx="1569612" cy="1442895"/>
          </a:xfrm>
        </p:grpSpPr>
        <p:pic>
          <p:nvPicPr>
            <p:cNvPr id="8" name="그림 7"/>
            <p:cNvPicPr>
              <a:picLocks noChangeAspect="1"/>
            </p:cNvPicPr>
            <p:nvPr/>
          </p:nvPicPr>
          <p:blipFill>
            <a:blip r:embed="rId7"/>
            <a:stretch>
              <a:fillRect/>
            </a:stretch>
          </p:blipFill>
          <p:spPr>
            <a:xfrm>
              <a:off x="2924764" y="5586077"/>
              <a:ext cx="1569611" cy="1171894"/>
            </a:xfrm>
            <a:prstGeom prst="rect">
              <a:avLst/>
            </a:prstGeom>
          </p:spPr>
        </p:pic>
        <p:sp>
          <p:nvSpPr>
            <p:cNvPr id="4" name="직사각형 3"/>
            <p:cNvSpPr/>
            <p:nvPr/>
          </p:nvSpPr>
          <p:spPr>
            <a:xfrm>
              <a:off x="2924764" y="5315077"/>
              <a:ext cx="1569612" cy="270999"/>
            </a:xfrm>
            <a:prstGeom prst="rect">
              <a:avLst/>
            </a:prstGeom>
            <a:solidFill>
              <a:schemeClr val="accent6">
                <a:lumMod val="75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mtClean="0"/>
                <a:t>위험분류</a:t>
              </a:r>
              <a:endParaRPr lang="ko-KR" altLang="en-US" sz="1400"/>
            </a:p>
          </p:txBody>
        </p:sp>
        <p:sp>
          <p:nvSpPr>
            <p:cNvPr id="10" name="직사각형 9"/>
            <p:cNvSpPr/>
            <p:nvPr/>
          </p:nvSpPr>
          <p:spPr>
            <a:xfrm>
              <a:off x="2924764" y="5579310"/>
              <a:ext cx="1569611" cy="1178662"/>
            </a:xfrm>
            <a:prstGeom prst="rect">
              <a:avLst/>
            </a:prstGeom>
            <a:noFill/>
            <a:ln w="222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7" name="직사각형 26"/>
          <p:cNvSpPr/>
          <p:nvPr/>
        </p:nvSpPr>
        <p:spPr>
          <a:xfrm>
            <a:off x="305316" y="5328394"/>
            <a:ext cx="2296338" cy="306563"/>
          </a:xfrm>
          <a:prstGeom prst="rect">
            <a:avLst/>
          </a:prstGeom>
          <a:solidFill>
            <a:schemeClr val="accent6">
              <a:lumMod val="75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mtClean="0"/>
              <a:t>ACO/PCMH </a:t>
            </a:r>
            <a:r>
              <a:rPr lang="ko-KR" altLang="en-US" sz="1200" smtClean="0"/>
              <a:t>보건의료제공체계</a:t>
            </a:r>
            <a:endParaRPr lang="ko-KR" altLang="en-US" sz="1200"/>
          </a:p>
        </p:txBody>
      </p:sp>
      <p:pic>
        <p:nvPicPr>
          <p:cNvPr id="17" name="Picture 44" descr="na_c22"/>
          <p:cNvPicPr>
            <a:picLocks noChangeAspect="1" noChangeArrowheads="1"/>
          </p:cNvPicPr>
          <p:nvPr/>
        </p:nvPicPr>
        <p:blipFill>
          <a:blip r:embed="rId3" cstate="print"/>
          <a:srcRect/>
          <a:stretch>
            <a:fillRect/>
          </a:stretch>
        </p:blipFill>
        <p:spPr bwMode="auto">
          <a:xfrm>
            <a:off x="544756" y="3431380"/>
            <a:ext cx="163255" cy="176882"/>
          </a:xfrm>
          <a:prstGeom prst="rect">
            <a:avLst/>
          </a:prstGeom>
          <a:noFill/>
          <a:ln w="9525">
            <a:noFill/>
            <a:miter lim="800000"/>
            <a:headEnd/>
            <a:tailEnd/>
          </a:ln>
        </p:spPr>
      </p:pic>
      <p:pic>
        <p:nvPicPr>
          <p:cNvPr id="9" name="그림 8"/>
          <p:cNvPicPr>
            <a:picLocks noChangeAspect="1"/>
          </p:cNvPicPr>
          <p:nvPr/>
        </p:nvPicPr>
        <p:blipFill>
          <a:blip r:embed="rId8"/>
          <a:stretch>
            <a:fillRect/>
          </a:stretch>
        </p:blipFill>
        <p:spPr>
          <a:xfrm>
            <a:off x="290086" y="4373655"/>
            <a:ext cx="1005177" cy="907902"/>
          </a:xfrm>
          <a:prstGeom prst="rect">
            <a:avLst/>
          </a:prstGeom>
        </p:spPr>
      </p:pic>
      <p:sp>
        <p:nvSpPr>
          <p:cNvPr id="32" name="직사각형 31"/>
          <p:cNvSpPr/>
          <p:nvPr/>
        </p:nvSpPr>
        <p:spPr>
          <a:xfrm>
            <a:off x="305316" y="4143584"/>
            <a:ext cx="989947" cy="230071"/>
          </a:xfrm>
          <a:prstGeom prst="rect">
            <a:avLst/>
          </a:prstGeom>
          <a:solidFill>
            <a:schemeClr val="accent6">
              <a:lumMod val="75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smtClean="0"/>
              <a:t>팀</a:t>
            </a:r>
            <a:r>
              <a:rPr lang="en-US" altLang="ko-KR" sz="1100" smtClean="0"/>
              <a:t>-</a:t>
            </a:r>
            <a:r>
              <a:rPr lang="ko-KR" altLang="en-US" sz="1100" smtClean="0"/>
              <a:t>기반케어</a:t>
            </a:r>
            <a:endParaRPr lang="ko-KR" altLang="en-US" sz="1100"/>
          </a:p>
        </p:txBody>
      </p:sp>
      <p:grpSp>
        <p:nvGrpSpPr>
          <p:cNvPr id="14" name="그룹 13"/>
          <p:cNvGrpSpPr/>
          <p:nvPr/>
        </p:nvGrpSpPr>
        <p:grpSpPr>
          <a:xfrm>
            <a:off x="1534365" y="4139538"/>
            <a:ext cx="965005" cy="1139286"/>
            <a:chOff x="2076226" y="3977563"/>
            <a:chExt cx="965005" cy="1139286"/>
          </a:xfrm>
        </p:grpSpPr>
        <p:pic>
          <p:nvPicPr>
            <p:cNvPr id="4098" name="Picture 2" descr="patient registrationì ëí ì´ë¯¸ì§ ê²ìê²°ê³¼"/>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76226" y="4160075"/>
              <a:ext cx="956774" cy="956774"/>
            </a:xfrm>
            <a:prstGeom prst="rect">
              <a:avLst/>
            </a:prstGeom>
            <a:solidFill>
              <a:schemeClr val="accent6">
                <a:lumMod val="60000"/>
                <a:lumOff val="40000"/>
              </a:schemeClr>
            </a:solidFill>
            <a:extLst/>
          </p:spPr>
        </p:pic>
        <p:sp>
          <p:nvSpPr>
            <p:cNvPr id="28" name="직사각형 27"/>
            <p:cNvSpPr/>
            <p:nvPr/>
          </p:nvSpPr>
          <p:spPr>
            <a:xfrm>
              <a:off x="2076227" y="3977563"/>
              <a:ext cx="965004" cy="151197"/>
            </a:xfrm>
            <a:prstGeom prst="rect">
              <a:avLst/>
            </a:prstGeom>
            <a:solidFill>
              <a:schemeClr val="accent6">
                <a:lumMod val="75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smtClean="0"/>
                <a:t>환자등록</a:t>
              </a:r>
              <a:endParaRPr lang="ko-KR" altLang="en-US" sz="1200"/>
            </a:p>
          </p:txBody>
        </p:sp>
        <p:sp>
          <p:nvSpPr>
            <p:cNvPr id="33" name="직사각형 32"/>
            <p:cNvSpPr/>
            <p:nvPr/>
          </p:nvSpPr>
          <p:spPr>
            <a:xfrm>
              <a:off x="2076226" y="4154998"/>
              <a:ext cx="965004" cy="961851"/>
            </a:xfrm>
            <a:prstGeom prst="rect">
              <a:avLst/>
            </a:prstGeom>
            <a:noFill/>
            <a:ln w="222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7" name="바닥글 개체 틀 14"/>
          <p:cNvSpPr>
            <a:spLocks noGrp="1"/>
          </p:cNvSpPr>
          <p:nvPr>
            <p:ph type="ftr" sz="quarter" idx="11"/>
          </p:nvPr>
        </p:nvSpPr>
        <p:spPr>
          <a:xfrm>
            <a:off x="-1" y="34233"/>
            <a:ext cx="3556001" cy="224376"/>
          </a:xfrm>
        </p:spPr>
        <p:txBody>
          <a:bodyPr/>
          <a:lstStyle/>
          <a:p>
            <a:pPr algn="l"/>
            <a:r>
              <a:rPr lang="en-US" altLang="ko-KR" sz="1400" b="1" smtClean="0">
                <a:solidFill>
                  <a:srgbClr val="002060"/>
                </a:solidFill>
              </a:rPr>
              <a:t>4. </a:t>
            </a:r>
            <a:r>
              <a:rPr lang="ko-KR" altLang="en-US" sz="1400" b="1" smtClean="0">
                <a:solidFill>
                  <a:srgbClr val="002060"/>
                </a:solidFill>
              </a:rPr>
              <a:t>인구집단보건의료와 가치</a:t>
            </a:r>
            <a:r>
              <a:rPr lang="en-US" altLang="ko-KR" sz="1400" b="1" smtClean="0">
                <a:solidFill>
                  <a:srgbClr val="002060"/>
                </a:solidFill>
              </a:rPr>
              <a:t>-</a:t>
            </a:r>
            <a:r>
              <a:rPr lang="ko-KR" altLang="en-US" sz="1400" b="1" smtClean="0">
                <a:solidFill>
                  <a:srgbClr val="002060"/>
                </a:solidFill>
              </a:rPr>
              <a:t>기반지불</a:t>
            </a:r>
            <a:endParaRPr lang="ko-KR" altLang="en-US" sz="1400" b="1">
              <a:solidFill>
                <a:srgbClr val="002060"/>
              </a:solidFill>
            </a:endParaRPr>
          </a:p>
        </p:txBody>
      </p:sp>
    </p:spTree>
    <p:extLst>
      <p:ext uri="{BB962C8B-B14F-4D97-AF65-F5344CB8AC3E}">
        <p14:creationId xmlns:p14="http://schemas.microsoft.com/office/powerpoint/2010/main" val="9102462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243072" y="184792"/>
            <a:ext cx="11840071" cy="693149"/>
          </a:xfrm>
        </p:spPr>
        <p:txBody>
          <a:bodyPr>
            <a:noAutofit/>
          </a:bodyPr>
          <a:lstStyle/>
          <a:p>
            <a:pPr algn="ctr"/>
            <a:r>
              <a:rPr lang="ko-KR" altLang="en-US" sz="3200" b="1" smtClean="0"/>
              <a:t>인구집단의학</a:t>
            </a:r>
            <a:r>
              <a:rPr lang="en-US" altLang="ko-KR" sz="3200" b="1" smtClean="0"/>
              <a:t>(Population medicine)</a:t>
            </a:r>
            <a:r>
              <a:rPr lang="ko-KR" altLang="en-US" sz="3200" b="1" smtClean="0"/>
              <a:t>이 </a:t>
            </a:r>
            <a:r>
              <a:rPr lang="ko-KR" altLang="en-US" sz="3200" b="1"/>
              <a:t>인구집단건강과 만날 </a:t>
            </a:r>
            <a:r>
              <a:rPr lang="ko-KR" altLang="en-US" sz="3200" b="1" smtClean="0"/>
              <a:t>때</a:t>
            </a:r>
            <a:endParaRPr lang="ko-KR" altLang="en-US" sz="3200" dirty="0"/>
          </a:p>
        </p:txBody>
      </p:sp>
      <p:pic>
        <p:nvPicPr>
          <p:cNvPr id="13" name="Picture 44" descr="na_c22"/>
          <p:cNvPicPr>
            <a:picLocks noChangeAspect="1" noChangeArrowheads="1"/>
          </p:cNvPicPr>
          <p:nvPr/>
        </p:nvPicPr>
        <p:blipFill>
          <a:blip r:embed="rId3" cstate="print"/>
          <a:srcRect/>
          <a:stretch>
            <a:fillRect/>
          </a:stretch>
        </p:blipFill>
        <p:spPr bwMode="auto">
          <a:xfrm>
            <a:off x="876314" y="1696666"/>
            <a:ext cx="163255" cy="176882"/>
          </a:xfrm>
          <a:prstGeom prst="rect">
            <a:avLst/>
          </a:prstGeom>
          <a:noFill/>
          <a:ln w="9525">
            <a:noFill/>
            <a:miter lim="800000"/>
            <a:headEnd/>
            <a:tailEnd/>
          </a:ln>
        </p:spPr>
      </p:pic>
      <p:pic>
        <p:nvPicPr>
          <p:cNvPr id="18" name="Picture 44" descr="na_c22"/>
          <p:cNvPicPr>
            <a:picLocks noChangeAspect="1" noChangeArrowheads="1"/>
          </p:cNvPicPr>
          <p:nvPr/>
        </p:nvPicPr>
        <p:blipFill>
          <a:blip r:embed="rId3" cstate="print"/>
          <a:srcRect/>
          <a:stretch>
            <a:fillRect/>
          </a:stretch>
        </p:blipFill>
        <p:spPr bwMode="auto">
          <a:xfrm>
            <a:off x="876314" y="913013"/>
            <a:ext cx="163255" cy="176882"/>
          </a:xfrm>
          <a:prstGeom prst="rect">
            <a:avLst/>
          </a:prstGeom>
          <a:noFill/>
          <a:ln w="9525">
            <a:noFill/>
            <a:miter lim="800000"/>
            <a:headEnd/>
            <a:tailEnd/>
          </a:ln>
        </p:spPr>
      </p:pic>
      <p:sp>
        <p:nvSpPr>
          <p:cNvPr id="58" name="직사각형 57"/>
          <p:cNvSpPr/>
          <p:nvPr/>
        </p:nvSpPr>
        <p:spPr>
          <a:xfrm>
            <a:off x="1177407" y="880704"/>
            <a:ext cx="10605018" cy="728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a:solidFill>
                  <a:srgbClr val="FF0000"/>
                </a:solidFill>
                <a:latin typeface="HY헤드라인M" panose="02030600000101010101" pitchFamily="18" charset="-127"/>
                <a:ea typeface="HY헤드라인M" panose="02030600000101010101" pitchFamily="18" charset="-127"/>
              </a:rPr>
              <a:t>인구집단관리</a:t>
            </a:r>
            <a:r>
              <a:rPr lang="en-US" altLang="ko-KR" sz="1600">
                <a:solidFill>
                  <a:srgbClr val="FF0000"/>
                </a:solidFill>
                <a:latin typeface="HY헤드라인M" panose="02030600000101010101" pitchFamily="18" charset="-127"/>
                <a:ea typeface="HY헤드라인M" panose="02030600000101010101" pitchFamily="18" charset="-127"/>
              </a:rPr>
              <a:t>/</a:t>
            </a:r>
            <a:r>
              <a:rPr lang="ko-KR" altLang="en-US" sz="1600">
                <a:solidFill>
                  <a:srgbClr val="FF0000"/>
                </a:solidFill>
                <a:latin typeface="HY헤드라인M" panose="02030600000101010101" pitchFamily="18" charset="-127"/>
                <a:ea typeface="HY헤드라인M" panose="02030600000101010101" pitchFamily="18" charset="-127"/>
              </a:rPr>
              <a:t>의학</a:t>
            </a:r>
            <a:r>
              <a:rPr lang="ko-KR" altLang="en-US" sz="1600">
                <a:solidFill>
                  <a:schemeClr val="tx1"/>
                </a:solidFill>
                <a:latin typeface="HY헤드라인M" panose="02030600000101010101" pitchFamily="18" charset="-127"/>
                <a:ea typeface="HY헤드라인M" panose="02030600000101010101" pitchFamily="18" charset="-127"/>
              </a:rPr>
              <a:t>이 인구집단의 </a:t>
            </a:r>
            <a:r>
              <a:rPr lang="ko-KR" altLang="en-US" sz="1600" u="sng">
                <a:solidFill>
                  <a:schemeClr val="tx1"/>
                </a:solidFill>
                <a:latin typeface="HY헤드라인M" panose="02030600000101010101" pitchFamily="18" charset="-127"/>
                <a:ea typeface="HY헤드라인M" panose="02030600000101010101" pitchFamily="18" charset="-127"/>
              </a:rPr>
              <a:t>위험 </a:t>
            </a:r>
            <a:r>
              <a:rPr lang="ko-KR" altLang="en-US" sz="1600" u="sng" smtClean="0">
                <a:solidFill>
                  <a:schemeClr val="tx1"/>
                </a:solidFill>
                <a:latin typeface="HY헤드라인M" panose="02030600000101010101" pitchFamily="18" charset="-127"/>
                <a:ea typeface="HY헤드라인M" panose="02030600000101010101" pitchFamily="18" charset="-127"/>
              </a:rPr>
              <a:t>하위집단을 대상으로</a:t>
            </a:r>
            <a:r>
              <a:rPr lang="ko-KR" altLang="en-US" sz="1600" smtClean="0">
                <a:solidFill>
                  <a:schemeClr val="tx1"/>
                </a:solidFill>
                <a:latin typeface="HY헤드라인M" panose="02030600000101010101" pitchFamily="18" charset="-127"/>
                <a:ea typeface="HY헤드라인M" panose="02030600000101010101" pitchFamily="18" charset="-127"/>
              </a:rPr>
              <a:t> 건강결정요인에 </a:t>
            </a:r>
            <a:r>
              <a:rPr lang="ko-KR" altLang="en-US" sz="1600">
                <a:solidFill>
                  <a:schemeClr val="tx1"/>
                </a:solidFill>
                <a:latin typeface="HY헤드라인M" panose="02030600000101010101" pitchFamily="18" charset="-127"/>
                <a:ea typeface="HY헤드라인M" panose="02030600000101010101" pitchFamily="18" charset="-127"/>
              </a:rPr>
              <a:t>초점을 맞춘 보건의료서비스와 </a:t>
            </a:r>
            <a:r>
              <a:rPr lang="ko-KR" altLang="en-US" sz="1600">
                <a:solidFill>
                  <a:srgbClr val="FF0000"/>
                </a:solidFill>
                <a:latin typeface="HY헤드라인M" panose="02030600000101010101" pitchFamily="18" charset="-127"/>
                <a:ea typeface="HY헤드라인M" panose="02030600000101010101" pitchFamily="18" charset="-127"/>
              </a:rPr>
              <a:t>인구집단건강</a:t>
            </a:r>
            <a:r>
              <a:rPr lang="ko-KR" altLang="en-US" sz="1600">
                <a:solidFill>
                  <a:schemeClr val="tx1"/>
                </a:solidFill>
                <a:latin typeface="HY헤드라인M" panose="02030600000101010101" pitchFamily="18" charset="-127"/>
                <a:ea typeface="HY헤드라인M" panose="02030600000101010101" pitchFamily="18" charset="-127"/>
              </a:rPr>
              <a:t>이 적용된다면 </a:t>
            </a:r>
            <a:r>
              <a:rPr lang="ko-KR" altLang="en-US" sz="1600" u="sng">
                <a:solidFill>
                  <a:schemeClr val="tx1"/>
                </a:solidFill>
                <a:latin typeface="HY헤드라인M" panose="02030600000101010101" pitchFamily="18" charset="-127"/>
                <a:ea typeface="HY헤드라인M" panose="02030600000101010101" pitchFamily="18" charset="-127"/>
              </a:rPr>
              <a:t>인구집단에 </a:t>
            </a:r>
            <a:r>
              <a:rPr lang="ko-KR" altLang="en-US" sz="1600" u="sng" smtClean="0">
                <a:solidFill>
                  <a:schemeClr val="tx1"/>
                </a:solidFill>
                <a:latin typeface="HY헤드라인M" panose="02030600000101010101" pitchFamily="18" charset="-127"/>
                <a:ea typeface="HY헤드라인M" panose="02030600000101010101" pitchFamily="18" charset="-127"/>
              </a:rPr>
              <a:t>대해 </a:t>
            </a:r>
            <a:r>
              <a:rPr lang="ko-KR" altLang="en-US" sz="1600" u="sng">
                <a:solidFill>
                  <a:schemeClr val="tx1"/>
                </a:solidFill>
                <a:latin typeface="HY헤드라인M" panose="02030600000101010101" pitchFamily="18" charset="-127"/>
                <a:ea typeface="HY헤드라인M" panose="02030600000101010101" pitchFamily="18" charset="-127"/>
              </a:rPr>
              <a:t>재설계된 서비스가 </a:t>
            </a:r>
            <a:r>
              <a:rPr lang="ko-KR" altLang="en-US" sz="1600" u="sng" smtClean="0">
                <a:solidFill>
                  <a:schemeClr val="tx1"/>
                </a:solidFill>
                <a:latin typeface="HY헤드라인M" panose="02030600000101010101" pitchFamily="18" charset="-127"/>
                <a:ea typeface="HY헤드라인M" panose="02030600000101010101" pitchFamily="18" charset="-127"/>
              </a:rPr>
              <a:t>행해질 </a:t>
            </a:r>
            <a:r>
              <a:rPr lang="ko-KR" altLang="en-US" sz="1600" u="sng">
                <a:solidFill>
                  <a:schemeClr val="tx1"/>
                </a:solidFill>
                <a:latin typeface="HY헤드라인M" panose="02030600000101010101" pitchFamily="18" charset="-127"/>
                <a:ea typeface="HY헤드라인M" panose="02030600000101010101" pitchFamily="18" charset="-127"/>
              </a:rPr>
              <a:t>것</a:t>
            </a:r>
            <a:r>
              <a:rPr lang="ko-KR" altLang="en-US" sz="1600">
                <a:solidFill>
                  <a:schemeClr val="tx1"/>
                </a:solidFill>
                <a:latin typeface="HY헤드라인M" panose="02030600000101010101" pitchFamily="18" charset="-127"/>
                <a:ea typeface="HY헤드라인M" panose="02030600000101010101" pitchFamily="18" charset="-127"/>
              </a:rPr>
              <a:t>이고 이것이 인구집단에 </a:t>
            </a:r>
            <a:r>
              <a:rPr lang="ko-KR" altLang="en-US" sz="1600" smtClean="0">
                <a:solidFill>
                  <a:schemeClr val="tx1"/>
                </a:solidFill>
                <a:latin typeface="HY헤드라인M" panose="02030600000101010101" pitchFamily="18" charset="-127"/>
                <a:ea typeface="HY헤드라인M" panose="02030600000101010101" pitchFamily="18" charset="-127"/>
              </a:rPr>
              <a:t>대해 </a:t>
            </a:r>
            <a:r>
              <a:rPr lang="ko-KR" altLang="en-US" sz="1600">
                <a:solidFill>
                  <a:schemeClr val="tx1"/>
                </a:solidFill>
                <a:latin typeface="HY헤드라인M" panose="02030600000101010101" pitchFamily="18" charset="-127"/>
                <a:ea typeface="HY헤드라인M" panose="02030600000101010101" pitchFamily="18" charset="-127"/>
              </a:rPr>
              <a:t>더 좋은 결과와 케어 경험</a:t>
            </a:r>
            <a:r>
              <a:rPr lang="en-US" altLang="ko-KR" sz="160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비용 통제의 </a:t>
            </a:r>
            <a:r>
              <a:rPr lang="ko-KR" altLang="en-US" sz="1600" u="sng">
                <a:solidFill>
                  <a:schemeClr val="tx1"/>
                </a:solidFill>
                <a:latin typeface="HY헤드라인M" panose="02030600000101010101" pitchFamily="18" charset="-127"/>
                <a:ea typeface="HY헤드라인M" panose="02030600000101010101" pitchFamily="18" charset="-127"/>
              </a:rPr>
              <a:t>트리플에임을 달성할 수 있을 </a:t>
            </a:r>
            <a:r>
              <a:rPr lang="ko-KR" altLang="en-US" sz="1600" u="sng" smtClean="0">
                <a:solidFill>
                  <a:schemeClr val="tx1"/>
                </a:solidFill>
                <a:latin typeface="HY헤드라인M" panose="02030600000101010101" pitchFamily="18" charset="-127"/>
                <a:ea typeface="HY헤드라인M" panose="02030600000101010101" pitchFamily="18" charset="-127"/>
              </a:rPr>
              <a:t>것</a:t>
            </a:r>
            <a:r>
              <a:rPr lang="ko-KR" altLang="en-US" sz="1600" smtClean="0">
                <a:solidFill>
                  <a:schemeClr val="tx1"/>
                </a:solidFill>
                <a:latin typeface="HY헤드라인M" panose="02030600000101010101" pitchFamily="18" charset="-127"/>
                <a:ea typeface="HY헤드라인M" panose="02030600000101010101" pitchFamily="18" charset="-127"/>
              </a:rPr>
              <a:t>임</a:t>
            </a:r>
            <a:endParaRPr lang="en-US" altLang="ko-KR" sz="1400" b="1" dirty="0">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endParaRPr>
          </a:p>
        </p:txBody>
      </p:sp>
      <p:sp>
        <p:nvSpPr>
          <p:cNvPr id="20" name="직사각형 19"/>
          <p:cNvSpPr/>
          <p:nvPr/>
        </p:nvSpPr>
        <p:spPr>
          <a:xfrm>
            <a:off x="1177407" y="1677057"/>
            <a:ext cx="10605018" cy="6956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a:solidFill>
                  <a:schemeClr val="tx1"/>
                </a:solidFill>
                <a:latin typeface="HY헤드라인M" panose="02030600000101010101" pitchFamily="18" charset="-127"/>
                <a:ea typeface="HY헤드라인M" panose="02030600000101010101" pitchFamily="18" charset="-127"/>
              </a:rPr>
              <a:t>인구집단 건강과 인구집단관리</a:t>
            </a:r>
            <a:r>
              <a:rPr lang="en-US" altLang="ko-KR" sz="1600">
                <a:solidFill>
                  <a:schemeClr val="tx1"/>
                </a:solidFill>
                <a:latin typeface="HY헤드라인M" panose="02030600000101010101" pitchFamily="18" charset="-127"/>
                <a:ea typeface="HY헤드라인M" panose="02030600000101010101" pitchFamily="18" charset="-127"/>
              </a:rPr>
              <a:t>/</a:t>
            </a:r>
            <a:r>
              <a:rPr lang="ko-KR" altLang="en-US" sz="1600">
                <a:solidFill>
                  <a:schemeClr val="tx1"/>
                </a:solidFill>
                <a:latin typeface="HY헤드라인M" panose="02030600000101010101" pitchFamily="18" charset="-127"/>
                <a:ea typeface="HY헤드라인M" panose="02030600000101010101" pitchFamily="18" charset="-127"/>
              </a:rPr>
              <a:t>의학을 잘 하기 위해 다음 </a:t>
            </a:r>
            <a:r>
              <a:rPr lang="en-US" altLang="ko-KR" sz="1600">
                <a:solidFill>
                  <a:schemeClr val="tx1"/>
                </a:solidFill>
                <a:latin typeface="HY헤드라인M" panose="02030600000101010101" pitchFamily="18" charset="-127"/>
                <a:ea typeface="HY헤드라인M" panose="02030600000101010101" pitchFamily="18" charset="-127"/>
              </a:rPr>
              <a:t>10</a:t>
            </a:r>
            <a:r>
              <a:rPr lang="ko-KR" altLang="en-US" sz="1600">
                <a:solidFill>
                  <a:schemeClr val="tx1"/>
                </a:solidFill>
                <a:latin typeface="HY헤드라인M" panose="02030600000101010101" pitchFamily="18" charset="-127"/>
                <a:ea typeface="HY헤드라인M" panose="02030600000101010101" pitchFamily="18" charset="-127"/>
              </a:rPr>
              <a:t>년을 앞서가는 </a:t>
            </a:r>
            <a:r>
              <a:rPr lang="ko-KR" altLang="en-US" sz="1600" smtClean="0">
                <a:solidFill>
                  <a:schemeClr val="tx1"/>
                </a:solidFill>
                <a:latin typeface="HY헤드라인M" panose="02030600000101010101" pitchFamily="18" charset="-127"/>
                <a:ea typeface="HY헤드라인M" panose="02030600000101010101" pitchFamily="18" charset="-127"/>
              </a:rPr>
              <a:t>일부 선구자들은 </a:t>
            </a:r>
            <a:r>
              <a:rPr lang="ko-KR" altLang="en-US" sz="1600" i="1">
                <a:solidFill>
                  <a:schemeClr val="tx1"/>
                </a:solidFill>
                <a:latin typeface="맑은 고딕" panose="020B0503020000020004" pitchFamily="50" charset="-127"/>
              </a:rPr>
              <a:t>①</a:t>
            </a:r>
            <a:r>
              <a:rPr lang="ko-KR" altLang="en-US" sz="1600" i="1" u="sng" smtClean="0">
                <a:solidFill>
                  <a:schemeClr val="tx1"/>
                </a:solidFill>
                <a:latin typeface="HY헤드라인M" panose="02030600000101010101" pitchFamily="18" charset="-127"/>
                <a:ea typeface="HY헤드라인M" panose="02030600000101010101" pitchFamily="18" charset="-127"/>
              </a:rPr>
              <a:t>새로운 </a:t>
            </a:r>
            <a:r>
              <a:rPr lang="ko-KR" altLang="en-US" sz="1600" i="1" u="sng">
                <a:solidFill>
                  <a:schemeClr val="tx1"/>
                </a:solidFill>
                <a:latin typeface="HY헤드라인M" panose="02030600000101010101" pitchFamily="18" charset="-127"/>
                <a:ea typeface="HY헤드라인M" panose="02030600000101010101" pitchFamily="18" charset="-127"/>
              </a:rPr>
              <a:t>동반자와 </a:t>
            </a:r>
            <a:r>
              <a:rPr lang="ko-KR" altLang="en-US" sz="1600" i="1" u="sng" smtClean="0">
                <a:solidFill>
                  <a:schemeClr val="tx1"/>
                </a:solidFill>
                <a:latin typeface="HY헤드라인M" panose="02030600000101010101" pitchFamily="18" charset="-127"/>
                <a:ea typeface="HY헤드라인M" panose="02030600000101010101" pitchFamily="18" charset="-127"/>
              </a:rPr>
              <a:t>지배구조</a:t>
            </a:r>
            <a:r>
              <a:rPr lang="en-US" altLang="ko-KR" sz="1600" i="1">
                <a:solidFill>
                  <a:schemeClr val="tx1"/>
                </a:solidFill>
                <a:latin typeface="HY헤드라인M" panose="02030600000101010101" pitchFamily="18" charset="-127"/>
                <a:ea typeface="HY헤드라인M" panose="02030600000101010101" pitchFamily="18" charset="-127"/>
              </a:rPr>
              <a:t>, </a:t>
            </a:r>
            <a:r>
              <a:rPr lang="en-US" altLang="ko-KR" sz="1600" i="1" smtClean="0">
                <a:solidFill>
                  <a:schemeClr val="tx1"/>
                </a:solidFill>
                <a:latin typeface="맑은 고딕" panose="020B0503020000020004" pitchFamily="50" charset="-127"/>
                <a:ea typeface="맑은 고딕" panose="020B0503020000020004" pitchFamily="50" charset="-127"/>
              </a:rPr>
              <a:t>②</a:t>
            </a:r>
            <a:r>
              <a:rPr lang="ko-KR" altLang="en-US" sz="1600" i="1" u="sng" smtClean="0">
                <a:solidFill>
                  <a:schemeClr val="tx1"/>
                </a:solidFill>
                <a:latin typeface="HY헤드라인M" panose="02030600000101010101" pitchFamily="18" charset="-127"/>
                <a:ea typeface="HY헤드라인M" panose="02030600000101010101" pitchFamily="18" charset="-127"/>
              </a:rPr>
              <a:t>인구집단 </a:t>
            </a:r>
            <a:r>
              <a:rPr lang="ko-KR" altLang="en-US" sz="1600" i="1" u="sng">
                <a:solidFill>
                  <a:schemeClr val="tx1"/>
                </a:solidFill>
                <a:latin typeface="HY헤드라인M" panose="02030600000101010101" pitchFamily="18" charset="-127"/>
                <a:ea typeface="HY헤드라인M" panose="02030600000101010101" pitchFamily="18" charset="-127"/>
              </a:rPr>
              <a:t>구성을 평가하는 새로운 기술</a:t>
            </a:r>
            <a:r>
              <a:rPr lang="en-US" altLang="ko-KR" sz="1600" i="1">
                <a:solidFill>
                  <a:schemeClr val="tx1"/>
                </a:solidFill>
                <a:latin typeface="HY헤드라인M" panose="02030600000101010101" pitchFamily="18" charset="-127"/>
                <a:ea typeface="HY헤드라인M" panose="02030600000101010101" pitchFamily="18" charset="-127"/>
              </a:rPr>
              <a:t>, </a:t>
            </a:r>
            <a:r>
              <a:rPr lang="en-US" altLang="ko-KR" sz="1600" i="1" smtClean="0">
                <a:solidFill>
                  <a:schemeClr val="tx1"/>
                </a:solidFill>
                <a:latin typeface="맑은 고딕" panose="020B0503020000020004" pitchFamily="50" charset="-127"/>
                <a:ea typeface="맑은 고딕" panose="020B0503020000020004" pitchFamily="50" charset="-127"/>
              </a:rPr>
              <a:t>③</a:t>
            </a:r>
            <a:r>
              <a:rPr lang="ko-KR" altLang="en-US" sz="1600" i="1" u="sng" smtClean="0">
                <a:solidFill>
                  <a:schemeClr val="tx1"/>
                </a:solidFill>
                <a:latin typeface="HY헤드라인M" panose="02030600000101010101" pitchFamily="18" charset="-127"/>
                <a:ea typeface="HY헤드라인M" panose="02030600000101010101" pitchFamily="18" charset="-127"/>
              </a:rPr>
              <a:t>건강상태를 </a:t>
            </a:r>
            <a:r>
              <a:rPr lang="ko-KR" altLang="en-US" sz="1600" i="1" u="sng">
                <a:solidFill>
                  <a:schemeClr val="tx1"/>
                </a:solidFill>
                <a:latin typeface="HY헤드라인M" panose="02030600000101010101" pitchFamily="18" charset="-127"/>
                <a:ea typeface="HY헤드라인M" panose="02030600000101010101" pitchFamily="18" charset="-127"/>
              </a:rPr>
              <a:t>측정하는 새로운 접근</a:t>
            </a:r>
            <a:r>
              <a:rPr lang="en-US" altLang="ko-KR" sz="1600" i="1">
                <a:solidFill>
                  <a:schemeClr val="tx1"/>
                </a:solidFill>
                <a:latin typeface="HY헤드라인M" panose="02030600000101010101" pitchFamily="18" charset="-127"/>
                <a:ea typeface="HY헤드라인M" panose="02030600000101010101" pitchFamily="18" charset="-127"/>
              </a:rPr>
              <a:t>, </a:t>
            </a:r>
            <a:r>
              <a:rPr lang="ko-KR" altLang="en-US" sz="1600" i="1">
                <a:solidFill>
                  <a:schemeClr val="tx1"/>
                </a:solidFill>
                <a:latin typeface="HY헤드라인M" panose="02030600000101010101" pitchFamily="18" charset="-127"/>
                <a:ea typeface="HY헤드라인M" panose="02030600000101010101" pitchFamily="18" charset="-127"/>
              </a:rPr>
              <a:t>특히 </a:t>
            </a:r>
            <a:r>
              <a:rPr lang="ko-KR" altLang="en-US" sz="1600" i="1" smtClean="0">
                <a:solidFill>
                  <a:schemeClr val="tx1"/>
                </a:solidFill>
                <a:latin typeface="맑은 고딕" panose="020B0503020000020004" pitchFamily="50" charset="-127"/>
                <a:ea typeface="맑은 고딕" panose="020B0503020000020004" pitchFamily="50" charset="-127"/>
              </a:rPr>
              <a:t>④</a:t>
            </a:r>
            <a:r>
              <a:rPr lang="ko-KR" altLang="en-US" sz="1600" i="1" u="sng" smtClean="0">
                <a:solidFill>
                  <a:schemeClr val="tx1"/>
                </a:solidFill>
                <a:latin typeface="HY헤드라인M" panose="02030600000101010101" pitchFamily="18" charset="-127"/>
                <a:ea typeface="HY헤드라인M" panose="02030600000101010101" pitchFamily="18" charset="-127"/>
              </a:rPr>
              <a:t>건강과 </a:t>
            </a:r>
            <a:r>
              <a:rPr lang="ko-KR" altLang="en-US" sz="1600" i="1" u="sng">
                <a:solidFill>
                  <a:schemeClr val="tx1"/>
                </a:solidFill>
                <a:latin typeface="HY헤드라인M" panose="02030600000101010101" pitchFamily="18" charset="-127"/>
                <a:ea typeface="HY헤드라인M" panose="02030600000101010101" pitchFamily="18" charset="-127"/>
              </a:rPr>
              <a:t>보건의료의 불형평을 이해하고 줄여야 한다는 도덕적 당위성을 중시하는 분위기를 </a:t>
            </a:r>
            <a:r>
              <a:rPr lang="ko-KR" altLang="en-US" sz="1600" i="1" u="sng" smtClean="0">
                <a:solidFill>
                  <a:schemeClr val="tx1"/>
                </a:solidFill>
                <a:latin typeface="HY헤드라인M" panose="02030600000101010101" pitchFamily="18" charset="-127"/>
                <a:ea typeface="HY헤드라인M" panose="02030600000101010101" pitchFamily="18" charset="-127"/>
              </a:rPr>
              <a:t>만들고 실천</a:t>
            </a:r>
            <a:r>
              <a:rPr lang="ko-KR" altLang="en-US" sz="1600" smtClean="0">
                <a:solidFill>
                  <a:schemeClr val="tx1"/>
                </a:solidFill>
                <a:latin typeface="HY헤드라인M" panose="02030600000101010101" pitchFamily="18" charset="-127"/>
                <a:ea typeface="HY헤드라인M" panose="02030600000101010101" pitchFamily="18" charset="-127"/>
              </a:rPr>
              <a:t>하고자 함</a:t>
            </a:r>
            <a:endParaRPr lang="en-US" altLang="ko-KR" sz="1600" b="1" dirty="0">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endParaRPr>
          </a:p>
        </p:txBody>
      </p:sp>
      <p:sp>
        <p:nvSpPr>
          <p:cNvPr id="9" name="직사각형 8"/>
          <p:cNvSpPr/>
          <p:nvPr/>
        </p:nvSpPr>
        <p:spPr>
          <a:xfrm>
            <a:off x="1177407" y="2426892"/>
            <a:ext cx="10533627" cy="7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altLang="ko-KR" sz="1600" smtClean="0">
                <a:solidFill>
                  <a:schemeClr val="tx1"/>
                </a:solidFill>
                <a:latin typeface="HY헤드라인M" panose="02030600000101010101" pitchFamily="18" charset="-127"/>
                <a:ea typeface="HY헤드라인M" panose="02030600000101010101" pitchFamily="18" charset="-127"/>
              </a:rPr>
              <a:t>IHI(Institute for Healthcare Improvement)</a:t>
            </a:r>
            <a:r>
              <a:rPr lang="ko-KR" altLang="en-US" sz="1600" smtClean="0">
                <a:solidFill>
                  <a:schemeClr val="tx1"/>
                </a:solidFill>
                <a:latin typeface="HY헤드라인M" panose="02030600000101010101" pitchFamily="18" charset="-127"/>
                <a:ea typeface="HY헤드라인M" panose="02030600000101010101" pitchFamily="18" charset="-127"/>
              </a:rPr>
              <a:t>는 </a:t>
            </a:r>
            <a:r>
              <a:rPr lang="ko-KR" altLang="en-US" sz="1600">
                <a:solidFill>
                  <a:schemeClr val="tx1"/>
                </a:solidFill>
                <a:latin typeface="HY헤드라인M" panose="02030600000101010101" pitchFamily="18" charset="-127"/>
                <a:ea typeface="HY헤드라인M" panose="02030600000101010101" pitchFamily="18" charset="-127"/>
              </a:rPr>
              <a:t>트리플에임을 달성하기 위해 지역사회에 퍼져있는 분절된 인구집단의 요구를 강조하도록 보건의료조직을 지원하는 것을 지속할 </a:t>
            </a:r>
            <a:r>
              <a:rPr lang="ko-KR" altLang="en-US" sz="1600" smtClean="0">
                <a:solidFill>
                  <a:schemeClr val="tx1"/>
                </a:solidFill>
                <a:latin typeface="HY헤드라인M" panose="02030600000101010101" pitchFamily="18" charset="-127"/>
                <a:ea typeface="HY헤드라인M" panose="02030600000101010101" pitchFamily="18" charset="-127"/>
              </a:rPr>
              <a:t>것임</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a:solidFill>
                  <a:schemeClr val="tx1"/>
                </a:solidFill>
                <a:latin typeface="HY헤드라인M" panose="02030600000101010101" pitchFamily="18" charset="-127"/>
                <a:ea typeface="HY헤드라인M" panose="02030600000101010101" pitchFamily="18" charset="-127"/>
              </a:rPr>
              <a:t>이는 담당하는 인구집단을 더 잘 이해하도록 하는 노력을 계속하고자 하는 </a:t>
            </a:r>
            <a:r>
              <a:rPr lang="ko-KR" altLang="en-US" sz="1600" smtClean="0">
                <a:solidFill>
                  <a:schemeClr val="tx1"/>
                </a:solidFill>
                <a:latin typeface="HY헤드라인M" panose="02030600000101010101" pitchFamily="18" charset="-127"/>
                <a:ea typeface="HY헤드라인M" panose="02030600000101010101" pitchFamily="18" charset="-127"/>
              </a:rPr>
              <a:t>것임</a:t>
            </a:r>
            <a:r>
              <a:rPr lang="en-US" altLang="ko-KR" sz="1600" smtClean="0">
                <a:solidFill>
                  <a:schemeClr val="tx1"/>
                </a:solidFill>
                <a:latin typeface="HY헤드라인M" panose="02030600000101010101" pitchFamily="18" charset="-127"/>
                <a:ea typeface="HY헤드라인M" panose="02030600000101010101" pitchFamily="18" charset="-127"/>
              </a:rPr>
              <a:t> </a:t>
            </a:r>
            <a:endParaRPr lang="ko-KR" altLang="en-US" sz="1600">
              <a:solidFill>
                <a:schemeClr val="tx1"/>
              </a:solidFill>
              <a:latin typeface="HY헤드라인M" panose="02030600000101010101" pitchFamily="18" charset="-127"/>
              <a:ea typeface="HY헤드라인M" panose="02030600000101010101" pitchFamily="18" charset="-127"/>
            </a:endParaRPr>
          </a:p>
        </p:txBody>
      </p:sp>
      <p:pic>
        <p:nvPicPr>
          <p:cNvPr id="14" name="Picture 44" descr="na_c22"/>
          <p:cNvPicPr>
            <a:picLocks noChangeAspect="1" noChangeArrowheads="1"/>
          </p:cNvPicPr>
          <p:nvPr/>
        </p:nvPicPr>
        <p:blipFill>
          <a:blip r:embed="rId3" cstate="print"/>
          <a:srcRect/>
          <a:stretch>
            <a:fillRect/>
          </a:stretch>
        </p:blipFill>
        <p:spPr bwMode="auto">
          <a:xfrm>
            <a:off x="854830" y="2481986"/>
            <a:ext cx="163255" cy="176882"/>
          </a:xfrm>
          <a:prstGeom prst="rect">
            <a:avLst/>
          </a:prstGeom>
          <a:noFill/>
          <a:ln w="9525">
            <a:noFill/>
            <a:miter lim="800000"/>
            <a:headEnd/>
            <a:tailEnd/>
          </a:ln>
        </p:spPr>
      </p:pic>
      <p:sp>
        <p:nvSpPr>
          <p:cNvPr id="2" name="슬라이드 번호 개체 틀 1"/>
          <p:cNvSpPr>
            <a:spLocks noGrp="1"/>
          </p:cNvSpPr>
          <p:nvPr>
            <p:ph type="sldNum" sz="quarter" idx="12"/>
          </p:nvPr>
        </p:nvSpPr>
        <p:spPr/>
        <p:txBody>
          <a:bodyPr/>
          <a:lstStyle/>
          <a:p>
            <a:fld id="{226A7A18-950E-430F-B78B-4CE5EA3222A8}" type="slidenum">
              <a:rPr lang="ko-KR" altLang="en-US" smtClean="0"/>
              <a:t>26</a:t>
            </a:fld>
            <a:endParaRPr lang="ko-KR" altLang="en-US"/>
          </a:p>
        </p:txBody>
      </p:sp>
      <p:grpSp>
        <p:nvGrpSpPr>
          <p:cNvPr id="23" name="그룹 22"/>
          <p:cNvGrpSpPr/>
          <p:nvPr/>
        </p:nvGrpSpPr>
        <p:grpSpPr>
          <a:xfrm>
            <a:off x="61104" y="3477593"/>
            <a:ext cx="3919658" cy="2819306"/>
            <a:chOff x="1090140" y="3544141"/>
            <a:chExt cx="3919658" cy="2819306"/>
          </a:xfrm>
        </p:grpSpPr>
        <p:pic>
          <p:nvPicPr>
            <p:cNvPr id="11" name="그림 10"/>
            <p:cNvPicPr>
              <a:picLocks noChangeAspect="1"/>
            </p:cNvPicPr>
            <p:nvPr/>
          </p:nvPicPr>
          <p:blipFill>
            <a:blip r:embed="rId4"/>
            <a:stretch>
              <a:fillRect/>
            </a:stretch>
          </p:blipFill>
          <p:spPr>
            <a:xfrm>
              <a:off x="1090140" y="3759200"/>
              <a:ext cx="3919658" cy="2604247"/>
            </a:xfrm>
            <a:prstGeom prst="rect">
              <a:avLst/>
            </a:prstGeom>
          </p:spPr>
        </p:pic>
        <p:sp>
          <p:nvSpPr>
            <p:cNvPr id="17" name="직사각형 16"/>
            <p:cNvSpPr/>
            <p:nvPr/>
          </p:nvSpPr>
          <p:spPr>
            <a:xfrm>
              <a:off x="1333948" y="3544141"/>
              <a:ext cx="3496235" cy="296953"/>
            </a:xfrm>
            <a:prstGeom prst="rect">
              <a:avLst/>
            </a:prstGeom>
            <a:solidFill>
              <a:schemeClr val="accent5">
                <a:lumMod val="75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smtClean="0"/>
                <a:t>트리플 에임</a:t>
              </a:r>
              <a:endParaRPr lang="ko-KR" altLang="en-US" sz="1600"/>
            </a:p>
          </p:txBody>
        </p:sp>
        <p:sp>
          <p:nvSpPr>
            <p:cNvPr id="19" name="직사각형 18"/>
            <p:cNvSpPr/>
            <p:nvPr/>
          </p:nvSpPr>
          <p:spPr>
            <a:xfrm>
              <a:off x="1333948" y="3841094"/>
              <a:ext cx="3496236" cy="2425532"/>
            </a:xfrm>
            <a:prstGeom prst="rect">
              <a:avLst/>
            </a:prstGeom>
            <a:noFill/>
            <a:ln w="317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5" name="직선 연결선 4"/>
          <p:cNvCxnSpPr>
            <a:endCxn id="10" idx="1"/>
          </p:cNvCxnSpPr>
          <p:nvPr/>
        </p:nvCxnSpPr>
        <p:spPr>
          <a:xfrm>
            <a:off x="1693089" y="4879428"/>
            <a:ext cx="2383816" cy="269728"/>
          </a:xfrm>
          <a:prstGeom prst="line">
            <a:avLst/>
          </a:prstGeom>
          <a:ln w="34925">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nvGrpSpPr>
          <p:cNvPr id="25" name="그룹 24"/>
          <p:cNvGrpSpPr/>
          <p:nvPr/>
        </p:nvGrpSpPr>
        <p:grpSpPr>
          <a:xfrm>
            <a:off x="4076905" y="3213939"/>
            <a:ext cx="4711496" cy="3615612"/>
            <a:chOff x="5900421" y="2998882"/>
            <a:chExt cx="4831079" cy="3897275"/>
          </a:xfrm>
        </p:grpSpPr>
        <p:pic>
          <p:nvPicPr>
            <p:cNvPr id="10" name="_x313473616" descr="EMB00002c5802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0421" y="3273555"/>
              <a:ext cx="4831079" cy="3622602"/>
            </a:xfrm>
            <a:prstGeom prst="rect">
              <a:avLst/>
            </a:prstGeom>
            <a:noFill/>
            <a:extLst>
              <a:ext uri="{909E8E84-426E-40DD-AFC4-6F175D3DCCD1}">
                <a14:hiddenFill xmlns:a14="http://schemas.microsoft.com/office/drawing/2010/main">
                  <a:solidFill>
                    <a:srgbClr val="FFFFFF"/>
                  </a:solidFill>
                </a14:hiddenFill>
              </a:ext>
            </a:extLst>
          </p:spPr>
        </p:pic>
        <p:sp>
          <p:nvSpPr>
            <p:cNvPr id="21" name="직사각형 20"/>
            <p:cNvSpPr/>
            <p:nvPr/>
          </p:nvSpPr>
          <p:spPr>
            <a:xfrm>
              <a:off x="5980761" y="3273555"/>
              <a:ext cx="4750739" cy="3366957"/>
            </a:xfrm>
            <a:prstGeom prst="rect">
              <a:avLst/>
            </a:prstGeom>
            <a:noFill/>
            <a:ln w="317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5980761" y="2998882"/>
              <a:ext cx="4750739" cy="274672"/>
            </a:xfrm>
            <a:prstGeom prst="rect">
              <a:avLst/>
            </a:prstGeom>
            <a:solidFill>
              <a:schemeClr val="accent6">
                <a:lumMod val="75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smtClean="0"/>
                <a:t>인구집단건강의 </a:t>
              </a:r>
              <a:r>
                <a:rPr lang="en-US" altLang="ko-KR" sz="1600" smtClean="0"/>
                <a:t>3</a:t>
              </a:r>
              <a:r>
                <a:rPr lang="ko-KR" altLang="en-US" sz="1600" smtClean="0"/>
                <a:t>요소와 관련 요인 및 비중</a:t>
              </a:r>
              <a:endParaRPr lang="ko-KR" altLang="en-US" sz="1600"/>
            </a:p>
          </p:txBody>
        </p:sp>
      </p:grpSp>
      <p:sp>
        <p:nvSpPr>
          <p:cNvPr id="28" name="직사각형 27"/>
          <p:cNvSpPr/>
          <p:nvPr/>
        </p:nvSpPr>
        <p:spPr>
          <a:xfrm>
            <a:off x="9189165" y="2989653"/>
            <a:ext cx="2737508" cy="3668322"/>
          </a:xfrm>
          <a:prstGeom prst="rect">
            <a:avLst/>
          </a:prstGeom>
          <a:solidFill>
            <a:schemeClr val="bg1"/>
          </a:solidFill>
          <a:ln>
            <a:solidFill>
              <a:schemeClr val="accent6">
                <a:lumMod val="75000"/>
              </a:schemeClr>
            </a:solidFill>
          </a:ln>
          <a:effectLst>
            <a:outerShdw blurRad="50800" dist="38100" dir="2700000" algn="tl"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a:solidFill>
                <a:prstClr val="white"/>
              </a:solidFill>
            </a:endParaRPr>
          </a:p>
        </p:txBody>
      </p:sp>
      <p:sp>
        <p:nvSpPr>
          <p:cNvPr id="29" name="자유형 28"/>
          <p:cNvSpPr/>
          <p:nvPr/>
        </p:nvSpPr>
        <p:spPr>
          <a:xfrm>
            <a:off x="9217537" y="3008770"/>
            <a:ext cx="2699603" cy="368750"/>
          </a:xfrm>
          <a:custGeom>
            <a:avLst/>
            <a:gdLst>
              <a:gd name="connsiteX0" fmla="*/ 0 w 3634013"/>
              <a:gd name="connsiteY0" fmla="*/ 0 h 1353243"/>
              <a:gd name="connsiteX1" fmla="*/ 3634013 w 3634013"/>
              <a:gd name="connsiteY1" fmla="*/ 0 h 1353243"/>
              <a:gd name="connsiteX2" fmla="*/ 3634013 w 3634013"/>
              <a:gd name="connsiteY2" fmla="*/ 1353243 h 1353243"/>
              <a:gd name="connsiteX3" fmla="*/ 0 w 3634013"/>
              <a:gd name="connsiteY3" fmla="*/ 1353243 h 1353243"/>
              <a:gd name="connsiteX4" fmla="*/ 0 w 3634013"/>
              <a:gd name="connsiteY4" fmla="*/ 0 h 135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353243">
                <a:moveTo>
                  <a:pt x="0" y="0"/>
                </a:moveTo>
                <a:lnTo>
                  <a:pt x="3634013" y="0"/>
                </a:lnTo>
                <a:lnTo>
                  <a:pt x="3634013" y="1353243"/>
                </a:lnTo>
                <a:lnTo>
                  <a:pt x="0" y="1353243"/>
                </a:lnTo>
                <a:lnTo>
                  <a:pt x="0" y="0"/>
                </a:lnTo>
                <a:close/>
              </a:path>
            </a:pathLst>
          </a:custGeom>
          <a:solidFill>
            <a:schemeClr val="accent4">
              <a:lumMod val="75000"/>
            </a:schemeClr>
          </a:solidFill>
          <a:ln>
            <a:solidFill>
              <a:schemeClr val="accent4">
                <a:lumMod val="75000"/>
              </a:schemeClr>
            </a:solidFill>
          </a:ln>
          <a:effectLst>
            <a:outerShdw blurRad="50800" dist="38100" algn="l" rotWithShape="0">
              <a:schemeClr val="accent6">
                <a:lumMod val="75000"/>
                <a:alpha val="40000"/>
              </a:scheme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pPr>
            <a:r>
              <a:rPr lang="ko-KR" altLang="en-US" sz="2400" smtClean="0">
                <a:solidFill>
                  <a:srgbClr val="7030A0"/>
                </a:solidFill>
                <a:latin typeface="HY헤드라인M" pitchFamily="18" charset="-127"/>
                <a:ea typeface="HY헤드라인M" pitchFamily="18" charset="-127"/>
              </a:rPr>
              <a:t>인구집단의학</a:t>
            </a:r>
            <a:r>
              <a:rPr lang="en-US" altLang="ko-KR" sz="2400" smtClean="0">
                <a:solidFill>
                  <a:prstClr val="white"/>
                </a:solidFill>
                <a:latin typeface="HY헤드라인M" pitchFamily="18" charset="-127"/>
                <a:ea typeface="HY헤드라인M" pitchFamily="18" charset="-127"/>
              </a:rPr>
              <a:t> </a:t>
            </a:r>
            <a:endParaRPr lang="ko-KR" altLang="en-US" sz="2400">
              <a:solidFill>
                <a:prstClr val="white"/>
              </a:solidFill>
              <a:latin typeface="HY헤드라인M" pitchFamily="18" charset="-127"/>
              <a:ea typeface="HY헤드라인M" pitchFamily="18" charset="-127"/>
            </a:endParaRPr>
          </a:p>
        </p:txBody>
      </p:sp>
      <p:sp>
        <p:nvSpPr>
          <p:cNvPr id="30" name="직사각형 29"/>
          <p:cNvSpPr/>
          <p:nvPr/>
        </p:nvSpPr>
        <p:spPr>
          <a:xfrm>
            <a:off x="9217539" y="3648580"/>
            <a:ext cx="1356577" cy="1409445"/>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72000">
              <a:buFont typeface="Arial" panose="020B0604020202020204" pitchFamily="34" charset="0"/>
              <a:buChar char="•"/>
            </a:pPr>
            <a:r>
              <a:rPr lang="en-US" altLang="ko-KR" sz="1100" smtClean="0">
                <a:solidFill>
                  <a:prstClr val="black"/>
                </a:solidFill>
              </a:rPr>
              <a:t> </a:t>
            </a:r>
            <a:r>
              <a:rPr lang="ko-KR" altLang="en-US" sz="1100" smtClean="0">
                <a:solidFill>
                  <a:prstClr val="black"/>
                </a:solidFill>
              </a:rPr>
              <a:t>인구집단의 </a:t>
            </a:r>
            <a:r>
              <a:rPr lang="ko-KR" altLang="en-US" sz="1100" smtClean="0">
                <a:solidFill>
                  <a:srgbClr val="FF0000"/>
                </a:solidFill>
              </a:rPr>
              <a:t>위험하위집단</a:t>
            </a:r>
            <a:r>
              <a:rPr lang="ko-KR" altLang="en-US" sz="1100" smtClean="0">
                <a:solidFill>
                  <a:prstClr val="black"/>
                </a:solidFill>
              </a:rPr>
              <a:t>을 대상으로 </a:t>
            </a:r>
            <a:r>
              <a:rPr lang="ko-KR" altLang="en-US" sz="1100" smtClean="0">
                <a:solidFill>
                  <a:srgbClr val="C00000"/>
                </a:solidFill>
              </a:rPr>
              <a:t>건강 결정요인에 초점</a:t>
            </a:r>
            <a:r>
              <a:rPr lang="ko-KR" altLang="en-US" sz="1100" smtClean="0">
                <a:solidFill>
                  <a:prstClr val="black"/>
                </a:solidFill>
              </a:rPr>
              <a:t>을 맞추어 보건의료서비스와 인구집단건강을 적용함</a:t>
            </a:r>
            <a:endParaRPr lang="ko-KR" altLang="en-US" sz="1100">
              <a:solidFill>
                <a:prstClr val="black"/>
              </a:solidFill>
            </a:endParaRPr>
          </a:p>
        </p:txBody>
      </p:sp>
      <p:sp>
        <p:nvSpPr>
          <p:cNvPr id="31" name="직사각형 30"/>
          <p:cNvSpPr/>
          <p:nvPr/>
        </p:nvSpPr>
        <p:spPr>
          <a:xfrm>
            <a:off x="9219028" y="3409701"/>
            <a:ext cx="1355088" cy="238879"/>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600" smtClean="0">
                <a:solidFill>
                  <a:prstClr val="white"/>
                </a:solidFill>
              </a:rPr>
              <a:t>적용방법</a:t>
            </a:r>
            <a:endParaRPr lang="ko-KR" altLang="en-US" sz="1600">
              <a:solidFill>
                <a:prstClr val="white"/>
              </a:solidFill>
            </a:endParaRPr>
          </a:p>
        </p:txBody>
      </p:sp>
      <p:sp>
        <p:nvSpPr>
          <p:cNvPr id="32" name="직사각형 31"/>
          <p:cNvSpPr/>
          <p:nvPr/>
        </p:nvSpPr>
        <p:spPr>
          <a:xfrm>
            <a:off x="10617200" y="3671036"/>
            <a:ext cx="1299940" cy="1386989"/>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indent="-72000">
              <a:buFont typeface="Arial" panose="020B0604020202020204" pitchFamily="34" charset="0"/>
              <a:buChar char="•"/>
            </a:pPr>
            <a:r>
              <a:rPr lang="ko-KR" altLang="en-US" sz="1100" smtClean="0">
                <a:solidFill>
                  <a:prstClr val="black"/>
                </a:solidFill>
              </a:rPr>
              <a:t>인구집단에 대해 지금까지와는 차원이 다른 </a:t>
            </a:r>
            <a:r>
              <a:rPr lang="ko-KR" altLang="en-US" sz="1100" b="1" smtClean="0">
                <a:solidFill>
                  <a:srgbClr val="C00000"/>
                </a:solidFill>
              </a:rPr>
              <a:t>재설계된 서비스</a:t>
            </a:r>
            <a:r>
              <a:rPr lang="ko-KR" altLang="en-US" sz="1100" smtClean="0">
                <a:solidFill>
                  <a:prstClr val="black"/>
                </a:solidFill>
              </a:rPr>
              <a:t>가 제공될 것임 </a:t>
            </a:r>
            <a:endParaRPr lang="en-US" altLang="ko-KR" sz="1100" smtClean="0">
              <a:solidFill>
                <a:prstClr val="black"/>
              </a:solidFill>
            </a:endParaRPr>
          </a:p>
          <a:p>
            <a:pPr indent="-72000">
              <a:buFont typeface="Arial" panose="020B0604020202020204" pitchFamily="34" charset="0"/>
              <a:buChar char="•"/>
            </a:pPr>
            <a:r>
              <a:rPr lang="ko-KR" altLang="en-US" sz="1100" smtClean="0">
                <a:solidFill>
                  <a:prstClr val="black"/>
                </a:solidFill>
              </a:rPr>
              <a:t>인구집단에 대해 </a:t>
            </a:r>
            <a:r>
              <a:rPr lang="ko-KR" altLang="en-US" sz="1100" b="1" smtClean="0">
                <a:solidFill>
                  <a:srgbClr val="C00000"/>
                </a:solidFill>
              </a:rPr>
              <a:t>트리플에임</a:t>
            </a:r>
            <a:r>
              <a:rPr lang="ko-KR" altLang="en-US" sz="1100" smtClean="0">
                <a:solidFill>
                  <a:prstClr val="black"/>
                </a:solidFill>
              </a:rPr>
              <a:t>을 달성할 수 있을 것임</a:t>
            </a:r>
            <a:endParaRPr lang="ko-KR" altLang="en-US" sz="1100">
              <a:solidFill>
                <a:prstClr val="black"/>
              </a:solidFill>
            </a:endParaRPr>
          </a:p>
        </p:txBody>
      </p:sp>
      <p:sp>
        <p:nvSpPr>
          <p:cNvPr id="33" name="직사각형 32"/>
          <p:cNvSpPr/>
          <p:nvPr/>
        </p:nvSpPr>
        <p:spPr>
          <a:xfrm>
            <a:off x="10603979" y="3409075"/>
            <a:ext cx="1313161" cy="238443"/>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1600" smtClean="0">
                <a:solidFill>
                  <a:prstClr val="white"/>
                </a:solidFill>
              </a:rPr>
              <a:t>효과</a:t>
            </a:r>
            <a:endParaRPr lang="ko-KR" altLang="en-US" sz="1600">
              <a:solidFill>
                <a:prstClr val="white"/>
              </a:solidFill>
            </a:endParaRPr>
          </a:p>
        </p:txBody>
      </p:sp>
      <p:sp>
        <p:nvSpPr>
          <p:cNvPr id="34" name="직사각형 33"/>
          <p:cNvSpPr/>
          <p:nvPr/>
        </p:nvSpPr>
        <p:spPr>
          <a:xfrm>
            <a:off x="9217537" y="5095880"/>
            <a:ext cx="246969" cy="1562095"/>
          </a:xfrm>
          <a:prstGeom prst="rect">
            <a:avLst/>
          </a:prstGeom>
          <a:solidFill>
            <a:schemeClr val="accent3">
              <a:lumMod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36000" rIns="36000" bIns="36000" rtlCol="0" anchor="ctr"/>
          <a:lstStyle/>
          <a:p>
            <a:pPr algn="ctr"/>
            <a:r>
              <a:rPr lang="ko-KR" altLang="en-US" sz="1400" smtClean="0">
                <a:solidFill>
                  <a:srgbClr val="FFC000"/>
                </a:solidFill>
              </a:rPr>
              <a:t>무엇을 해야하나</a:t>
            </a:r>
            <a:endParaRPr lang="ko-KR" altLang="en-US" sz="1400">
              <a:solidFill>
                <a:srgbClr val="FFC000"/>
              </a:solidFill>
            </a:endParaRPr>
          </a:p>
        </p:txBody>
      </p:sp>
      <p:sp>
        <p:nvSpPr>
          <p:cNvPr id="36" name="직사각형 35"/>
          <p:cNvSpPr/>
          <p:nvPr/>
        </p:nvSpPr>
        <p:spPr>
          <a:xfrm>
            <a:off x="9479543" y="5109892"/>
            <a:ext cx="2432093" cy="262305"/>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200" smtClean="0">
                <a:solidFill>
                  <a:srgbClr val="C00000"/>
                </a:solidFill>
              </a:rPr>
              <a:t>새로운 동반자</a:t>
            </a:r>
            <a:r>
              <a:rPr lang="ko-KR" altLang="en-US" sz="1200" smtClean="0">
                <a:solidFill>
                  <a:schemeClr val="tx1"/>
                </a:solidFill>
              </a:rPr>
              <a:t>와</a:t>
            </a:r>
            <a:r>
              <a:rPr lang="ko-KR" altLang="en-US" sz="1200" smtClean="0">
                <a:solidFill>
                  <a:srgbClr val="C00000"/>
                </a:solidFill>
              </a:rPr>
              <a:t> </a:t>
            </a:r>
            <a:r>
              <a:rPr lang="ko-KR" altLang="en-US" sz="1200" smtClean="0">
                <a:solidFill>
                  <a:prstClr val="black"/>
                </a:solidFill>
              </a:rPr>
              <a:t>지배구조</a:t>
            </a:r>
            <a:endParaRPr lang="ko-KR" altLang="en-US" sz="1200">
              <a:solidFill>
                <a:prstClr val="black"/>
              </a:solidFill>
            </a:endParaRPr>
          </a:p>
        </p:txBody>
      </p:sp>
      <p:sp>
        <p:nvSpPr>
          <p:cNvPr id="37" name="직사각형 36"/>
          <p:cNvSpPr/>
          <p:nvPr/>
        </p:nvSpPr>
        <p:spPr>
          <a:xfrm>
            <a:off x="9479543" y="5424385"/>
            <a:ext cx="2432093" cy="275283"/>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200" smtClean="0">
                <a:solidFill>
                  <a:prstClr val="black"/>
                </a:solidFill>
              </a:rPr>
              <a:t>인구집단 </a:t>
            </a:r>
            <a:r>
              <a:rPr lang="ko-KR" altLang="en-US" sz="1200" smtClean="0">
                <a:solidFill>
                  <a:srgbClr val="C00000"/>
                </a:solidFill>
              </a:rPr>
              <a:t>구성 평가</a:t>
            </a:r>
            <a:r>
              <a:rPr lang="ko-KR" altLang="en-US" sz="1200" smtClean="0">
                <a:solidFill>
                  <a:prstClr val="black"/>
                </a:solidFill>
              </a:rPr>
              <a:t>의 기술</a:t>
            </a:r>
            <a:endParaRPr lang="ko-KR" altLang="en-US" sz="1200">
              <a:solidFill>
                <a:prstClr val="black"/>
              </a:solidFill>
            </a:endParaRPr>
          </a:p>
        </p:txBody>
      </p:sp>
      <p:sp>
        <p:nvSpPr>
          <p:cNvPr id="38" name="직사각형 37"/>
          <p:cNvSpPr/>
          <p:nvPr/>
        </p:nvSpPr>
        <p:spPr>
          <a:xfrm>
            <a:off x="9485047" y="5749869"/>
            <a:ext cx="2432093" cy="276027"/>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200" smtClean="0">
                <a:solidFill>
                  <a:prstClr val="black"/>
                </a:solidFill>
              </a:rPr>
              <a:t>건강상태를 </a:t>
            </a:r>
            <a:r>
              <a:rPr lang="ko-KR" altLang="en-US" sz="1200" smtClean="0">
                <a:solidFill>
                  <a:srgbClr val="C00000"/>
                </a:solidFill>
              </a:rPr>
              <a:t>측정</a:t>
            </a:r>
            <a:r>
              <a:rPr lang="ko-KR" altLang="en-US" sz="1200" smtClean="0">
                <a:solidFill>
                  <a:prstClr val="black"/>
                </a:solidFill>
              </a:rPr>
              <a:t>하는 새로운 접근</a:t>
            </a:r>
            <a:endParaRPr lang="en-US" altLang="ko-KR" sz="1200" smtClean="0">
              <a:solidFill>
                <a:prstClr val="black"/>
              </a:solidFill>
            </a:endParaRPr>
          </a:p>
        </p:txBody>
      </p:sp>
      <p:sp>
        <p:nvSpPr>
          <p:cNvPr id="39" name="직사각형 38"/>
          <p:cNvSpPr/>
          <p:nvPr/>
        </p:nvSpPr>
        <p:spPr>
          <a:xfrm>
            <a:off x="9485055" y="6066852"/>
            <a:ext cx="2432093" cy="272427"/>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200" smtClean="0">
                <a:solidFill>
                  <a:srgbClr val="C00000"/>
                </a:solidFill>
              </a:rPr>
              <a:t>건강불형평</a:t>
            </a:r>
            <a:r>
              <a:rPr lang="ko-KR" altLang="en-US" sz="1200" smtClean="0">
                <a:solidFill>
                  <a:prstClr val="black"/>
                </a:solidFill>
              </a:rPr>
              <a:t>을 줄이기 위한 노력</a:t>
            </a:r>
            <a:endParaRPr lang="ko-KR" altLang="en-US" sz="1200">
              <a:solidFill>
                <a:prstClr val="black"/>
              </a:solidFill>
            </a:endParaRPr>
          </a:p>
        </p:txBody>
      </p:sp>
      <p:sp>
        <p:nvSpPr>
          <p:cNvPr id="40" name="직사각형 39"/>
          <p:cNvSpPr/>
          <p:nvPr/>
        </p:nvSpPr>
        <p:spPr>
          <a:xfrm>
            <a:off x="9479544" y="6391513"/>
            <a:ext cx="2447130" cy="234836"/>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200" smtClean="0">
                <a:solidFill>
                  <a:prstClr val="black"/>
                </a:solidFill>
              </a:rPr>
              <a:t>지역사회 </a:t>
            </a:r>
            <a:r>
              <a:rPr lang="ko-KR" altLang="en-US" sz="1200" smtClean="0">
                <a:solidFill>
                  <a:srgbClr val="C00000"/>
                </a:solidFill>
              </a:rPr>
              <a:t>분절된 요구</a:t>
            </a:r>
            <a:r>
              <a:rPr lang="ko-KR" altLang="en-US" sz="1200" smtClean="0">
                <a:solidFill>
                  <a:prstClr val="black"/>
                </a:solidFill>
              </a:rPr>
              <a:t>를 수용</a:t>
            </a:r>
            <a:r>
              <a:rPr lang="en-US" altLang="ko-KR" sz="1200" smtClean="0">
                <a:solidFill>
                  <a:prstClr val="black"/>
                </a:solidFill>
              </a:rPr>
              <a:t>/</a:t>
            </a:r>
            <a:r>
              <a:rPr lang="ko-KR" altLang="en-US" sz="1200" smtClean="0">
                <a:solidFill>
                  <a:prstClr val="black"/>
                </a:solidFill>
              </a:rPr>
              <a:t>지원</a:t>
            </a:r>
            <a:endParaRPr lang="ko-KR" altLang="en-US" sz="1200">
              <a:solidFill>
                <a:prstClr val="black"/>
              </a:solidFill>
            </a:endParaRPr>
          </a:p>
        </p:txBody>
      </p:sp>
      <p:sp>
        <p:nvSpPr>
          <p:cNvPr id="41" name="오른쪽 화살표 40"/>
          <p:cNvSpPr/>
          <p:nvPr/>
        </p:nvSpPr>
        <p:spPr>
          <a:xfrm>
            <a:off x="8839201" y="4711700"/>
            <a:ext cx="304799" cy="604828"/>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바닥글 개체 틀 14"/>
          <p:cNvSpPr>
            <a:spLocks noGrp="1"/>
          </p:cNvSpPr>
          <p:nvPr>
            <p:ph type="ftr" sz="quarter" idx="11"/>
          </p:nvPr>
        </p:nvSpPr>
        <p:spPr>
          <a:xfrm>
            <a:off x="-1" y="34233"/>
            <a:ext cx="3556001" cy="224376"/>
          </a:xfrm>
        </p:spPr>
        <p:txBody>
          <a:bodyPr/>
          <a:lstStyle/>
          <a:p>
            <a:pPr algn="l"/>
            <a:r>
              <a:rPr lang="en-US" altLang="ko-KR" sz="1400" b="1" smtClean="0">
                <a:solidFill>
                  <a:srgbClr val="002060"/>
                </a:solidFill>
              </a:rPr>
              <a:t>4. </a:t>
            </a:r>
            <a:r>
              <a:rPr lang="ko-KR" altLang="en-US" sz="1400" b="1" smtClean="0">
                <a:solidFill>
                  <a:srgbClr val="002060"/>
                </a:solidFill>
              </a:rPr>
              <a:t>인구집단건강과 가치</a:t>
            </a:r>
            <a:r>
              <a:rPr lang="en-US" altLang="ko-KR" sz="1400" b="1" smtClean="0">
                <a:solidFill>
                  <a:srgbClr val="002060"/>
                </a:solidFill>
              </a:rPr>
              <a:t>-</a:t>
            </a:r>
            <a:r>
              <a:rPr lang="ko-KR" altLang="en-US" sz="1400" b="1" smtClean="0">
                <a:solidFill>
                  <a:srgbClr val="002060"/>
                </a:solidFill>
              </a:rPr>
              <a:t>기반지불</a:t>
            </a:r>
            <a:endParaRPr lang="ko-KR" altLang="en-US" sz="1400" b="1">
              <a:solidFill>
                <a:srgbClr val="002060"/>
              </a:solidFill>
            </a:endParaRPr>
          </a:p>
        </p:txBody>
      </p:sp>
    </p:spTree>
    <p:extLst>
      <p:ext uri="{BB962C8B-B14F-4D97-AF65-F5344CB8AC3E}">
        <p14:creationId xmlns:p14="http://schemas.microsoft.com/office/powerpoint/2010/main" val="26920411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p:cNvSpPr/>
          <p:nvPr/>
        </p:nvSpPr>
        <p:spPr>
          <a:xfrm>
            <a:off x="694519" y="587252"/>
            <a:ext cx="10851568" cy="1966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smtClean="0">
                <a:solidFill>
                  <a:schemeClr val="tx1"/>
                </a:solidFill>
                <a:latin typeface="HY헤드라인M" panose="02030600000101010101" pitchFamily="18" charset="-127"/>
                <a:ea typeface="HY헤드라인M" panose="02030600000101010101" pitchFamily="18" charset="-127"/>
              </a:rPr>
              <a:t>인구집단건강의 주요 시사점</a:t>
            </a:r>
            <a:r>
              <a:rPr lang="en-US" altLang="ko-KR" sz="1200" smtClean="0">
                <a:solidFill>
                  <a:schemeClr val="tx1"/>
                </a:solidFill>
                <a:latin typeface="+mn-ea"/>
              </a:rPr>
              <a:t>("Why </a:t>
            </a:r>
            <a:r>
              <a:rPr lang="en-US" altLang="ko-KR" sz="1200">
                <a:solidFill>
                  <a:schemeClr val="tx1"/>
                </a:solidFill>
                <a:latin typeface="+mn-ea"/>
              </a:rPr>
              <a:t>is Population Health Important?" https://</a:t>
            </a:r>
            <a:r>
              <a:rPr lang="en-US" altLang="ko-KR" sz="1200" smtClean="0">
                <a:solidFill>
                  <a:schemeClr val="tx1"/>
                </a:solidFill>
                <a:latin typeface="+mn-ea"/>
              </a:rPr>
              <a:t>www.adsc.com/blog/why-is-population-health-important)</a:t>
            </a:r>
          </a:p>
          <a:p>
            <a:pPr marL="742950" lvl="1" indent="-285750">
              <a:buFont typeface="Wingdings" panose="05000000000000000000" pitchFamily="2" charset="2"/>
              <a:buChar char="Ø"/>
            </a:pPr>
            <a:r>
              <a:rPr lang="ko-KR" altLang="en-US" sz="1400" smtClean="0">
                <a:solidFill>
                  <a:schemeClr val="tx1"/>
                </a:solidFill>
                <a:latin typeface="HY헤드라인M" panose="02030600000101010101" pitchFamily="18" charset="-127"/>
                <a:ea typeface="HY헤드라인M" panose="02030600000101010101" pitchFamily="18" charset="-127"/>
              </a:rPr>
              <a:t>인구집단건강은 </a:t>
            </a:r>
            <a:r>
              <a:rPr lang="ko-KR" altLang="en-US" sz="1400" u="sng" smtClean="0">
                <a:solidFill>
                  <a:schemeClr val="tx1"/>
                </a:solidFill>
                <a:latin typeface="HY헤드라인M" panose="02030600000101010101" pitchFamily="18" charset="-127"/>
                <a:ea typeface="HY헤드라인M" panose="02030600000101010101" pitchFamily="18" charset="-127"/>
              </a:rPr>
              <a:t>진료행위를 하는 모든 의료진이 반드시 알아야 하는</a:t>
            </a:r>
            <a:r>
              <a:rPr lang="ko-KR" altLang="en-US" sz="1400" smtClean="0">
                <a:solidFill>
                  <a:schemeClr val="tx1"/>
                </a:solidFill>
                <a:latin typeface="HY헤드라인M" panose="02030600000101010101" pitchFamily="18" charset="-127"/>
                <a:ea typeface="HY헤드라인M" panose="02030600000101010101" pitchFamily="18" charset="-127"/>
              </a:rPr>
              <a:t> 무엇임</a:t>
            </a:r>
            <a:endParaRPr lang="en-US" altLang="ko-KR" sz="14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400">
                <a:solidFill>
                  <a:schemeClr val="tx1"/>
                </a:solidFill>
                <a:latin typeface="HY헤드라인M" panose="02030600000101010101" pitchFamily="18" charset="-127"/>
                <a:ea typeface="HY헤드라인M" panose="02030600000101010101" pitchFamily="18" charset="-127"/>
              </a:rPr>
              <a:t>인구집단건강은 </a:t>
            </a:r>
            <a:r>
              <a:rPr lang="ko-KR" altLang="en-US" sz="1400" u="sng">
                <a:solidFill>
                  <a:schemeClr val="tx1"/>
                </a:solidFill>
                <a:latin typeface="HY헤드라인M" panose="02030600000101010101" pitchFamily="18" charset="-127"/>
                <a:ea typeface="HY헤드라인M" panose="02030600000101010101" pitchFamily="18" charset="-127"/>
              </a:rPr>
              <a:t>특수 집단의 건강상태와 관련된 것</a:t>
            </a:r>
            <a:r>
              <a:rPr lang="ko-KR" altLang="en-US" sz="1400">
                <a:solidFill>
                  <a:schemeClr val="tx1"/>
                </a:solidFill>
                <a:latin typeface="HY헤드라인M" panose="02030600000101010101" pitchFamily="18" charset="-127"/>
                <a:ea typeface="HY헤드라인M" panose="02030600000101010101" pitchFamily="18" charset="-127"/>
              </a:rPr>
              <a:t>으로 모든 사람의 건강에 관심을 갖는 공중보건과 </a:t>
            </a:r>
            <a:r>
              <a:rPr lang="ko-KR" altLang="en-US" sz="1400" smtClean="0">
                <a:solidFill>
                  <a:schemeClr val="tx1"/>
                </a:solidFill>
                <a:latin typeface="HY헤드라인M" panose="02030600000101010101" pitchFamily="18" charset="-127"/>
                <a:ea typeface="HY헤드라인M" panose="02030600000101010101" pitchFamily="18" charset="-127"/>
              </a:rPr>
              <a:t>구분됨</a:t>
            </a:r>
            <a:endParaRPr lang="en-US" altLang="ko-KR" sz="14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400">
                <a:solidFill>
                  <a:schemeClr val="tx1"/>
                </a:solidFill>
                <a:latin typeface="HY헤드라인M" panose="02030600000101010101" pitchFamily="18" charset="-127"/>
                <a:ea typeface="HY헤드라인M" panose="02030600000101010101" pitchFamily="18" charset="-127"/>
              </a:rPr>
              <a:t>인구집단건강은 </a:t>
            </a:r>
            <a:r>
              <a:rPr lang="ko-KR" altLang="en-US" sz="1400" u="sng">
                <a:solidFill>
                  <a:schemeClr val="tx1"/>
                </a:solidFill>
                <a:latin typeface="HY헤드라인M" panose="02030600000101010101" pitchFamily="18" charset="-127"/>
                <a:ea typeface="HY헤드라인M" panose="02030600000101010101" pitchFamily="18" charset="-127"/>
              </a:rPr>
              <a:t>일반인들의 건강에 관심을 가지기 때문에 의의가 </a:t>
            </a:r>
            <a:r>
              <a:rPr lang="ko-KR" altLang="en-US" sz="1400" u="sng" smtClean="0">
                <a:solidFill>
                  <a:schemeClr val="tx1"/>
                </a:solidFill>
                <a:latin typeface="HY헤드라인M" panose="02030600000101010101" pitchFamily="18" charset="-127"/>
                <a:ea typeface="HY헤드라인M" panose="02030600000101010101" pitchFamily="18" charset="-127"/>
              </a:rPr>
              <a:t>있음</a:t>
            </a:r>
            <a:endParaRPr lang="en-US" altLang="ko-KR" sz="1400" u="sng"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400">
                <a:solidFill>
                  <a:schemeClr val="tx1"/>
                </a:solidFill>
                <a:latin typeface="HY헤드라인M" panose="02030600000101010101" pitchFamily="18" charset="-127"/>
                <a:ea typeface="HY헤드라인M" panose="02030600000101010101" pitchFamily="18" charset="-127"/>
              </a:rPr>
              <a:t>인구집단건강에서 인구집단의 건강상태를 높이고자 할 때 </a:t>
            </a:r>
            <a:r>
              <a:rPr lang="ko-KR" altLang="en-US" sz="1400" u="sng">
                <a:solidFill>
                  <a:schemeClr val="tx1"/>
                </a:solidFill>
                <a:latin typeface="HY헤드라인M" panose="02030600000101010101" pitchFamily="18" charset="-127"/>
                <a:ea typeface="HY헤드라인M" panose="02030600000101010101" pitchFamily="18" charset="-127"/>
              </a:rPr>
              <a:t>위험분류</a:t>
            </a:r>
            <a:r>
              <a:rPr lang="en-US" altLang="ko-KR" sz="1400" u="sng">
                <a:solidFill>
                  <a:schemeClr val="tx1"/>
                </a:solidFill>
                <a:latin typeface="HY헤드라인M" panose="02030600000101010101" pitchFamily="18" charset="-127"/>
                <a:ea typeface="HY헤드라인M" panose="02030600000101010101" pitchFamily="18" charset="-127"/>
              </a:rPr>
              <a:t>(risk stratification)</a:t>
            </a:r>
            <a:r>
              <a:rPr lang="ko-KR" altLang="en-US" sz="1400">
                <a:solidFill>
                  <a:schemeClr val="tx1"/>
                </a:solidFill>
                <a:latin typeface="HY헤드라인M" panose="02030600000101010101" pitchFamily="18" charset="-127"/>
                <a:ea typeface="HY헤드라인M" panose="02030600000101010101" pitchFamily="18" charset="-127"/>
              </a:rPr>
              <a:t>를 고려해야 </a:t>
            </a:r>
            <a:r>
              <a:rPr lang="ko-KR" altLang="en-US" sz="1400" smtClean="0">
                <a:solidFill>
                  <a:schemeClr val="tx1"/>
                </a:solidFill>
                <a:latin typeface="HY헤드라인M" panose="02030600000101010101" pitchFamily="18" charset="-127"/>
                <a:ea typeface="HY헤드라인M" panose="02030600000101010101" pitchFamily="18" charset="-127"/>
              </a:rPr>
              <a:t>함</a:t>
            </a:r>
            <a:endParaRPr lang="en-US" altLang="ko-KR" sz="14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400" u="sng">
                <a:solidFill>
                  <a:schemeClr val="tx1"/>
                </a:solidFill>
                <a:latin typeface="HY헤드라인M" panose="02030600000101010101" pitchFamily="18" charset="-127"/>
                <a:ea typeface="HY헤드라인M" panose="02030600000101010101" pitchFamily="18" charset="-127"/>
              </a:rPr>
              <a:t>위험을 예측할 수 있는 능력이 커질수록 </a:t>
            </a:r>
            <a:r>
              <a:rPr lang="ko-KR" altLang="en-US" sz="1400">
                <a:solidFill>
                  <a:schemeClr val="tx1"/>
                </a:solidFill>
                <a:latin typeface="HY헤드라인M" panose="02030600000101010101" pitchFamily="18" charset="-127"/>
                <a:ea typeface="HY헤드라인M" panose="02030600000101010101" pitchFamily="18" charset="-127"/>
              </a:rPr>
              <a:t>의료서비스 공급자들이 </a:t>
            </a:r>
            <a:r>
              <a:rPr lang="ko-KR" altLang="en-US" sz="1400" u="sng">
                <a:solidFill>
                  <a:schemeClr val="tx1"/>
                </a:solidFill>
                <a:latin typeface="HY헤드라인M" panose="02030600000101010101" pitchFamily="18" charset="-127"/>
                <a:ea typeface="HY헤드라인M" panose="02030600000101010101" pitchFamily="18" charset="-127"/>
              </a:rPr>
              <a:t>더 나은 진료 표준을 개발할 </a:t>
            </a:r>
            <a:r>
              <a:rPr lang="ko-KR" altLang="en-US" sz="1400" u="sng" smtClean="0">
                <a:solidFill>
                  <a:schemeClr val="tx1"/>
                </a:solidFill>
                <a:latin typeface="HY헤드라인M" panose="02030600000101010101" pitchFamily="18" charset="-127"/>
                <a:ea typeface="HY헤드라인M" panose="02030600000101010101" pitchFamily="18" charset="-127"/>
              </a:rPr>
              <a:t>것임</a:t>
            </a:r>
            <a:endParaRPr lang="en-US" altLang="ko-KR" sz="1400" u="sng"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400" u="sng">
                <a:solidFill>
                  <a:schemeClr val="tx1"/>
                </a:solidFill>
                <a:latin typeface="HY헤드라인M" panose="02030600000101010101" pitchFamily="18" charset="-127"/>
                <a:ea typeface="HY헤드라인M" panose="02030600000101010101" pitchFamily="18" charset="-127"/>
              </a:rPr>
              <a:t>일차진료 의사는 </a:t>
            </a:r>
            <a:r>
              <a:rPr lang="ko-KR" altLang="en-US" sz="1400">
                <a:solidFill>
                  <a:schemeClr val="tx1"/>
                </a:solidFill>
                <a:latin typeface="HY헤드라인M" panose="02030600000101010101" pitchFamily="18" charset="-127"/>
                <a:ea typeface="HY헤드라인M" panose="02030600000101010101" pitchFamily="18" charset="-127"/>
              </a:rPr>
              <a:t>인구집단건강에 대한 의사결정에 반드시 포함되어야 </a:t>
            </a:r>
            <a:r>
              <a:rPr lang="ko-KR" altLang="en-US" sz="1400" smtClean="0">
                <a:solidFill>
                  <a:schemeClr val="tx1"/>
                </a:solidFill>
                <a:latin typeface="HY헤드라인M" panose="02030600000101010101" pitchFamily="18" charset="-127"/>
                <a:ea typeface="HY헤드라인M" panose="02030600000101010101" pitchFamily="18" charset="-127"/>
              </a:rPr>
              <a:t>함</a:t>
            </a:r>
            <a:endParaRPr lang="en-US" altLang="ko-KR" sz="14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400">
                <a:solidFill>
                  <a:schemeClr val="tx1"/>
                </a:solidFill>
                <a:latin typeface="HY헤드라인M" panose="02030600000101010101" pitchFamily="18" charset="-127"/>
                <a:ea typeface="HY헤드라인M" panose="02030600000101010101" pitchFamily="18" charset="-127"/>
              </a:rPr>
              <a:t>인구집단건강에서 </a:t>
            </a:r>
            <a:r>
              <a:rPr lang="ko-KR" altLang="en-US" sz="1400" u="sng">
                <a:solidFill>
                  <a:schemeClr val="tx1"/>
                </a:solidFill>
                <a:latin typeface="HY헤드라인M" panose="02030600000101010101" pitchFamily="18" charset="-127"/>
                <a:ea typeface="HY헤드라인M" panose="02030600000101010101" pitchFamily="18" charset="-127"/>
              </a:rPr>
              <a:t>소프트웨어와 컴퓨터시스템은 매우 중요한 역할을 함</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a:solidFill>
                  <a:schemeClr val="tx1"/>
                </a:solidFill>
                <a:latin typeface="HY헤드라인M" panose="02030600000101010101" pitchFamily="18" charset="-127"/>
                <a:ea typeface="HY헤드라인M" panose="02030600000101010101" pitchFamily="18" charset="-127"/>
              </a:rPr>
              <a:t>또한 의사들은 의사결정에 참여하고 케어 처방을 만들어내야 </a:t>
            </a:r>
            <a:r>
              <a:rPr lang="ko-KR" altLang="en-US" sz="1400" smtClean="0">
                <a:solidFill>
                  <a:schemeClr val="tx1"/>
                </a:solidFill>
                <a:latin typeface="HY헤드라인M" panose="02030600000101010101" pitchFamily="18" charset="-127"/>
                <a:ea typeface="HY헤드라인M" panose="02030600000101010101" pitchFamily="18" charset="-127"/>
              </a:rPr>
              <a:t>함</a:t>
            </a:r>
            <a:endParaRPr lang="en-US" altLang="ko-KR" sz="1400">
              <a:solidFill>
                <a:schemeClr val="tx1"/>
              </a:solidFill>
              <a:latin typeface="HY헤드라인M" panose="02030600000101010101" pitchFamily="18" charset="-127"/>
              <a:ea typeface="HY헤드라인M" panose="02030600000101010101" pitchFamily="18" charset="-127"/>
            </a:endParaRPr>
          </a:p>
        </p:txBody>
      </p:sp>
      <p:sp>
        <p:nvSpPr>
          <p:cNvPr id="32" name="제목 1"/>
          <p:cNvSpPr>
            <a:spLocks noGrp="1"/>
          </p:cNvSpPr>
          <p:nvPr>
            <p:ph type="title"/>
          </p:nvPr>
        </p:nvSpPr>
        <p:spPr>
          <a:xfrm>
            <a:off x="1179757" y="223370"/>
            <a:ext cx="9759462" cy="387436"/>
          </a:xfrm>
        </p:spPr>
        <p:txBody>
          <a:bodyPr>
            <a:noAutofit/>
          </a:bodyPr>
          <a:lstStyle/>
          <a:p>
            <a:pPr algn="ctr"/>
            <a:r>
              <a:rPr lang="ko-KR" altLang="en-US" sz="3200" b="1" smtClean="0"/>
              <a:t>인구집단건강의 주요 시사점과 현실</a:t>
            </a:r>
            <a:endParaRPr lang="ko-KR" altLang="en-US" sz="1400"/>
          </a:p>
        </p:txBody>
      </p:sp>
      <p:pic>
        <p:nvPicPr>
          <p:cNvPr id="34" name="Picture 44" descr="na_c22"/>
          <p:cNvPicPr>
            <a:picLocks noChangeAspect="1" noChangeArrowheads="1"/>
          </p:cNvPicPr>
          <p:nvPr/>
        </p:nvPicPr>
        <p:blipFill>
          <a:blip r:embed="rId3" cstate="print"/>
          <a:srcRect/>
          <a:stretch>
            <a:fillRect/>
          </a:stretch>
        </p:blipFill>
        <p:spPr bwMode="auto">
          <a:xfrm>
            <a:off x="408245" y="634939"/>
            <a:ext cx="163255" cy="176882"/>
          </a:xfrm>
          <a:prstGeom prst="rect">
            <a:avLst/>
          </a:prstGeom>
          <a:noFill/>
          <a:ln w="9525">
            <a:noFill/>
            <a:miter lim="800000"/>
            <a:headEnd/>
            <a:tailEnd/>
          </a:ln>
        </p:spPr>
      </p:pic>
      <p:grpSp>
        <p:nvGrpSpPr>
          <p:cNvPr id="4" name="그룹 3"/>
          <p:cNvGrpSpPr/>
          <p:nvPr/>
        </p:nvGrpSpPr>
        <p:grpSpPr>
          <a:xfrm>
            <a:off x="571500" y="4192437"/>
            <a:ext cx="5969000" cy="2529037"/>
            <a:chOff x="3048001" y="3492078"/>
            <a:chExt cx="5969000" cy="3146977"/>
          </a:xfrm>
        </p:grpSpPr>
        <p:sp>
          <p:nvSpPr>
            <p:cNvPr id="15" name="직사각형 14"/>
            <p:cNvSpPr/>
            <p:nvPr/>
          </p:nvSpPr>
          <p:spPr>
            <a:xfrm>
              <a:off x="3172530" y="3953213"/>
              <a:ext cx="5731705" cy="312086"/>
            </a:xfrm>
            <a:prstGeom prst="rect">
              <a:avLst/>
            </a:prstGeom>
            <a:solidFill>
              <a:schemeClr val="bg1"/>
            </a:solidFill>
            <a:ln w="28575">
              <a:solidFill>
                <a:schemeClr val="accent6">
                  <a:lumMod val="75000"/>
                </a:schemeClr>
              </a:solidFill>
            </a:ln>
            <a:effectLst>
              <a:outerShdw blurRad="63500" sx="102000" sy="102000" algn="ctr" rotWithShape="0">
                <a:srgbClr val="00B05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prstClr val="black"/>
                  </a:solidFill>
                </a:rPr>
                <a:t>진료행위를 하는 </a:t>
              </a:r>
              <a:r>
                <a:rPr lang="ko-KR" altLang="en-US" sz="1400">
                  <a:solidFill>
                    <a:srgbClr val="C00000"/>
                  </a:solidFill>
                </a:rPr>
                <a:t>모든 의료진이 </a:t>
              </a:r>
              <a:r>
                <a:rPr lang="ko-KR" altLang="en-US" sz="1400">
                  <a:solidFill>
                    <a:prstClr val="black"/>
                  </a:solidFill>
                </a:rPr>
                <a:t>알아야 하는 </a:t>
              </a:r>
              <a:r>
                <a:rPr lang="ko-KR" altLang="en-US" sz="1400" smtClean="0">
                  <a:solidFill>
                    <a:prstClr val="black"/>
                  </a:solidFill>
                </a:rPr>
                <a:t>것</a:t>
              </a:r>
              <a:endParaRPr lang="ko-KR" altLang="en-US" sz="1400">
                <a:solidFill>
                  <a:prstClr val="black"/>
                </a:solidFill>
              </a:endParaRPr>
            </a:p>
          </p:txBody>
        </p:sp>
        <p:sp>
          <p:nvSpPr>
            <p:cNvPr id="19" name="직사각형 18"/>
            <p:cNvSpPr/>
            <p:nvPr/>
          </p:nvSpPr>
          <p:spPr>
            <a:xfrm>
              <a:off x="3171020" y="3560263"/>
              <a:ext cx="5717543" cy="324868"/>
            </a:xfrm>
            <a:prstGeom prst="rect">
              <a:avLst/>
            </a:prstGeom>
            <a:solidFill>
              <a:schemeClr val="accent3">
                <a:lumMod val="50000"/>
              </a:schemeClr>
            </a:solidFill>
            <a:effectLst>
              <a:outerShdw blurRad="63500" sx="102000" sy="102000" algn="ctr" rotWithShape="0">
                <a:srgbClr val="00B05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mtClean="0">
                  <a:solidFill>
                    <a:srgbClr val="FFC000"/>
                  </a:solidFill>
                </a:rPr>
                <a:t>인구집단건강이 중요한 이유</a:t>
              </a:r>
              <a:endParaRPr lang="ko-KR" altLang="en-US" sz="1400" dirty="0">
                <a:solidFill>
                  <a:srgbClr val="FFC000"/>
                </a:solidFill>
              </a:endParaRPr>
            </a:p>
          </p:txBody>
        </p:sp>
        <p:sp>
          <p:nvSpPr>
            <p:cNvPr id="25" name="직사각형 24"/>
            <p:cNvSpPr/>
            <p:nvPr/>
          </p:nvSpPr>
          <p:spPr>
            <a:xfrm>
              <a:off x="3172530" y="4325365"/>
              <a:ext cx="5731705" cy="366730"/>
            </a:xfrm>
            <a:prstGeom prst="rect">
              <a:avLst/>
            </a:prstGeom>
            <a:solidFill>
              <a:schemeClr val="bg1"/>
            </a:solidFill>
            <a:ln w="28575">
              <a:solidFill>
                <a:schemeClr val="accent6">
                  <a:lumMod val="75000"/>
                </a:schemeClr>
              </a:solidFill>
            </a:ln>
            <a:effectLst>
              <a:outerShdw blurRad="63500" sx="102000" sy="102000" algn="ctr" rotWithShape="0">
                <a:srgbClr val="00B05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rgbClr val="C00000"/>
                  </a:solidFill>
                </a:rPr>
                <a:t>특수 집단의 건강상태를</a:t>
              </a:r>
              <a:r>
                <a:rPr lang="ko-KR" altLang="en-US" sz="1400">
                  <a:solidFill>
                    <a:prstClr val="black"/>
                  </a:solidFill>
                </a:rPr>
                <a:t> 다룸</a:t>
              </a:r>
              <a:r>
                <a:rPr lang="en-US" altLang="ko-KR" sz="1400">
                  <a:solidFill>
                    <a:prstClr val="black"/>
                  </a:solidFill>
                </a:rPr>
                <a:t>-</a:t>
              </a:r>
              <a:r>
                <a:rPr lang="ko-KR" altLang="en-US" sz="1400">
                  <a:solidFill>
                    <a:prstClr val="black"/>
                  </a:solidFill>
                </a:rPr>
                <a:t>공중보건과 다름</a:t>
              </a:r>
              <a:endParaRPr lang="ko-KR" altLang="en-US" sz="1400" dirty="0">
                <a:solidFill>
                  <a:prstClr val="black"/>
                </a:solidFill>
              </a:endParaRPr>
            </a:p>
          </p:txBody>
        </p:sp>
        <p:sp>
          <p:nvSpPr>
            <p:cNvPr id="26" name="직사각형 25"/>
            <p:cNvSpPr/>
            <p:nvPr/>
          </p:nvSpPr>
          <p:spPr>
            <a:xfrm>
              <a:off x="3172531" y="4743633"/>
              <a:ext cx="5716032" cy="331539"/>
            </a:xfrm>
            <a:prstGeom prst="rect">
              <a:avLst/>
            </a:prstGeom>
            <a:solidFill>
              <a:schemeClr val="bg1"/>
            </a:solidFill>
            <a:ln w="28575">
              <a:solidFill>
                <a:schemeClr val="accent6">
                  <a:lumMod val="75000"/>
                </a:schemeClr>
              </a:solidFill>
            </a:ln>
            <a:effectLst>
              <a:outerShdw blurRad="63500" sx="102000" sy="102000" algn="ctr" rotWithShape="0">
                <a:srgbClr val="00B05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mtClean="0">
                  <a:solidFill>
                    <a:srgbClr val="C00000"/>
                  </a:solidFill>
                </a:rPr>
                <a:t>일반인들의 건강에 </a:t>
              </a:r>
              <a:r>
                <a:rPr lang="ko-KR" altLang="en-US" sz="1400" smtClean="0">
                  <a:solidFill>
                    <a:prstClr val="black"/>
                  </a:solidFill>
                </a:rPr>
                <a:t>관심</a:t>
              </a:r>
              <a:endParaRPr lang="ko-KR" altLang="en-US" sz="1400" dirty="0">
                <a:solidFill>
                  <a:prstClr val="black"/>
                </a:solidFill>
              </a:endParaRPr>
            </a:p>
          </p:txBody>
        </p:sp>
        <p:sp>
          <p:nvSpPr>
            <p:cNvPr id="2" name="직사각형 1"/>
            <p:cNvSpPr/>
            <p:nvPr/>
          </p:nvSpPr>
          <p:spPr>
            <a:xfrm>
              <a:off x="3048001" y="3492078"/>
              <a:ext cx="5969000" cy="3146977"/>
            </a:xfrm>
            <a:prstGeom prst="rect">
              <a:avLst/>
            </a:prstGeom>
            <a:noFill/>
            <a:ln w="12700">
              <a:solidFill>
                <a:schemeClr val="accent1">
                  <a:lumMod val="75000"/>
                </a:schemeClr>
              </a:solidFill>
            </a:ln>
            <a:effectLst>
              <a:glow rad="63500">
                <a:schemeClr val="accent5">
                  <a:satMod val="175000"/>
                  <a:alpha val="40000"/>
                </a:schemeClr>
              </a:glow>
              <a:outerShdw blurRad="63500" sx="102000" sy="102000" algn="ctr" rotWithShape="0">
                <a:srgbClr val="00B05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33" name="직사각형 32"/>
            <p:cNvSpPr/>
            <p:nvPr/>
          </p:nvSpPr>
          <p:spPr>
            <a:xfrm>
              <a:off x="3172530" y="5140722"/>
              <a:ext cx="5731705" cy="319520"/>
            </a:xfrm>
            <a:prstGeom prst="rect">
              <a:avLst/>
            </a:prstGeom>
            <a:solidFill>
              <a:schemeClr val="bg1"/>
            </a:solidFill>
            <a:ln w="28575">
              <a:solidFill>
                <a:schemeClr val="accent6">
                  <a:lumMod val="75000"/>
                </a:schemeClr>
              </a:solidFill>
            </a:ln>
            <a:effectLst>
              <a:outerShdw blurRad="63500" sx="102000" sy="102000" algn="ctr" rotWithShape="0">
                <a:srgbClr val="00B05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rgbClr val="C00000"/>
                  </a:solidFill>
                </a:rPr>
                <a:t>위험분류</a:t>
              </a:r>
              <a:r>
                <a:rPr lang="en-US" altLang="ko-KR" sz="1400">
                  <a:solidFill>
                    <a:prstClr val="black"/>
                  </a:solidFill>
                </a:rPr>
                <a:t>(risk stratification</a:t>
              </a:r>
              <a:r>
                <a:rPr lang="en-US" altLang="ko-KR" sz="1400" smtClean="0">
                  <a:solidFill>
                    <a:prstClr val="black"/>
                  </a:solidFill>
                </a:rPr>
                <a:t>)</a:t>
              </a:r>
              <a:endParaRPr lang="ko-KR" altLang="en-US" sz="1400">
                <a:solidFill>
                  <a:prstClr val="black"/>
                </a:solidFill>
              </a:endParaRPr>
            </a:p>
          </p:txBody>
        </p:sp>
        <p:sp>
          <p:nvSpPr>
            <p:cNvPr id="42" name="직사각형 41"/>
            <p:cNvSpPr/>
            <p:nvPr/>
          </p:nvSpPr>
          <p:spPr>
            <a:xfrm>
              <a:off x="3183720" y="5527097"/>
              <a:ext cx="5731705" cy="309988"/>
            </a:xfrm>
            <a:prstGeom prst="rect">
              <a:avLst/>
            </a:prstGeom>
            <a:solidFill>
              <a:schemeClr val="bg1"/>
            </a:solidFill>
            <a:ln w="28575">
              <a:solidFill>
                <a:schemeClr val="accent6">
                  <a:lumMod val="75000"/>
                </a:schemeClr>
              </a:solidFill>
            </a:ln>
            <a:effectLst>
              <a:outerShdw blurRad="63500" sx="102000" sy="102000" algn="ctr" rotWithShape="0">
                <a:srgbClr val="00B05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prstClr val="black"/>
                  </a:solidFill>
                </a:rPr>
                <a:t>위험예측능력과 </a:t>
              </a:r>
              <a:r>
                <a:rPr lang="ko-KR" altLang="en-US" sz="1400">
                  <a:solidFill>
                    <a:srgbClr val="C00000"/>
                  </a:solidFill>
                </a:rPr>
                <a:t>더 나은 </a:t>
              </a:r>
              <a:r>
                <a:rPr lang="ko-KR" altLang="en-US" sz="1400" smtClean="0">
                  <a:solidFill>
                    <a:srgbClr val="C00000"/>
                  </a:solidFill>
                </a:rPr>
                <a:t>진료표준</a:t>
              </a:r>
              <a:endParaRPr lang="ko-KR" altLang="en-US" sz="1400" dirty="0">
                <a:solidFill>
                  <a:srgbClr val="C00000"/>
                </a:solidFill>
              </a:endParaRPr>
            </a:p>
          </p:txBody>
        </p:sp>
        <p:sp>
          <p:nvSpPr>
            <p:cNvPr id="43" name="직사각형 42"/>
            <p:cNvSpPr/>
            <p:nvPr/>
          </p:nvSpPr>
          <p:spPr>
            <a:xfrm>
              <a:off x="3183720" y="5902818"/>
              <a:ext cx="5731705" cy="314480"/>
            </a:xfrm>
            <a:prstGeom prst="rect">
              <a:avLst/>
            </a:prstGeom>
            <a:solidFill>
              <a:schemeClr val="bg1"/>
            </a:solidFill>
            <a:ln w="28575">
              <a:solidFill>
                <a:schemeClr val="accent6">
                  <a:lumMod val="75000"/>
                </a:schemeClr>
              </a:solidFill>
            </a:ln>
            <a:effectLst>
              <a:outerShdw blurRad="63500" sx="102000" sy="102000" algn="ctr" rotWithShape="0">
                <a:srgbClr val="00B05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mtClean="0">
                  <a:solidFill>
                    <a:srgbClr val="C00000"/>
                  </a:solidFill>
                </a:rPr>
                <a:t>일차진료의사</a:t>
              </a:r>
              <a:r>
                <a:rPr lang="ko-KR" altLang="en-US" sz="1400" smtClean="0">
                  <a:solidFill>
                    <a:prstClr val="black"/>
                  </a:solidFill>
                </a:rPr>
                <a:t>가 반드시 포함</a:t>
              </a:r>
              <a:endParaRPr lang="ko-KR" altLang="en-US" sz="1400" dirty="0">
                <a:solidFill>
                  <a:prstClr val="black"/>
                </a:solidFill>
              </a:endParaRPr>
            </a:p>
          </p:txBody>
        </p:sp>
        <p:sp>
          <p:nvSpPr>
            <p:cNvPr id="45" name="직사각형 44"/>
            <p:cNvSpPr/>
            <p:nvPr/>
          </p:nvSpPr>
          <p:spPr>
            <a:xfrm>
              <a:off x="3183720" y="6289869"/>
              <a:ext cx="5731705" cy="288947"/>
            </a:xfrm>
            <a:prstGeom prst="rect">
              <a:avLst/>
            </a:prstGeom>
            <a:solidFill>
              <a:schemeClr val="bg1"/>
            </a:solidFill>
            <a:ln w="28575">
              <a:solidFill>
                <a:schemeClr val="accent6">
                  <a:lumMod val="75000"/>
                </a:schemeClr>
              </a:solidFill>
            </a:ln>
            <a:effectLst>
              <a:outerShdw blurRad="63500" sx="102000" sy="102000" algn="ctr" rotWithShape="0">
                <a:srgbClr val="00B05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mtClean="0">
                  <a:solidFill>
                    <a:srgbClr val="C00000"/>
                  </a:solidFill>
                </a:rPr>
                <a:t>소프트웨어</a:t>
              </a:r>
              <a:r>
                <a:rPr lang="en-US" altLang="ko-KR" sz="1400" smtClean="0">
                  <a:solidFill>
                    <a:srgbClr val="C00000"/>
                  </a:solidFill>
                </a:rPr>
                <a:t>, </a:t>
              </a:r>
              <a:r>
                <a:rPr lang="ko-KR" altLang="en-US" sz="1400" smtClean="0">
                  <a:solidFill>
                    <a:srgbClr val="C00000"/>
                  </a:solidFill>
                </a:rPr>
                <a:t>컴퓨터시스템</a:t>
              </a:r>
              <a:r>
                <a:rPr lang="ko-KR" altLang="en-US" sz="1400" smtClean="0">
                  <a:solidFill>
                    <a:prstClr val="black"/>
                  </a:solidFill>
                </a:rPr>
                <a:t>과 의사의 케어처방 주요 역할</a:t>
              </a:r>
              <a:endParaRPr lang="ko-KR" altLang="en-US" sz="1400" dirty="0">
                <a:solidFill>
                  <a:prstClr val="black"/>
                </a:solidFill>
              </a:endParaRPr>
            </a:p>
          </p:txBody>
        </p:sp>
      </p:grpSp>
      <p:sp>
        <p:nvSpPr>
          <p:cNvPr id="3" name="슬라이드 번호 개체 틀 2"/>
          <p:cNvSpPr>
            <a:spLocks noGrp="1"/>
          </p:cNvSpPr>
          <p:nvPr>
            <p:ph type="sldNum" sz="quarter" idx="12"/>
          </p:nvPr>
        </p:nvSpPr>
        <p:spPr/>
        <p:txBody>
          <a:bodyPr/>
          <a:lstStyle/>
          <a:p>
            <a:fld id="{226A7A18-950E-430F-B78B-4CE5EA3222A8}" type="slidenum">
              <a:rPr lang="ko-KR" altLang="en-US" smtClean="0"/>
              <a:t>27</a:t>
            </a:fld>
            <a:endParaRPr lang="ko-KR" altLang="en-US"/>
          </a:p>
        </p:txBody>
      </p:sp>
      <p:sp>
        <p:nvSpPr>
          <p:cNvPr id="38" name="바닥글 개체 틀 14"/>
          <p:cNvSpPr>
            <a:spLocks noGrp="1"/>
          </p:cNvSpPr>
          <p:nvPr>
            <p:ph type="ftr" sz="quarter" idx="11"/>
          </p:nvPr>
        </p:nvSpPr>
        <p:spPr>
          <a:xfrm>
            <a:off x="-1" y="34233"/>
            <a:ext cx="3556001" cy="224376"/>
          </a:xfrm>
        </p:spPr>
        <p:txBody>
          <a:bodyPr/>
          <a:lstStyle/>
          <a:p>
            <a:pPr algn="l"/>
            <a:r>
              <a:rPr lang="en-US" altLang="ko-KR" sz="1400" b="1" smtClean="0">
                <a:solidFill>
                  <a:srgbClr val="002060"/>
                </a:solidFill>
              </a:rPr>
              <a:t>4. </a:t>
            </a:r>
            <a:r>
              <a:rPr lang="ko-KR" altLang="en-US" sz="1400" b="1" smtClean="0">
                <a:solidFill>
                  <a:srgbClr val="002060"/>
                </a:solidFill>
              </a:rPr>
              <a:t>인구집단건강과 가치</a:t>
            </a:r>
            <a:r>
              <a:rPr lang="en-US" altLang="ko-KR" sz="1400" b="1" smtClean="0">
                <a:solidFill>
                  <a:srgbClr val="002060"/>
                </a:solidFill>
              </a:rPr>
              <a:t>-</a:t>
            </a:r>
            <a:r>
              <a:rPr lang="ko-KR" altLang="en-US" sz="1400" b="1" smtClean="0">
                <a:solidFill>
                  <a:srgbClr val="002060"/>
                </a:solidFill>
              </a:rPr>
              <a:t>기반지불</a:t>
            </a:r>
            <a:endParaRPr lang="ko-KR" altLang="en-US" sz="1400" b="1">
              <a:solidFill>
                <a:srgbClr val="002060"/>
              </a:solidFill>
            </a:endParaRPr>
          </a:p>
        </p:txBody>
      </p:sp>
      <p:pic>
        <p:nvPicPr>
          <p:cNvPr id="37" name="Picture 44" descr="na_c22"/>
          <p:cNvPicPr>
            <a:picLocks noChangeAspect="1" noChangeArrowheads="1"/>
          </p:cNvPicPr>
          <p:nvPr/>
        </p:nvPicPr>
        <p:blipFill>
          <a:blip r:embed="rId3" cstate="print"/>
          <a:srcRect/>
          <a:stretch>
            <a:fillRect/>
          </a:stretch>
        </p:blipFill>
        <p:spPr bwMode="auto">
          <a:xfrm>
            <a:off x="408245" y="2691853"/>
            <a:ext cx="163255" cy="176882"/>
          </a:xfrm>
          <a:prstGeom prst="rect">
            <a:avLst/>
          </a:prstGeom>
          <a:noFill/>
          <a:ln w="9525">
            <a:noFill/>
            <a:miter lim="800000"/>
            <a:headEnd/>
            <a:tailEnd/>
          </a:ln>
        </p:spPr>
      </p:pic>
      <p:sp>
        <p:nvSpPr>
          <p:cNvPr id="44" name="직사각형 43"/>
          <p:cNvSpPr/>
          <p:nvPr/>
        </p:nvSpPr>
        <p:spPr>
          <a:xfrm>
            <a:off x="694519" y="2585580"/>
            <a:ext cx="11415419" cy="1606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smtClean="0">
                <a:solidFill>
                  <a:schemeClr val="tx1"/>
                </a:solidFill>
                <a:latin typeface="HY헤드라인M" panose="02030600000101010101" pitchFamily="18" charset="-127"/>
                <a:ea typeface="HY헤드라인M" panose="02030600000101010101" pitchFamily="18" charset="-127"/>
              </a:rPr>
              <a:t>인구집단건강관리의 현실</a:t>
            </a:r>
            <a:r>
              <a:rPr lang="en-US" altLang="ko-KR" sz="1200">
                <a:solidFill>
                  <a:schemeClr val="tx1"/>
                </a:solidFill>
                <a:latin typeface="+mn-ea"/>
              </a:rPr>
              <a:t>("Five Key Components to Successful Population Health Programs":https://www.connance.com)</a:t>
            </a:r>
            <a:endParaRPr lang="en-US" altLang="ko-KR" sz="1200" smtClean="0">
              <a:solidFill>
                <a:schemeClr val="tx1"/>
              </a:solidFill>
              <a:latin typeface="+mn-ea"/>
            </a:endParaRPr>
          </a:p>
          <a:p>
            <a:pPr marL="742950" lvl="1" indent="-285750">
              <a:buFont typeface="Wingdings" panose="05000000000000000000" pitchFamily="2" charset="2"/>
              <a:buChar char="Ø"/>
            </a:pPr>
            <a:r>
              <a:rPr lang="ko-KR" altLang="en-US" sz="1400" smtClean="0">
                <a:solidFill>
                  <a:schemeClr val="tx1"/>
                </a:solidFill>
                <a:latin typeface="HY헤드라인M" panose="02030600000101010101" pitchFamily="18" charset="-127"/>
                <a:ea typeface="HY헤드라인M" panose="02030600000101010101" pitchFamily="18" charset="-127"/>
              </a:rPr>
              <a:t>인구집단건강관리 도입</a:t>
            </a:r>
            <a:r>
              <a:rPr lang="en-US" altLang="ko-KR" sz="1400" smtClean="0">
                <a:solidFill>
                  <a:schemeClr val="tx1"/>
                </a:solidFill>
                <a:latin typeface="HY헤드라인M" panose="02030600000101010101" pitchFamily="18" charset="-127"/>
                <a:ea typeface="HY헤드라인M" panose="02030600000101010101" pitchFamily="18" charset="-127"/>
              </a:rPr>
              <a:t>(initiative)</a:t>
            </a:r>
            <a:r>
              <a:rPr lang="ko-KR" altLang="en-US" sz="1400" smtClean="0">
                <a:solidFill>
                  <a:schemeClr val="tx1"/>
                </a:solidFill>
                <a:latin typeface="HY헤드라인M" panose="02030600000101010101" pitchFamily="18" charset="-127"/>
                <a:ea typeface="HY헤드라인M" panose="02030600000101010101" pitchFamily="18" charset="-127"/>
              </a:rPr>
              <a:t>은 병원이 의료비</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smtClean="0">
                <a:solidFill>
                  <a:schemeClr val="tx1"/>
                </a:solidFill>
                <a:latin typeface="HY헤드라인M" panose="02030600000101010101" pitchFamily="18" charset="-127"/>
                <a:ea typeface="HY헤드라인M" panose="02030600000101010101" pitchFamily="18" charset="-127"/>
              </a:rPr>
              <a:t>증가</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smtClean="0">
                <a:solidFill>
                  <a:schemeClr val="tx1"/>
                </a:solidFill>
                <a:latin typeface="HY헤드라인M" panose="02030600000101010101" pitchFamily="18" charset="-127"/>
                <a:ea typeface="HY헤드라인M" panose="02030600000101010101" pitchFamily="18" charset="-127"/>
              </a:rPr>
              <a:t>질 기준 상승</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smtClean="0">
                <a:solidFill>
                  <a:schemeClr val="tx1"/>
                </a:solidFill>
                <a:latin typeface="HY헤드라인M" panose="02030600000101010101" pitchFamily="18" charset="-127"/>
                <a:ea typeface="HY헤드라인M" panose="02030600000101010101" pitchFamily="18" charset="-127"/>
              </a:rPr>
              <a:t>새로운 지불방법에 대응해야 함을 깊이 인식하면서 더 보편화 되고 있음</a:t>
            </a:r>
            <a:endParaRPr lang="en-US" altLang="ko-KR" sz="14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en-US" altLang="ko-KR" sz="1400">
                <a:solidFill>
                  <a:schemeClr val="tx1"/>
                </a:solidFill>
                <a:latin typeface="HY헤드라인M" panose="02030600000101010101" pitchFamily="18" charset="-127"/>
                <a:ea typeface="HY헤드라인M" panose="02030600000101010101" pitchFamily="18" charset="-127"/>
              </a:rPr>
              <a:t>Health Data Management</a:t>
            </a:r>
            <a:r>
              <a:rPr lang="ko-KR" altLang="en-US" sz="1400">
                <a:solidFill>
                  <a:schemeClr val="tx1"/>
                </a:solidFill>
                <a:latin typeface="HY헤드라인M" panose="02030600000101010101" pitchFamily="18" charset="-127"/>
                <a:ea typeface="HY헤드라인M" panose="02030600000101010101" pitchFamily="18" charset="-127"/>
              </a:rPr>
              <a:t>가 한 조사에 의하면</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a:solidFill>
                  <a:schemeClr val="tx1"/>
                </a:solidFill>
                <a:latin typeface="HY헤드라인M" panose="02030600000101010101" pitchFamily="18" charset="-127"/>
                <a:ea typeface="HY헤드라인M" panose="02030600000101010101" pitchFamily="18" charset="-127"/>
              </a:rPr>
              <a:t>보건의료회사</a:t>
            </a:r>
            <a:r>
              <a:rPr lang="en-US" altLang="ko-KR" sz="1400">
                <a:solidFill>
                  <a:schemeClr val="tx1"/>
                </a:solidFill>
                <a:latin typeface="HY헤드라인M" panose="02030600000101010101" pitchFamily="18" charset="-127"/>
                <a:ea typeface="HY헤드라인M" panose="02030600000101010101" pitchFamily="18" charset="-127"/>
              </a:rPr>
              <a:t> CEO 200</a:t>
            </a:r>
            <a:r>
              <a:rPr lang="ko-KR" altLang="en-US" sz="1400">
                <a:solidFill>
                  <a:schemeClr val="tx1"/>
                </a:solidFill>
                <a:latin typeface="HY헤드라인M" panose="02030600000101010101" pitchFamily="18" charset="-127"/>
                <a:ea typeface="HY헤드라인M" panose="02030600000101010101" pitchFamily="18" charset="-127"/>
              </a:rPr>
              <a:t>명</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a:solidFill>
                  <a:schemeClr val="tx1"/>
                </a:solidFill>
                <a:latin typeface="HY헤드라인M" panose="02030600000101010101" pitchFamily="18" charset="-127"/>
                <a:ea typeface="HY헤드라인M" panose="02030600000101010101" pitchFamily="18" charset="-127"/>
              </a:rPr>
              <a:t>중  </a:t>
            </a:r>
            <a:r>
              <a:rPr lang="en-US" altLang="ko-KR" sz="1400">
                <a:solidFill>
                  <a:schemeClr val="tx1"/>
                </a:solidFill>
                <a:latin typeface="HY헤드라인M" panose="02030600000101010101" pitchFamily="18" charset="-127"/>
                <a:ea typeface="HY헤드라인M" panose="02030600000101010101" pitchFamily="18" charset="-127"/>
              </a:rPr>
              <a:t>67%</a:t>
            </a:r>
            <a:r>
              <a:rPr lang="ko-KR" altLang="en-US" sz="1400">
                <a:solidFill>
                  <a:schemeClr val="tx1"/>
                </a:solidFill>
                <a:latin typeface="HY헤드라인M" panose="02030600000101010101" pitchFamily="18" charset="-127"/>
                <a:ea typeface="HY헤드라인M" panose="02030600000101010101" pitchFamily="18" charset="-127"/>
              </a:rPr>
              <a:t>가 현재 어떤 형태 이던 인구집단건강관리 프로그램을 가지고 있다고 </a:t>
            </a:r>
            <a:r>
              <a:rPr lang="ko-KR" altLang="en-US" sz="1400" smtClean="0">
                <a:solidFill>
                  <a:schemeClr val="tx1"/>
                </a:solidFill>
                <a:latin typeface="HY헤드라인M" panose="02030600000101010101" pitchFamily="18" charset="-127"/>
                <a:ea typeface="HY헤드라인M" panose="02030600000101010101" pitchFamily="18" charset="-127"/>
              </a:rPr>
              <a:t>응답함</a:t>
            </a:r>
            <a:endParaRPr lang="en-US" altLang="ko-KR" sz="14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400">
                <a:solidFill>
                  <a:schemeClr val="tx1"/>
                </a:solidFill>
                <a:latin typeface="HY헤드라인M" panose="02030600000101010101" pitchFamily="18" charset="-127"/>
                <a:ea typeface="HY헤드라인M" panose="02030600000101010101" pitchFamily="18" charset="-127"/>
              </a:rPr>
              <a:t>케어책임</a:t>
            </a:r>
            <a:r>
              <a:rPr lang="en-US" altLang="ko-KR" sz="1400">
                <a:solidFill>
                  <a:schemeClr val="tx1"/>
                </a:solidFill>
                <a:latin typeface="HY헤드라인M" panose="02030600000101010101" pitchFamily="18" charset="-127"/>
                <a:ea typeface="HY헤드라인M" panose="02030600000101010101" pitchFamily="18" charset="-127"/>
              </a:rPr>
              <a:t>(Accountable Care)</a:t>
            </a:r>
            <a:r>
              <a:rPr lang="ko-KR" altLang="en-US" sz="1400">
                <a:solidFill>
                  <a:schemeClr val="tx1"/>
                </a:solidFill>
                <a:latin typeface="HY헤드라인M" panose="02030600000101010101" pitchFamily="18" charset="-127"/>
                <a:ea typeface="HY헤드라인M" panose="02030600000101010101" pitchFamily="18" charset="-127"/>
              </a:rPr>
              <a:t>의 모델이 계속 진화하면서</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a:solidFill>
                  <a:schemeClr val="tx1"/>
                </a:solidFill>
                <a:latin typeface="HY헤드라인M" panose="02030600000101010101" pitchFamily="18" charset="-127"/>
                <a:ea typeface="HY헤드라인M" panose="02030600000101010101" pitchFamily="18" charset="-127"/>
              </a:rPr>
              <a:t>가까운 미래에는 어쩔 수 없이 대부분의 보건의료공급자들이 인구집단건강관리를 실현하거나 확장할 </a:t>
            </a:r>
            <a:r>
              <a:rPr lang="ko-KR" altLang="en-US" sz="1400" smtClean="0">
                <a:solidFill>
                  <a:schemeClr val="tx1"/>
                </a:solidFill>
                <a:latin typeface="HY헤드라인M" panose="02030600000101010101" pitchFamily="18" charset="-127"/>
                <a:ea typeface="HY헤드라인M" panose="02030600000101010101" pitchFamily="18" charset="-127"/>
              </a:rPr>
              <a:t>것임</a:t>
            </a:r>
            <a:endParaRPr lang="en-US" altLang="ko-KR" sz="1400" smtClean="0">
              <a:solidFill>
                <a:schemeClr val="tx1"/>
              </a:solidFill>
              <a:latin typeface="HY헤드라인M" panose="02030600000101010101" pitchFamily="18" charset="-127"/>
              <a:ea typeface="HY헤드라인M" panose="02030600000101010101" pitchFamily="18" charset="-127"/>
            </a:endParaRPr>
          </a:p>
        </p:txBody>
      </p:sp>
      <p:pic>
        <p:nvPicPr>
          <p:cNvPr id="1026" name="Picture 2" descr="67%ì ëí ì´ë¯¸ì§ ê²ìê²°ê³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1303" y="4525231"/>
            <a:ext cx="2147831" cy="2147832"/>
          </a:xfrm>
          <a:prstGeom prst="rect">
            <a:avLst/>
          </a:prstGeom>
          <a:noFill/>
          <a:extLst>
            <a:ext uri="{909E8E84-426E-40DD-AFC4-6F175D3DCCD1}">
              <a14:hiddenFill xmlns:a14="http://schemas.microsoft.com/office/drawing/2010/main">
                <a:solidFill>
                  <a:srgbClr val="FFFFFF"/>
                </a:solidFill>
              </a14:hiddenFill>
            </a:ext>
          </a:extLst>
        </p:spPr>
      </p:pic>
      <p:sp>
        <p:nvSpPr>
          <p:cNvPr id="49" name="직사각형 48"/>
          <p:cNvSpPr/>
          <p:nvPr/>
        </p:nvSpPr>
        <p:spPr>
          <a:xfrm>
            <a:off x="7566086" y="4067908"/>
            <a:ext cx="3518266" cy="432059"/>
          </a:xfrm>
          <a:prstGeom prst="rect">
            <a:avLst/>
          </a:prstGeom>
          <a:solidFill>
            <a:schemeClr val="accent3">
              <a:lumMod val="5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mtClean="0">
                <a:solidFill>
                  <a:srgbClr val="FFC000"/>
                </a:solidFill>
              </a:rPr>
              <a:t>보건의료회사</a:t>
            </a:r>
            <a:r>
              <a:rPr lang="en-US" altLang="ko-KR" sz="1400" smtClean="0">
                <a:solidFill>
                  <a:srgbClr val="FFC000"/>
                </a:solidFill>
              </a:rPr>
              <a:t>CEO 200</a:t>
            </a:r>
            <a:r>
              <a:rPr lang="ko-KR" altLang="en-US" sz="1400" smtClean="0">
                <a:solidFill>
                  <a:srgbClr val="FFC000"/>
                </a:solidFill>
              </a:rPr>
              <a:t>명이 대답한 인구집단건강관리프로그램 </a:t>
            </a:r>
            <a:r>
              <a:rPr lang="en-US" altLang="ko-KR" sz="1400" smtClean="0">
                <a:solidFill>
                  <a:srgbClr val="FFC000"/>
                </a:solidFill>
              </a:rPr>
              <a:t>"</a:t>
            </a:r>
            <a:r>
              <a:rPr lang="ko-KR" altLang="en-US" sz="1400" smtClean="0">
                <a:solidFill>
                  <a:srgbClr val="FFC000"/>
                </a:solidFill>
              </a:rPr>
              <a:t>있음</a:t>
            </a:r>
            <a:r>
              <a:rPr lang="en-US" altLang="ko-KR" sz="1400" smtClean="0">
                <a:solidFill>
                  <a:srgbClr val="FFC000"/>
                </a:solidFill>
              </a:rPr>
              <a:t>" </a:t>
            </a:r>
            <a:r>
              <a:rPr lang="ko-KR" altLang="en-US" sz="1400" smtClean="0">
                <a:solidFill>
                  <a:srgbClr val="FFC000"/>
                </a:solidFill>
              </a:rPr>
              <a:t>백분률</a:t>
            </a:r>
            <a:endParaRPr lang="ko-KR" altLang="en-US" sz="1400" dirty="0">
              <a:solidFill>
                <a:srgbClr val="FFC000"/>
              </a:solidFill>
            </a:endParaRPr>
          </a:p>
        </p:txBody>
      </p:sp>
      <p:sp>
        <p:nvSpPr>
          <p:cNvPr id="5" name="직사각형 4"/>
          <p:cNvSpPr/>
          <p:nvPr/>
        </p:nvSpPr>
        <p:spPr>
          <a:xfrm>
            <a:off x="7549662" y="4508310"/>
            <a:ext cx="3516923" cy="2213164"/>
          </a:xfrm>
          <a:prstGeom prst="rect">
            <a:avLst/>
          </a:prstGeom>
          <a:noFill/>
          <a:ln w="317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20405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p:cNvGrpSpPr/>
          <p:nvPr/>
        </p:nvGrpSpPr>
        <p:grpSpPr>
          <a:xfrm>
            <a:off x="8540105" y="4467038"/>
            <a:ext cx="3541058" cy="2369631"/>
            <a:chOff x="8540105" y="4467038"/>
            <a:chExt cx="3541058" cy="2369631"/>
          </a:xfrm>
        </p:grpSpPr>
        <p:sp>
          <p:nvSpPr>
            <p:cNvPr id="21" name="직사각형 20"/>
            <p:cNvSpPr/>
            <p:nvPr/>
          </p:nvSpPr>
          <p:spPr>
            <a:xfrm>
              <a:off x="8540105" y="4467038"/>
              <a:ext cx="3541058" cy="2369631"/>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12700">
              <a:solidFill>
                <a:schemeClr val="accent1">
                  <a:lumMod val="75000"/>
                </a:schemeClr>
              </a:solidFill>
            </a:ln>
            <a:effectLst>
              <a:glow rad="101600">
                <a:schemeClr val="accent2">
                  <a:satMod val="175000"/>
                  <a:alpha val="40000"/>
                </a:schemeClr>
              </a:glow>
              <a:outerShdw blurRad="50800" dist="38100" dir="2700000" algn="tl" rotWithShape="0">
                <a:schemeClr val="accent6">
                  <a:lumMod val="75000"/>
                  <a:alpha val="40000"/>
                </a:scheme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p:cNvPicPr>
              <a:picLocks noChangeAspect="1"/>
            </p:cNvPicPr>
            <p:nvPr/>
          </p:nvPicPr>
          <p:blipFill>
            <a:blip r:embed="rId3"/>
            <a:stretch>
              <a:fillRect/>
            </a:stretch>
          </p:blipFill>
          <p:spPr>
            <a:xfrm>
              <a:off x="8656358" y="4485462"/>
              <a:ext cx="3326483" cy="2285106"/>
            </a:xfrm>
            <a:prstGeom prst="rect">
              <a:avLst/>
            </a:prstGeom>
          </p:spPr>
        </p:pic>
      </p:grpSp>
      <p:sp>
        <p:nvSpPr>
          <p:cNvPr id="3" name="제목 2"/>
          <p:cNvSpPr>
            <a:spLocks noGrp="1"/>
          </p:cNvSpPr>
          <p:nvPr>
            <p:ph type="title"/>
          </p:nvPr>
        </p:nvSpPr>
        <p:spPr>
          <a:xfrm>
            <a:off x="211727" y="205188"/>
            <a:ext cx="11803255" cy="682904"/>
          </a:xfrm>
        </p:spPr>
        <p:txBody>
          <a:bodyPr lIns="0" rIns="0">
            <a:noAutofit/>
          </a:bodyPr>
          <a:lstStyle/>
          <a:p>
            <a:pPr algn="ctr"/>
            <a:r>
              <a:rPr lang="ko-KR" altLang="en-US" sz="3200" b="1" smtClean="0"/>
              <a:t>인구집단</a:t>
            </a:r>
            <a:r>
              <a:rPr lang="en-US" altLang="ko-KR" sz="3200" b="1" smtClean="0"/>
              <a:t>-</a:t>
            </a:r>
            <a:r>
              <a:rPr lang="ko-KR" altLang="en-US" sz="3200" b="1" smtClean="0"/>
              <a:t>기반 보건의료와 가치</a:t>
            </a:r>
            <a:r>
              <a:rPr lang="en-US" altLang="ko-KR" sz="3200" b="1" smtClean="0"/>
              <a:t>-</a:t>
            </a:r>
            <a:r>
              <a:rPr lang="ko-KR" altLang="en-US" sz="3200" b="1" smtClean="0"/>
              <a:t>기반지불</a:t>
            </a:r>
            <a:endParaRPr lang="ko-KR" altLang="en-US" sz="1400" b="1" dirty="0"/>
          </a:p>
        </p:txBody>
      </p:sp>
      <p:pic>
        <p:nvPicPr>
          <p:cNvPr id="13" name="Picture 44" descr="na_c22"/>
          <p:cNvPicPr>
            <a:picLocks noChangeAspect="1" noChangeArrowheads="1"/>
          </p:cNvPicPr>
          <p:nvPr/>
        </p:nvPicPr>
        <p:blipFill>
          <a:blip r:embed="rId4" cstate="print"/>
          <a:srcRect/>
          <a:stretch>
            <a:fillRect/>
          </a:stretch>
        </p:blipFill>
        <p:spPr bwMode="auto">
          <a:xfrm>
            <a:off x="876314" y="1777346"/>
            <a:ext cx="163255" cy="176882"/>
          </a:xfrm>
          <a:prstGeom prst="rect">
            <a:avLst/>
          </a:prstGeom>
          <a:noFill/>
          <a:ln w="9525">
            <a:noFill/>
            <a:miter lim="800000"/>
            <a:headEnd/>
            <a:tailEnd/>
          </a:ln>
        </p:spPr>
      </p:pic>
      <p:pic>
        <p:nvPicPr>
          <p:cNvPr id="18" name="Picture 44" descr="na_c22"/>
          <p:cNvPicPr>
            <a:picLocks noChangeAspect="1" noChangeArrowheads="1"/>
          </p:cNvPicPr>
          <p:nvPr/>
        </p:nvPicPr>
        <p:blipFill>
          <a:blip r:embed="rId4" cstate="print"/>
          <a:srcRect/>
          <a:stretch>
            <a:fillRect/>
          </a:stretch>
        </p:blipFill>
        <p:spPr bwMode="auto">
          <a:xfrm>
            <a:off x="876314" y="825608"/>
            <a:ext cx="163255" cy="176882"/>
          </a:xfrm>
          <a:prstGeom prst="rect">
            <a:avLst/>
          </a:prstGeom>
          <a:noFill/>
          <a:ln w="9525">
            <a:noFill/>
            <a:miter lim="800000"/>
            <a:headEnd/>
            <a:tailEnd/>
          </a:ln>
        </p:spPr>
      </p:pic>
      <p:sp>
        <p:nvSpPr>
          <p:cNvPr id="58" name="직사각형 57"/>
          <p:cNvSpPr/>
          <p:nvPr/>
        </p:nvSpPr>
        <p:spPr>
          <a:xfrm>
            <a:off x="1177407" y="785571"/>
            <a:ext cx="10605018" cy="87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smtClean="0">
                <a:solidFill>
                  <a:schemeClr val="tx1"/>
                </a:solidFill>
                <a:latin typeface="HY헤드라인M" panose="02030600000101010101" pitchFamily="18" charset="-127"/>
                <a:ea typeface="HY헤드라인M" panose="02030600000101010101" pitchFamily="18" charset="-127"/>
              </a:rPr>
              <a:t>인구집단</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기반 보건의료</a:t>
            </a:r>
            <a:r>
              <a:rPr lang="en-US" altLang="ko-KR" sz="1600" smtClean="0">
                <a:solidFill>
                  <a:schemeClr val="tx1"/>
                </a:solidFill>
                <a:latin typeface="HY헤드라인M" panose="02030600000101010101" pitchFamily="18" charset="-127"/>
                <a:ea typeface="HY헤드라인M" panose="02030600000101010101" pitchFamily="18" charset="-127"/>
              </a:rPr>
              <a:t>(Population-Based Health)</a:t>
            </a:r>
            <a:r>
              <a:rPr lang="ko-KR" altLang="en-US" sz="1600">
                <a:solidFill>
                  <a:schemeClr val="tx1"/>
                </a:solidFill>
                <a:latin typeface="HY헤드라인M" panose="02030600000101010101" pitchFamily="18" charset="-127"/>
                <a:ea typeface="HY헤드라인M" panose="02030600000101010101" pitchFamily="18" charset="-127"/>
              </a:rPr>
              <a:t>는</a:t>
            </a:r>
            <a:r>
              <a:rPr lang="ko-KR" altLang="en-US" sz="1600" smtClean="0">
                <a:solidFill>
                  <a:schemeClr val="tx1"/>
                </a:solidFill>
                <a:latin typeface="HY헤드라인M" panose="02030600000101010101" pitchFamily="18" charset="-127"/>
                <a:ea typeface="HY헤드라인M" panose="02030600000101010101" pitchFamily="18" charset="-127"/>
              </a:rPr>
              <a:t> 개인의 집합인 </a:t>
            </a:r>
            <a:r>
              <a:rPr lang="ko-KR" altLang="en-US" sz="1600" u="sng" smtClean="0">
                <a:solidFill>
                  <a:schemeClr val="tx1"/>
                </a:solidFill>
                <a:latin typeface="HY헤드라인M" panose="02030600000101010101" pitchFamily="18" charset="-127"/>
                <a:ea typeface="HY헤드라인M" panose="02030600000101010101" pitchFamily="18" charset="-127"/>
              </a:rPr>
              <a:t>집단의 건강결과와 그 분포를 개선하기 위해 구축된 시스템</a:t>
            </a:r>
            <a:r>
              <a:rPr lang="ko-KR" altLang="en-US" sz="1600" smtClean="0">
                <a:solidFill>
                  <a:schemeClr val="tx1"/>
                </a:solidFill>
                <a:latin typeface="HY헤드라인M" panose="02030600000101010101" pitchFamily="18" charset="-127"/>
                <a:ea typeface="HY헤드라인M" panose="02030600000101010101" pitchFamily="18" charset="-127"/>
              </a:rPr>
              <a:t>을 목표로 함</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이런 형태의 케어로 나가기 위해서는 </a:t>
            </a:r>
            <a:r>
              <a:rPr lang="ko-KR" altLang="en-US" sz="1600" smtClean="0">
                <a:solidFill>
                  <a:srgbClr val="C00000"/>
                </a:solidFill>
                <a:latin typeface="HY헤드라인M" panose="02030600000101010101" pitchFamily="18" charset="-127"/>
                <a:ea typeface="HY헤드라인M" panose="02030600000101010101" pitchFamily="18" charset="-127"/>
              </a:rPr>
              <a:t>새로운 지불모형</a:t>
            </a:r>
            <a:r>
              <a:rPr lang="ko-KR" altLang="en-US" sz="1600" smtClean="0">
                <a:solidFill>
                  <a:schemeClr val="tx1"/>
                </a:solidFill>
                <a:latin typeface="HY헤드라인M" panose="02030600000101010101" pitchFamily="18" charset="-127"/>
                <a:ea typeface="HY헤드라인M" panose="02030600000101010101" pitchFamily="18" charset="-127"/>
              </a:rPr>
              <a:t>이 필요함</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전통적인 보건의료공급자 모형 밖에 있었던 </a:t>
            </a:r>
            <a:r>
              <a:rPr lang="ko-KR" altLang="en-US" sz="1600" u="sng" smtClean="0">
                <a:solidFill>
                  <a:srgbClr val="C00000"/>
                </a:solidFill>
                <a:latin typeface="HY헤드라인M" panose="02030600000101010101" pitchFamily="18" charset="-127"/>
                <a:ea typeface="HY헤드라인M" panose="02030600000101010101" pitchFamily="18" charset="-127"/>
              </a:rPr>
              <a:t>지역사회서비스를 통합하도록 압박하는 </a:t>
            </a:r>
            <a:r>
              <a:rPr lang="ko-KR" altLang="en-US" sz="1600" u="sng" smtClean="0">
                <a:solidFill>
                  <a:schemeClr val="tx1"/>
                </a:solidFill>
                <a:latin typeface="HY헤드라인M" panose="02030600000101010101" pitchFamily="18" charset="-127"/>
                <a:ea typeface="HY헤드라인M" panose="02030600000101010101" pitchFamily="18" charset="-127"/>
              </a:rPr>
              <a:t>지불 형태</a:t>
            </a:r>
            <a:r>
              <a:rPr lang="ko-KR" altLang="en-US" sz="1600" smtClean="0">
                <a:solidFill>
                  <a:schemeClr val="tx1"/>
                </a:solidFill>
                <a:latin typeface="HY헤드라인M" panose="02030600000101010101" pitchFamily="18" charset="-127"/>
                <a:ea typeface="HY헤드라인M" panose="02030600000101010101" pitchFamily="18" charset="-127"/>
              </a:rPr>
              <a:t>를 말하며</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비용과 질에 대해 모두 </a:t>
            </a:r>
            <a:r>
              <a:rPr lang="ko-KR" altLang="en-US" sz="1600" u="sng" smtClean="0">
                <a:solidFill>
                  <a:srgbClr val="C00000"/>
                </a:solidFill>
                <a:latin typeface="HY헤드라인M" panose="02030600000101010101" pitchFamily="18" charset="-127"/>
                <a:ea typeface="HY헤드라인M" panose="02030600000101010101" pitchFamily="18" charset="-127"/>
              </a:rPr>
              <a:t>책임지는 지속가능한 인프라</a:t>
            </a:r>
            <a:r>
              <a:rPr lang="ko-KR" altLang="en-US" sz="1600" smtClean="0">
                <a:solidFill>
                  <a:schemeClr val="tx1"/>
                </a:solidFill>
                <a:latin typeface="HY헤드라인M" panose="02030600000101010101" pitchFamily="18" charset="-127"/>
                <a:ea typeface="HY헤드라인M" panose="02030600000101010101" pitchFamily="18" charset="-127"/>
              </a:rPr>
              <a:t>를 만들도록 하는 원동력으로서의 지불모형을 필요로 함</a:t>
            </a:r>
            <a:endParaRPr lang="en-US" altLang="ko-KR" sz="1400" b="1" dirty="0">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endParaRPr>
          </a:p>
        </p:txBody>
      </p:sp>
      <p:sp>
        <p:nvSpPr>
          <p:cNvPr id="20" name="직사각형 19"/>
          <p:cNvSpPr/>
          <p:nvPr/>
        </p:nvSpPr>
        <p:spPr>
          <a:xfrm>
            <a:off x="1177407" y="1780846"/>
            <a:ext cx="10605018" cy="9074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smtClean="0">
                <a:solidFill>
                  <a:schemeClr val="tx1"/>
                </a:solidFill>
                <a:latin typeface="HY헤드라인M" panose="02030600000101010101" pitchFamily="18" charset="-127"/>
                <a:ea typeface="HY헤드라인M" panose="02030600000101010101" pitchFamily="18" charset="-127"/>
              </a:rPr>
              <a:t>미국의 보건의료가 전통의 행위별수가제 모델에서부터 멀어지려고 하고 있음</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새로운 지불모형으로 </a:t>
            </a:r>
            <a:r>
              <a:rPr lang="ko-KR" altLang="en-US" sz="1600" u="sng" smtClean="0">
                <a:solidFill>
                  <a:srgbClr val="C00000"/>
                </a:solidFill>
                <a:latin typeface="HY헤드라인M" panose="02030600000101010101" pitchFamily="18" charset="-127"/>
                <a:ea typeface="HY헤드라인M" panose="02030600000101010101" pitchFamily="18" charset="-127"/>
              </a:rPr>
              <a:t>인구집단 건강상태를 개선하는 보건의료시스템에 보상</a:t>
            </a:r>
            <a:r>
              <a:rPr lang="ko-KR" altLang="en-US" sz="1600" u="sng" smtClean="0">
                <a:solidFill>
                  <a:schemeClr val="tx1"/>
                </a:solidFill>
                <a:latin typeface="HY헤드라인M" panose="02030600000101010101" pitchFamily="18" charset="-127"/>
                <a:ea typeface="HY헤드라인M" panose="02030600000101010101" pitchFamily="18" charset="-127"/>
              </a:rPr>
              <a:t>하는 디자인</a:t>
            </a:r>
            <a:r>
              <a:rPr lang="ko-KR" altLang="en-US" sz="1600" smtClean="0">
                <a:solidFill>
                  <a:schemeClr val="tx1"/>
                </a:solidFill>
                <a:latin typeface="HY헤드라인M" panose="02030600000101010101" pitchFamily="18" charset="-127"/>
                <a:ea typeface="HY헤드라인M" panose="02030600000101010101" pitchFamily="18" charset="-127"/>
              </a:rPr>
              <a:t>을 사용하고 있음</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인구집단</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기반 보건의료 지불모형은 보건의료공급자가 건강에 대해 </a:t>
            </a:r>
            <a:r>
              <a:rPr lang="ko-KR" altLang="en-US" sz="1600" u="sng" smtClean="0">
                <a:solidFill>
                  <a:schemeClr val="tx1"/>
                </a:solidFill>
                <a:latin typeface="HY헤드라인M" panose="02030600000101010101" pitchFamily="18" charset="-127"/>
                <a:ea typeface="HY헤드라인M" panose="02030600000101010101" pitchFamily="18" charset="-127"/>
              </a:rPr>
              <a:t>더 광범위하게 생각하고</a:t>
            </a:r>
            <a:r>
              <a:rPr lang="ko-KR" altLang="en-US"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통합된</a:t>
            </a:r>
            <a:r>
              <a:rPr lang="ko-KR" altLang="en-US"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전인적인 케어를 제공하는</a:t>
            </a:r>
            <a:r>
              <a:rPr lang="ko-KR" altLang="en-US" sz="1600" smtClean="0">
                <a:solidFill>
                  <a:schemeClr val="tx1"/>
                </a:solidFill>
                <a:latin typeface="HY헤드라인M" panose="02030600000101010101" pitchFamily="18" charset="-127"/>
                <a:ea typeface="HY헤드라인M" panose="02030600000101010101" pitchFamily="18" charset="-127"/>
              </a:rPr>
              <a:t> 파트너를 만드는 데에 상환 </a:t>
            </a:r>
            <a:r>
              <a:rPr lang="ko-KR" altLang="en-US" sz="1600" u="sng" smtClean="0">
                <a:solidFill>
                  <a:schemeClr val="tx1"/>
                </a:solidFill>
                <a:latin typeface="HY헤드라인M" panose="02030600000101010101" pitchFamily="18" charset="-127"/>
                <a:ea typeface="HY헤드라인M" panose="02030600000101010101" pitchFamily="18" charset="-127"/>
              </a:rPr>
              <a:t>인센티브를 주는 것</a:t>
            </a:r>
            <a:r>
              <a:rPr lang="ko-KR" altLang="en-US" sz="1600" smtClean="0">
                <a:solidFill>
                  <a:schemeClr val="tx1"/>
                </a:solidFill>
                <a:latin typeface="HY헤드라인M" panose="02030600000101010101" pitchFamily="18" charset="-127"/>
                <a:ea typeface="HY헤드라인M" panose="02030600000101010101" pitchFamily="18" charset="-127"/>
              </a:rPr>
              <a:t>임</a:t>
            </a:r>
            <a:endParaRPr lang="en-US" altLang="ko-KR" sz="1600" b="1" dirty="0">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endParaRPr>
          </a:p>
        </p:txBody>
      </p:sp>
      <p:pic>
        <p:nvPicPr>
          <p:cNvPr id="25" name="Picture 44" descr="na_c22"/>
          <p:cNvPicPr>
            <a:picLocks noChangeAspect="1" noChangeArrowheads="1"/>
          </p:cNvPicPr>
          <p:nvPr/>
        </p:nvPicPr>
        <p:blipFill>
          <a:blip r:embed="rId4" cstate="print"/>
          <a:srcRect/>
          <a:stretch>
            <a:fillRect/>
          </a:stretch>
        </p:blipFill>
        <p:spPr bwMode="auto">
          <a:xfrm>
            <a:off x="876313" y="2825088"/>
            <a:ext cx="163255" cy="176882"/>
          </a:xfrm>
          <a:prstGeom prst="rect">
            <a:avLst/>
          </a:prstGeom>
          <a:noFill/>
          <a:ln w="9525">
            <a:noFill/>
            <a:miter lim="800000"/>
            <a:headEnd/>
            <a:tailEnd/>
          </a:ln>
        </p:spPr>
      </p:pic>
      <p:sp>
        <p:nvSpPr>
          <p:cNvPr id="12" name="직사각형 11"/>
          <p:cNvSpPr/>
          <p:nvPr/>
        </p:nvSpPr>
        <p:spPr>
          <a:xfrm>
            <a:off x="1177406" y="2791795"/>
            <a:ext cx="10512569" cy="697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u="sng" smtClean="0">
                <a:solidFill>
                  <a:schemeClr val="tx1"/>
                </a:solidFill>
                <a:latin typeface="맑은 고딕" panose="020B0503020000020004" pitchFamily="50" charset="-127"/>
                <a:ea typeface="맑은 고딕" panose="020B0503020000020004" pitchFamily="50" charset="-127"/>
              </a:rPr>
              <a:t>①</a:t>
            </a:r>
            <a:r>
              <a:rPr lang="ko-KR" altLang="en-US" sz="1600" u="sng" smtClean="0">
                <a:solidFill>
                  <a:schemeClr val="tx1"/>
                </a:solidFill>
                <a:latin typeface="HY헤드라인M" panose="02030600000101010101" pitchFamily="18" charset="-127"/>
                <a:ea typeface="HY헤드라인M" panose="02030600000101010101" pitchFamily="18" charset="-127"/>
              </a:rPr>
              <a:t>협동을 늘리고</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en-US" altLang="ko-KR" sz="1600" smtClean="0">
                <a:solidFill>
                  <a:schemeClr val="tx1"/>
                </a:solidFill>
                <a:latin typeface="맑은 고딕" panose="020B0503020000020004" pitchFamily="50" charset="-127"/>
                <a:ea typeface="맑은 고딕" panose="020B0503020000020004" pitchFamily="50" charset="-127"/>
              </a:rPr>
              <a:t>②</a:t>
            </a:r>
            <a:r>
              <a:rPr lang="ko-KR" altLang="en-US" sz="1600" u="sng" smtClean="0">
                <a:solidFill>
                  <a:schemeClr val="tx1"/>
                </a:solidFill>
                <a:latin typeface="HY헤드라인M" panose="02030600000101010101" pitchFamily="18" charset="-127"/>
                <a:ea typeface="HY헤드라인M" panose="02030600000101010101" pitchFamily="18" charset="-127"/>
              </a:rPr>
              <a:t>결과</a:t>
            </a:r>
            <a:r>
              <a:rPr lang="en-US" altLang="ko-KR" sz="1600" u="sng" smtClean="0">
                <a:solidFill>
                  <a:schemeClr val="tx1"/>
                </a:solidFill>
                <a:latin typeface="HY헤드라인M" panose="02030600000101010101" pitchFamily="18" charset="-127"/>
                <a:ea typeface="HY헤드라인M" panose="02030600000101010101" pitchFamily="18" charset="-127"/>
              </a:rPr>
              <a:t>-</a:t>
            </a:r>
            <a:r>
              <a:rPr lang="ko-KR" altLang="en-US" sz="1600" u="sng" smtClean="0">
                <a:solidFill>
                  <a:schemeClr val="tx1"/>
                </a:solidFill>
                <a:latin typeface="HY헤드라인M" panose="02030600000101010101" pitchFamily="18" charset="-127"/>
                <a:ea typeface="HY헤드라인M" panose="02030600000101010101" pitchFamily="18" charset="-127"/>
              </a:rPr>
              <a:t>기반 지불</a:t>
            </a:r>
            <a:r>
              <a:rPr lang="ko-KR" altLang="en-US" sz="1600" smtClean="0">
                <a:solidFill>
                  <a:schemeClr val="tx1"/>
                </a:solidFill>
                <a:latin typeface="HY헤드라인M" panose="02030600000101010101" pitchFamily="18" charset="-127"/>
                <a:ea typeface="HY헤드라인M" panose="02030600000101010101" pitchFamily="18" charset="-127"/>
              </a:rPr>
              <a:t>과 </a:t>
            </a:r>
            <a:r>
              <a:rPr lang="ko-KR" altLang="en-US" sz="1600" smtClean="0">
                <a:solidFill>
                  <a:schemeClr val="tx1"/>
                </a:solidFill>
                <a:latin typeface="맑은 고딕" panose="020B0503020000020004" pitchFamily="50" charset="-127"/>
                <a:ea typeface="맑은 고딕" panose="020B0503020000020004" pitchFamily="50" charset="-127"/>
              </a:rPr>
              <a:t>③</a:t>
            </a:r>
            <a:r>
              <a:rPr lang="ko-KR" altLang="en-US" sz="1600" u="sng" smtClean="0">
                <a:solidFill>
                  <a:schemeClr val="tx1"/>
                </a:solidFill>
                <a:latin typeface="HY헤드라인M" panose="02030600000101010101" pitchFamily="18" charset="-127"/>
                <a:ea typeface="HY헤드라인M" panose="02030600000101010101" pitchFamily="18" charset="-127"/>
              </a:rPr>
              <a:t>새로운 급여 디자인으로의 전환</a:t>
            </a:r>
            <a:r>
              <a:rPr lang="ko-KR" altLang="en-US" sz="1600" smtClean="0">
                <a:solidFill>
                  <a:schemeClr val="tx1"/>
                </a:solidFill>
                <a:latin typeface="HY헤드라인M" panose="02030600000101010101" pitchFamily="18" charset="-127"/>
                <a:ea typeface="HY헤드라인M" panose="02030600000101010101" pitchFamily="18" charset="-127"/>
              </a:rPr>
              <a:t>은 어떻게 보건의료가 제공되고 보상되어 질 것인지의 </a:t>
            </a:r>
            <a:r>
              <a:rPr lang="ko-KR" altLang="en-US" sz="1600" u="sng" smtClean="0">
                <a:solidFill>
                  <a:srgbClr val="C00000"/>
                </a:solidFill>
                <a:latin typeface="HY헤드라인M" panose="02030600000101010101" pitchFamily="18" charset="-127"/>
                <a:ea typeface="HY헤드라인M" panose="02030600000101010101" pitchFamily="18" charset="-127"/>
              </a:rPr>
              <a:t>혁신</a:t>
            </a:r>
            <a:r>
              <a:rPr lang="ko-KR" altLang="en-US" sz="1600" u="sng" smtClean="0">
                <a:solidFill>
                  <a:schemeClr val="tx1"/>
                </a:solidFill>
                <a:latin typeface="HY헤드라인M" panose="02030600000101010101" pitchFamily="18" charset="-127"/>
                <a:ea typeface="HY헤드라인M" panose="02030600000101010101" pitchFamily="18" charset="-127"/>
              </a:rPr>
              <a:t>을 이끌것임</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특히</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환자와 가족의 참여</a:t>
            </a:r>
            <a:r>
              <a:rPr lang="ko-KR" altLang="en-US" sz="1600" smtClean="0">
                <a:solidFill>
                  <a:schemeClr val="tx1"/>
                </a:solidFill>
                <a:latin typeface="HY헤드라인M" panose="02030600000101010101" pitchFamily="18" charset="-127"/>
                <a:ea typeface="HY헤드라인M" panose="02030600000101010101" pitchFamily="18" charset="-127"/>
              </a:rPr>
              <a:t>와 </a:t>
            </a:r>
            <a:r>
              <a:rPr lang="ko-KR" altLang="en-US" sz="1600" u="sng" smtClean="0">
                <a:solidFill>
                  <a:schemeClr val="tx1"/>
                </a:solidFill>
                <a:latin typeface="HY헤드라인M" panose="02030600000101010101" pitchFamily="18" charset="-127"/>
                <a:ea typeface="HY헤드라인M" panose="02030600000101010101" pitchFamily="18" charset="-127"/>
              </a:rPr>
              <a:t>건강의 사회적 결정요인을 강조하는 </a:t>
            </a:r>
            <a:r>
              <a:rPr lang="ko-KR" altLang="en-US" sz="1600" smtClean="0">
                <a:solidFill>
                  <a:schemeClr val="tx1"/>
                </a:solidFill>
                <a:latin typeface="HY헤드라인M" panose="02030600000101010101" pitchFamily="18" charset="-127"/>
                <a:ea typeface="HY헤드라인M" panose="02030600000101010101" pitchFamily="18" charset="-127"/>
              </a:rPr>
              <a:t>기전이 실현되는 보건의료시스템을 구축하고자 하는 </a:t>
            </a:r>
            <a:r>
              <a:rPr lang="ko-KR" altLang="en-US" sz="1600" smtClean="0">
                <a:solidFill>
                  <a:srgbClr val="C00000"/>
                </a:solidFill>
                <a:latin typeface="HY헤드라인M" panose="02030600000101010101" pitchFamily="18" charset="-127"/>
                <a:ea typeface="HY헤드라인M" panose="02030600000101010101" pitchFamily="18" charset="-127"/>
              </a:rPr>
              <a:t>비전 실천</a:t>
            </a:r>
            <a:r>
              <a:rPr lang="ko-KR" altLang="en-US" sz="1600" smtClean="0">
                <a:solidFill>
                  <a:schemeClr val="tx1"/>
                </a:solidFill>
                <a:latin typeface="HY헤드라인M" panose="02030600000101010101" pitchFamily="18" charset="-127"/>
                <a:ea typeface="HY헤드라인M" panose="02030600000101010101" pitchFamily="18" charset="-127"/>
              </a:rPr>
              <a:t>을 뒷받침할 것임</a:t>
            </a:r>
            <a:endParaRPr lang="en-US" altLang="ko-KR" sz="1600" b="1" dirty="0">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endParaRPr>
          </a:p>
        </p:txBody>
      </p:sp>
      <p:sp>
        <p:nvSpPr>
          <p:cNvPr id="9" name="직사각형 8"/>
          <p:cNvSpPr/>
          <p:nvPr/>
        </p:nvSpPr>
        <p:spPr>
          <a:xfrm>
            <a:off x="1177407" y="3573071"/>
            <a:ext cx="10512568" cy="714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smtClean="0">
                <a:solidFill>
                  <a:schemeClr val="tx1"/>
                </a:solidFill>
                <a:latin typeface="HY헤드라인M" panose="02030600000101010101" pitchFamily="18" charset="-127"/>
                <a:ea typeface="HY헤드라인M" panose="02030600000101010101" pitchFamily="18" charset="-127"/>
              </a:rPr>
              <a:t>가치</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기반 구매</a:t>
            </a:r>
            <a:r>
              <a:rPr lang="en-US" altLang="ko-KR" sz="1600" smtClean="0">
                <a:solidFill>
                  <a:schemeClr val="tx1"/>
                </a:solidFill>
                <a:latin typeface="HY헤드라인M" panose="02030600000101010101" pitchFamily="18" charset="-127"/>
                <a:ea typeface="HY헤드라인M" panose="02030600000101010101" pitchFamily="18" charset="-127"/>
              </a:rPr>
              <a:t>(Value-Based Purchasing)</a:t>
            </a:r>
            <a:r>
              <a:rPr lang="ko-KR" altLang="en-US" sz="1600" smtClean="0">
                <a:solidFill>
                  <a:schemeClr val="tx1"/>
                </a:solidFill>
                <a:latin typeface="HY헤드라인M" panose="02030600000101010101" pitchFamily="18" charset="-127"/>
                <a:ea typeface="HY헤드라인M" panose="02030600000101010101" pitchFamily="18" charset="-127"/>
              </a:rPr>
              <a:t>는 재정적 인센티브를 사용하여 양</a:t>
            </a:r>
            <a:r>
              <a:rPr lang="en-US" altLang="ko-KR" sz="1600" smtClean="0">
                <a:solidFill>
                  <a:schemeClr val="tx1"/>
                </a:solidFill>
                <a:latin typeface="HY헤드라인M" panose="02030600000101010101" pitchFamily="18" charset="-127"/>
                <a:ea typeface="HY헤드라인M" panose="02030600000101010101" pitchFamily="18" charset="-127"/>
              </a:rPr>
              <a:t>(volume)</a:t>
            </a:r>
            <a:r>
              <a:rPr lang="ko-KR" altLang="en-US" sz="1600" smtClean="0">
                <a:solidFill>
                  <a:schemeClr val="tx1"/>
                </a:solidFill>
                <a:latin typeface="HY헤드라인M" panose="02030600000101010101" pitchFamily="18" charset="-127"/>
                <a:ea typeface="HY헤드라인M" panose="02030600000101010101" pitchFamily="18" charset="-127"/>
              </a:rPr>
              <a:t>으로부터 가치</a:t>
            </a:r>
            <a:r>
              <a:rPr lang="en-US" altLang="ko-KR" sz="1600" smtClean="0">
                <a:solidFill>
                  <a:schemeClr val="tx1"/>
                </a:solidFill>
                <a:latin typeface="HY헤드라인M" panose="02030600000101010101" pitchFamily="18" charset="-127"/>
                <a:ea typeface="HY헤드라인M" panose="02030600000101010101" pitchFamily="18" charset="-127"/>
              </a:rPr>
              <a:t>(value)</a:t>
            </a:r>
            <a:r>
              <a:rPr lang="ko-KR" altLang="en-US" sz="1600">
                <a:solidFill>
                  <a:schemeClr val="tx1"/>
                </a:solidFill>
                <a:latin typeface="HY헤드라인M" panose="02030600000101010101" pitchFamily="18" charset="-127"/>
                <a:ea typeface="HY헤드라인M" panose="02030600000101010101" pitchFamily="18" charset="-127"/>
              </a:rPr>
              <a:t>로 상환의 기준을 변화시켜 비용과 건강결과를 개선하고자 </a:t>
            </a:r>
            <a:r>
              <a:rPr lang="ko-KR" altLang="en-US" sz="1600" smtClean="0">
                <a:solidFill>
                  <a:schemeClr val="tx1"/>
                </a:solidFill>
                <a:latin typeface="HY헤드라인M" panose="02030600000101010101" pitchFamily="18" charset="-127"/>
                <a:ea typeface="HY헤드라인M" panose="02030600000101010101" pitchFamily="18" charset="-127"/>
              </a:rPr>
              <a:t>하는 </a:t>
            </a:r>
            <a:r>
              <a:rPr lang="ko-KR" altLang="en-US" sz="1600">
                <a:solidFill>
                  <a:schemeClr val="tx1"/>
                </a:solidFill>
                <a:latin typeface="HY헤드라인M" panose="02030600000101010101" pitchFamily="18" charset="-127"/>
                <a:ea typeface="HY헤드라인M" panose="02030600000101010101" pitchFamily="18" charset="-127"/>
              </a:rPr>
              <a:t>설계임</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이 전제 하에서 </a:t>
            </a:r>
            <a:r>
              <a:rPr lang="ko-KR" altLang="en-US" sz="1600" u="sng" smtClean="0">
                <a:solidFill>
                  <a:srgbClr val="C00000"/>
                </a:solidFill>
                <a:latin typeface="HY헤드라인M" panose="02030600000101010101" pitchFamily="18" charset="-127"/>
                <a:ea typeface="HY헤드라인M" panose="02030600000101010101" pitchFamily="18" charset="-127"/>
              </a:rPr>
              <a:t>인구집단</a:t>
            </a:r>
            <a:r>
              <a:rPr lang="en-US" altLang="ko-KR" sz="1600" u="sng" smtClean="0">
                <a:solidFill>
                  <a:srgbClr val="C00000"/>
                </a:solidFill>
                <a:latin typeface="HY헤드라인M" panose="02030600000101010101" pitchFamily="18" charset="-127"/>
                <a:ea typeface="HY헤드라인M" panose="02030600000101010101" pitchFamily="18" charset="-127"/>
              </a:rPr>
              <a:t>-</a:t>
            </a:r>
            <a:r>
              <a:rPr lang="ko-KR" altLang="en-US" sz="1600" u="sng" smtClean="0">
                <a:solidFill>
                  <a:srgbClr val="C00000"/>
                </a:solidFill>
                <a:latin typeface="HY헤드라인M" panose="02030600000101010101" pitchFamily="18" charset="-127"/>
                <a:ea typeface="HY헤드라인M" panose="02030600000101010101" pitchFamily="18" charset="-127"/>
              </a:rPr>
              <a:t>기반 보건의료는 환자를 건강한 상태로 의료기관 밖에서 해결하는 보건의료시스템에 인센티브와 보상을 하겠다는 것</a:t>
            </a:r>
            <a:r>
              <a:rPr lang="ko-KR" altLang="en-US" sz="1600" smtClean="0">
                <a:solidFill>
                  <a:schemeClr val="tx1"/>
                </a:solidFill>
                <a:latin typeface="HY헤드라인M" panose="02030600000101010101" pitchFamily="18" charset="-127"/>
                <a:ea typeface="HY헤드라인M" panose="02030600000101010101" pitchFamily="18" charset="-127"/>
              </a:rPr>
              <a:t>이 핵심임</a:t>
            </a:r>
            <a:endParaRPr lang="en-US" altLang="ko-KR" sz="1600" b="1" dirty="0">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endParaRPr>
          </a:p>
        </p:txBody>
      </p:sp>
      <p:pic>
        <p:nvPicPr>
          <p:cNvPr id="10" name="Picture 44" descr="na_c22"/>
          <p:cNvPicPr>
            <a:picLocks noChangeAspect="1" noChangeArrowheads="1"/>
          </p:cNvPicPr>
          <p:nvPr/>
        </p:nvPicPr>
        <p:blipFill>
          <a:blip r:embed="rId4" cstate="print"/>
          <a:srcRect/>
          <a:stretch>
            <a:fillRect/>
          </a:stretch>
        </p:blipFill>
        <p:spPr bwMode="auto">
          <a:xfrm>
            <a:off x="876313" y="3573071"/>
            <a:ext cx="163255" cy="176882"/>
          </a:xfrm>
          <a:prstGeom prst="rect">
            <a:avLst/>
          </a:prstGeom>
          <a:noFill/>
          <a:ln w="9525">
            <a:noFill/>
            <a:miter lim="800000"/>
            <a:headEnd/>
            <a:tailEnd/>
          </a:ln>
        </p:spPr>
      </p:pic>
      <p:grpSp>
        <p:nvGrpSpPr>
          <p:cNvPr id="11" name="그룹 10"/>
          <p:cNvGrpSpPr/>
          <p:nvPr/>
        </p:nvGrpSpPr>
        <p:grpSpPr>
          <a:xfrm>
            <a:off x="125505" y="4401903"/>
            <a:ext cx="8211671" cy="2456097"/>
            <a:chOff x="125505" y="4401903"/>
            <a:chExt cx="8211671" cy="2456097"/>
          </a:xfrm>
        </p:grpSpPr>
        <p:sp>
          <p:nvSpPr>
            <p:cNvPr id="19" name="직사각형 18"/>
            <p:cNvSpPr/>
            <p:nvPr/>
          </p:nvSpPr>
          <p:spPr>
            <a:xfrm>
              <a:off x="125505" y="4401903"/>
              <a:ext cx="8211671" cy="2456097"/>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12700">
              <a:solidFill>
                <a:schemeClr val="accent1">
                  <a:lumMod val="75000"/>
                </a:schemeClr>
              </a:solidFill>
            </a:ln>
            <a:effectLst>
              <a:glow rad="101600">
                <a:schemeClr val="accent5">
                  <a:satMod val="175000"/>
                  <a:alpha val="40000"/>
                </a:schemeClr>
              </a:glow>
              <a:outerShdw blurRad="50800" dist="38100" dir="2700000" algn="tl" rotWithShape="0">
                <a:schemeClr val="accent6">
                  <a:lumMod val="75000"/>
                  <a:alpha val="40000"/>
                </a:scheme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5"/>
            <a:stretch>
              <a:fillRect/>
            </a:stretch>
          </p:blipFill>
          <p:spPr>
            <a:xfrm>
              <a:off x="3523129" y="4490566"/>
              <a:ext cx="4679577" cy="2282386"/>
            </a:xfrm>
            <a:prstGeom prst="rect">
              <a:avLst/>
            </a:prstGeom>
          </p:spPr>
        </p:pic>
        <p:pic>
          <p:nvPicPr>
            <p:cNvPr id="1032" name="Picture 8" descr="population based healthì ëí ì´ë¯¸ì§ ê²ìê²°ê³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908" y="4493933"/>
              <a:ext cx="3412004" cy="227921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오른쪽 화살표 23"/>
          <p:cNvSpPr/>
          <p:nvPr/>
        </p:nvSpPr>
        <p:spPr>
          <a:xfrm>
            <a:off x="8300116" y="5379377"/>
            <a:ext cx="248667" cy="4365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슬라이드 번호 개체 틀 1"/>
          <p:cNvSpPr>
            <a:spLocks noGrp="1"/>
          </p:cNvSpPr>
          <p:nvPr>
            <p:ph type="sldNum" sz="quarter" idx="12"/>
          </p:nvPr>
        </p:nvSpPr>
        <p:spPr/>
        <p:txBody>
          <a:bodyPr/>
          <a:lstStyle/>
          <a:p>
            <a:fld id="{226A7A18-950E-430F-B78B-4CE5EA3222A8}" type="slidenum">
              <a:rPr lang="ko-KR" altLang="en-US" smtClean="0"/>
              <a:t>28</a:t>
            </a:fld>
            <a:endParaRPr lang="ko-KR" altLang="en-US"/>
          </a:p>
        </p:txBody>
      </p:sp>
      <p:sp>
        <p:nvSpPr>
          <p:cNvPr id="23" name="바닥글 개체 틀 14"/>
          <p:cNvSpPr>
            <a:spLocks noGrp="1"/>
          </p:cNvSpPr>
          <p:nvPr>
            <p:ph type="ftr" sz="quarter" idx="11"/>
          </p:nvPr>
        </p:nvSpPr>
        <p:spPr>
          <a:xfrm>
            <a:off x="-1" y="34233"/>
            <a:ext cx="3556001" cy="224376"/>
          </a:xfrm>
        </p:spPr>
        <p:txBody>
          <a:bodyPr/>
          <a:lstStyle/>
          <a:p>
            <a:pPr algn="l"/>
            <a:r>
              <a:rPr lang="en-US" altLang="ko-KR" sz="1400" b="1" smtClean="0">
                <a:solidFill>
                  <a:srgbClr val="002060"/>
                </a:solidFill>
              </a:rPr>
              <a:t>4. </a:t>
            </a:r>
            <a:r>
              <a:rPr lang="ko-KR" altLang="en-US" sz="1400" b="1" smtClean="0">
                <a:solidFill>
                  <a:srgbClr val="002060"/>
                </a:solidFill>
              </a:rPr>
              <a:t>인구집단건강과 가치</a:t>
            </a:r>
            <a:r>
              <a:rPr lang="en-US" altLang="ko-KR" sz="1400" b="1" smtClean="0">
                <a:solidFill>
                  <a:srgbClr val="002060"/>
                </a:solidFill>
              </a:rPr>
              <a:t>-</a:t>
            </a:r>
            <a:r>
              <a:rPr lang="ko-KR" altLang="en-US" sz="1400" b="1" smtClean="0">
                <a:solidFill>
                  <a:srgbClr val="002060"/>
                </a:solidFill>
              </a:rPr>
              <a:t>기반지불</a:t>
            </a:r>
            <a:endParaRPr lang="ko-KR" altLang="en-US" sz="1400" b="1">
              <a:solidFill>
                <a:srgbClr val="002060"/>
              </a:solidFill>
            </a:endParaRPr>
          </a:p>
        </p:txBody>
      </p:sp>
    </p:spTree>
    <p:extLst>
      <p:ext uri="{BB962C8B-B14F-4D97-AF65-F5344CB8AC3E}">
        <p14:creationId xmlns:p14="http://schemas.microsoft.com/office/powerpoint/2010/main" val="39999780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211727" y="287249"/>
            <a:ext cx="11803255" cy="682904"/>
          </a:xfrm>
        </p:spPr>
        <p:txBody>
          <a:bodyPr lIns="0" rIns="0">
            <a:noAutofit/>
          </a:bodyPr>
          <a:lstStyle/>
          <a:p>
            <a:pPr algn="ctr"/>
            <a:r>
              <a:rPr lang="ko-KR" altLang="en-US" sz="3200" b="1"/>
              <a:t>가치</a:t>
            </a:r>
            <a:r>
              <a:rPr lang="en-US" altLang="ko-KR" sz="3200" b="1"/>
              <a:t>-</a:t>
            </a:r>
            <a:r>
              <a:rPr lang="ko-KR" altLang="en-US" sz="3200" b="1" smtClean="0"/>
              <a:t>기반케어지불</a:t>
            </a:r>
            <a:r>
              <a:rPr lang="en-US" altLang="ko-KR" sz="3200" b="1" smtClean="0"/>
              <a:t>, </a:t>
            </a:r>
            <a:r>
              <a:rPr lang="ko-KR" altLang="en-US" sz="3200" b="1" smtClean="0"/>
              <a:t>질 성과와</a:t>
            </a:r>
            <a:r>
              <a:rPr lang="en-US" altLang="ko-KR" sz="3200" b="1" smtClean="0"/>
              <a:t> </a:t>
            </a:r>
            <a:r>
              <a:rPr lang="ko-KR" altLang="en-US" sz="3200" b="1" smtClean="0"/>
              <a:t>인구집단건강관리</a:t>
            </a:r>
            <a:r>
              <a:rPr lang="en-US" altLang="ko-KR" sz="3200" b="1" smtClean="0"/>
              <a:t/>
            </a:r>
            <a:br>
              <a:rPr lang="en-US" altLang="ko-KR" sz="3200" b="1" smtClean="0"/>
            </a:br>
            <a:r>
              <a:rPr lang="en-US" altLang="ko-KR" sz="1400"/>
              <a:t>(How Quality Metrics Affect Value-Based Reimbursement. by Vera Gruessner, 2016.6.29)</a:t>
            </a:r>
            <a:r>
              <a:rPr lang="ko-KR" altLang="en-US" sz="1400">
                <a:latin typeface="HY헤드라인M" pitchFamily="18" charset="-127"/>
                <a:ea typeface="HY헤드라인M" pitchFamily="18" charset="-127"/>
              </a:rPr>
              <a:t> </a:t>
            </a:r>
            <a:r>
              <a:rPr lang="en-US" altLang="ko-KR" sz="1400">
                <a:latin typeface="HY헤드라인M" panose="02030600000101010101" pitchFamily="18" charset="-127"/>
                <a:ea typeface="HY헤드라인M" panose="02030600000101010101" pitchFamily="18" charset="-127"/>
              </a:rPr>
              <a:t/>
            </a:r>
            <a:br>
              <a:rPr lang="en-US" altLang="ko-KR" sz="1400">
                <a:latin typeface="HY헤드라인M" panose="02030600000101010101" pitchFamily="18" charset="-127"/>
                <a:ea typeface="HY헤드라인M" panose="02030600000101010101" pitchFamily="18" charset="-127"/>
              </a:rPr>
            </a:br>
            <a:endParaRPr lang="ko-KR" altLang="en-US" sz="1400" b="1" dirty="0"/>
          </a:p>
        </p:txBody>
      </p:sp>
      <p:pic>
        <p:nvPicPr>
          <p:cNvPr id="18" name="Picture 44" descr="na_c22"/>
          <p:cNvPicPr>
            <a:picLocks noChangeAspect="1" noChangeArrowheads="1"/>
          </p:cNvPicPr>
          <p:nvPr/>
        </p:nvPicPr>
        <p:blipFill>
          <a:blip r:embed="rId3" cstate="print"/>
          <a:srcRect/>
          <a:stretch>
            <a:fillRect/>
          </a:stretch>
        </p:blipFill>
        <p:spPr bwMode="auto">
          <a:xfrm>
            <a:off x="641854" y="849054"/>
            <a:ext cx="163255" cy="176882"/>
          </a:xfrm>
          <a:prstGeom prst="rect">
            <a:avLst/>
          </a:prstGeom>
          <a:noFill/>
          <a:ln w="9525">
            <a:noFill/>
            <a:miter lim="800000"/>
            <a:headEnd/>
            <a:tailEnd/>
          </a:ln>
        </p:spPr>
      </p:pic>
      <p:pic>
        <p:nvPicPr>
          <p:cNvPr id="25" name="Picture 44" descr="na_c22"/>
          <p:cNvPicPr>
            <a:picLocks noChangeAspect="1" noChangeArrowheads="1"/>
          </p:cNvPicPr>
          <p:nvPr/>
        </p:nvPicPr>
        <p:blipFill>
          <a:blip r:embed="rId3" cstate="print"/>
          <a:srcRect/>
          <a:stretch>
            <a:fillRect/>
          </a:stretch>
        </p:blipFill>
        <p:spPr bwMode="auto">
          <a:xfrm>
            <a:off x="677022" y="2836811"/>
            <a:ext cx="163255" cy="176882"/>
          </a:xfrm>
          <a:prstGeom prst="rect">
            <a:avLst/>
          </a:prstGeom>
          <a:noFill/>
          <a:ln w="9525">
            <a:noFill/>
            <a:miter lim="800000"/>
            <a:headEnd/>
            <a:tailEnd/>
          </a:ln>
        </p:spPr>
      </p:pic>
      <p:pic>
        <p:nvPicPr>
          <p:cNvPr id="10" name="Picture 44" descr="na_c22"/>
          <p:cNvPicPr>
            <a:picLocks noChangeAspect="1" noChangeArrowheads="1"/>
          </p:cNvPicPr>
          <p:nvPr/>
        </p:nvPicPr>
        <p:blipFill>
          <a:blip r:embed="rId3" cstate="print"/>
          <a:srcRect/>
          <a:stretch>
            <a:fillRect/>
          </a:stretch>
        </p:blipFill>
        <p:spPr bwMode="auto">
          <a:xfrm>
            <a:off x="712191" y="4124052"/>
            <a:ext cx="163255" cy="176882"/>
          </a:xfrm>
          <a:prstGeom prst="rect">
            <a:avLst/>
          </a:prstGeom>
          <a:noFill/>
          <a:ln w="9525">
            <a:noFill/>
            <a:miter lim="800000"/>
            <a:headEnd/>
            <a:tailEnd/>
          </a:ln>
        </p:spPr>
      </p:pic>
      <p:sp>
        <p:nvSpPr>
          <p:cNvPr id="24" name="오른쪽 화살표 23"/>
          <p:cNvSpPr/>
          <p:nvPr/>
        </p:nvSpPr>
        <p:spPr>
          <a:xfrm>
            <a:off x="9478074" y="5910659"/>
            <a:ext cx="248667" cy="4365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슬라이드 번호 개체 틀 1"/>
          <p:cNvSpPr>
            <a:spLocks noGrp="1"/>
          </p:cNvSpPr>
          <p:nvPr>
            <p:ph type="sldNum" sz="quarter" idx="12"/>
          </p:nvPr>
        </p:nvSpPr>
        <p:spPr/>
        <p:txBody>
          <a:bodyPr/>
          <a:lstStyle/>
          <a:p>
            <a:fld id="{226A7A18-950E-430F-B78B-4CE5EA3222A8}" type="slidenum">
              <a:rPr lang="ko-KR" altLang="en-US" smtClean="0"/>
              <a:t>29</a:t>
            </a:fld>
            <a:endParaRPr lang="ko-KR" altLang="en-US"/>
          </a:p>
        </p:txBody>
      </p:sp>
      <p:sp>
        <p:nvSpPr>
          <p:cNvPr id="23" name="바닥글 개체 틀 14"/>
          <p:cNvSpPr>
            <a:spLocks noGrp="1"/>
          </p:cNvSpPr>
          <p:nvPr>
            <p:ph type="ftr" sz="quarter" idx="11"/>
          </p:nvPr>
        </p:nvSpPr>
        <p:spPr>
          <a:xfrm>
            <a:off x="-1" y="34233"/>
            <a:ext cx="3556001" cy="224376"/>
          </a:xfrm>
        </p:spPr>
        <p:txBody>
          <a:bodyPr/>
          <a:lstStyle/>
          <a:p>
            <a:pPr algn="l"/>
            <a:r>
              <a:rPr lang="en-US" altLang="ko-KR" sz="1400" b="1" smtClean="0">
                <a:solidFill>
                  <a:srgbClr val="002060"/>
                </a:solidFill>
              </a:rPr>
              <a:t>4. </a:t>
            </a:r>
            <a:r>
              <a:rPr lang="ko-KR" altLang="en-US" sz="1400" b="1" smtClean="0">
                <a:solidFill>
                  <a:srgbClr val="002060"/>
                </a:solidFill>
              </a:rPr>
              <a:t>인구집단건강과 가치</a:t>
            </a:r>
            <a:r>
              <a:rPr lang="en-US" altLang="ko-KR" sz="1400" b="1" smtClean="0">
                <a:solidFill>
                  <a:srgbClr val="002060"/>
                </a:solidFill>
              </a:rPr>
              <a:t>-</a:t>
            </a:r>
            <a:r>
              <a:rPr lang="ko-KR" altLang="en-US" sz="1400" b="1" smtClean="0">
                <a:solidFill>
                  <a:srgbClr val="002060"/>
                </a:solidFill>
              </a:rPr>
              <a:t>기반지불</a:t>
            </a:r>
            <a:endParaRPr lang="ko-KR" altLang="en-US" sz="1400" b="1">
              <a:solidFill>
                <a:srgbClr val="002060"/>
              </a:solidFill>
            </a:endParaRPr>
          </a:p>
        </p:txBody>
      </p:sp>
      <p:sp>
        <p:nvSpPr>
          <p:cNvPr id="22" name="직사각형 21"/>
          <p:cNvSpPr/>
          <p:nvPr/>
        </p:nvSpPr>
        <p:spPr>
          <a:xfrm>
            <a:off x="875446" y="811864"/>
            <a:ext cx="10903756" cy="803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400" smtClean="0">
                <a:solidFill>
                  <a:schemeClr val="tx1"/>
                </a:solidFill>
                <a:latin typeface="HY헤드라인M" panose="02030600000101010101" pitchFamily="18" charset="-127"/>
                <a:ea typeface="HY헤드라인M" panose="02030600000101010101" pitchFamily="18" charset="-127"/>
              </a:rPr>
              <a:t>최근 미국 보건의료체계의 큰 변화</a:t>
            </a:r>
            <a:r>
              <a:rPr lang="ko-KR" altLang="en-US" sz="1400">
                <a:solidFill>
                  <a:schemeClr val="tx1"/>
                </a:solidFill>
                <a:latin typeface="HY헤드라인M" panose="02030600000101010101" pitchFamily="18" charset="-127"/>
                <a:ea typeface="HY헤드라인M" panose="02030600000101010101" pitchFamily="18" charset="-127"/>
              </a:rPr>
              <a:t>는</a:t>
            </a:r>
            <a:r>
              <a:rPr lang="ko-KR" altLang="en-US" sz="1400" smtClean="0">
                <a:solidFill>
                  <a:schemeClr val="tx1"/>
                </a:solidFill>
                <a:latin typeface="HY헤드라인M" panose="02030600000101010101" pitchFamily="18" charset="-127"/>
                <a:ea typeface="HY헤드라인M" panose="02030600000101010101" pitchFamily="18" charset="-127"/>
              </a:rPr>
              <a:t> </a:t>
            </a:r>
            <a:r>
              <a:rPr lang="ko-KR" altLang="en-US" sz="1400" u="sng" smtClean="0">
                <a:solidFill>
                  <a:schemeClr val="tx1"/>
                </a:solidFill>
                <a:latin typeface="HY헤드라인M" panose="02030600000101010101" pitchFamily="18" charset="-127"/>
                <a:ea typeface="HY헤드라인M" panose="02030600000101010101" pitchFamily="18" charset="-127"/>
              </a:rPr>
              <a:t>공공과 민간 지불자 모두 </a:t>
            </a:r>
            <a:r>
              <a:rPr lang="ko-KR" altLang="en-US" sz="1400" smtClean="0">
                <a:solidFill>
                  <a:schemeClr val="tx1"/>
                </a:solidFill>
                <a:latin typeface="HY헤드라인M" panose="02030600000101010101" pitchFamily="18" charset="-127"/>
                <a:ea typeface="HY헤드라인M" panose="02030600000101010101" pitchFamily="18" charset="-127"/>
              </a:rPr>
              <a:t>의료비용을 줄일 수 있는 새로운 지불모형을 추구하고 있는 것임</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smtClean="0">
                <a:solidFill>
                  <a:schemeClr val="tx1"/>
                </a:solidFill>
                <a:latin typeface="HY헤드라인M" panose="02030600000101010101" pitchFamily="18" charset="-127"/>
                <a:ea typeface="HY헤드라인M" panose="02030600000101010101" pitchFamily="18" charset="-127"/>
              </a:rPr>
              <a:t>행위별수가제 지불에서 </a:t>
            </a:r>
            <a:r>
              <a:rPr lang="ko-KR" altLang="en-US" sz="1400" u="sng" smtClean="0">
                <a:solidFill>
                  <a:schemeClr val="tx1"/>
                </a:solidFill>
                <a:latin typeface="HY헤드라인M" panose="02030600000101010101" pitchFamily="18" charset="-127"/>
                <a:ea typeface="HY헤드라인M" panose="02030600000101010101" pitchFamily="18" charset="-127"/>
              </a:rPr>
              <a:t>가치</a:t>
            </a:r>
            <a:r>
              <a:rPr lang="en-US" altLang="ko-KR" sz="1400" u="sng" smtClean="0">
                <a:solidFill>
                  <a:schemeClr val="tx1"/>
                </a:solidFill>
                <a:latin typeface="HY헤드라인M" panose="02030600000101010101" pitchFamily="18" charset="-127"/>
                <a:ea typeface="HY헤드라인M" panose="02030600000101010101" pitchFamily="18" charset="-127"/>
              </a:rPr>
              <a:t>-</a:t>
            </a:r>
            <a:r>
              <a:rPr lang="ko-KR" altLang="en-US" sz="1400" u="sng" smtClean="0">
                <a:solidFill>
                  <a:schemeClr val="tx1"/>
                </a:solidFill>
                <a:latin typeface="HY헤드라인M" panose="02030600000101010101" pitchFamily="18" charset="-127"/>
                <a:ea typeface="HY헤드라인M" panose="02030600000101010101" pitchFamily="18" charset="-127"/>
              </a:rPr>
              <a:t>기반케어</a:t>
            </a:r>
            <a:r>
              <a:rPr lang="en-US" altLang="ko-KR" sz="1400" u="sng" smtClean="0">
                <a:solidFill>
                  <a:schemeClr val="tx1"/>
                </a:solidFill>
                <a:latin typeface="HY헤드라인M" panose="02030600000101010101" pitchFamily="18" charset="-127"/>
                <a:ea typeface="HY헤드라인M" panose="02030600000101010101" pitchFamily="18" charset="-127"/>
              </a:rPr>
              <a:t>(Value-based care)</a:t>
            </a:r>
            <a:r>
              <a:rPr lang="ko-KR" altLang="en-US" sz="1400" u="sng" smtClean="0">
                <a:solidFill>
                  <a:schemeClr val="tx1"/>
                </a:solidFill>
                <a:latin typeface="HY헤드라인M" panose="02030600000101010101" pitchFamily="18" charset="-127"/>
                <a:ea typeface="HY헤드라인M" panose="02030600000101010101" pitchFamily="18" charset="-127"/>
              </a:rPr>
              <a:t> 지불</a:t>
            </a:r>
            <a:r>
              <a:rPr lang="ko-KR" altLang="en-US" sz="1400" smtClean="0">
                <a:solidFill>
                  <a:schemeClr val="tx1"/>
                </a:solidFill>
                <a:latin typeface="HY헤드라인M" panose="02030600000101010101" pitchFamily="18" charset="-127"/>
                <a:ea typeface="HY헤드라인M" panose="02030600000101010101" pitchFamily="18" charset="-127"/>
              </a:rPr>
              <a:t>로 가는 길을 찾고 있음</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a:solidFill>
                  <a:schemeClr val="tx1"/>
                </a:solidFill>
                <a:latin typeface="HY헤드라인M" panose="02030600000101010101" pitchFamily="18" charset="-127"/>
                <a:ea typeface="HY헤드라인M" panose="02030600000101010101" pitchFamily="18" charset="-127"/>
              </a:rPr>
              <a:t>가치</a:t>
            </a:r>
            <a:r>
              <a:rPr lang="en-US" altLang="ko-KR" sz="1400">
                <a:solidFill>
                  <a:schemeClr val="tx1"/>
                </a:solidFill>
                <a:latin typeface="HY헤드라인M" panose="02030600000101010101" pitchFamily="18" charset="-127"/>
                <a:ea typeface="HY헤드라인M" panose="02030600000101010101" pitchFamily="18" charset="-127"/>
              </a:rPr>
              <a:t>-</a:t>
            </a:r>
            <a:r>
              <a:rPr lang="ko-KR" altLang="en-US" sz="1400">
                <a:solidFill>
                  <a:schemeClr val="tx1"/>
                </a:solidFill>
                <a:latin typeface="HY헤드라인M" panose="02030600000101010101" pitchFamily="18" charset="-127"/>
                <a:ea typeface="HY헤드라인M" panose="02030600000101010101" pitchFamily="18" charset="-127"/>
              </a:rPr>
              <a:t>기반케어 지불모형에 기반한 계약 시</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a:solidFill>
                  <a:schemeClr val="tx1"/>
                </a:solidFill>
                <a:latin typeface="HY헤드라인M" panose="02030600000101010101" pitchFamily="18" charset="-127"/>
                <a:ea typeface="HY헤드라인M" panose="02030600000101010101" pitchFamily="18" charset="-127"/>
              </a:rPr>
              <a:t>서비스공급자들은 </a:t>
            </a:r>
            <a:r>
              <a:rPr lang="ko-KR" altLang="en-US" sz="1400" u="sng">
                <a:solidFill>
                  <a:schemeClr val="tx1"/>
                </a:solidFill>
                <a:latin typeface="HY헤드라인M" panose="02030600000101010101" pitchFamily="18" charset="-127"/>
                <a:ea typeface="HY헤드라인M" panose="02030600000101010101" pitchFamily="18" charset="-127"/>
              </a:rPr>
              <a:t>인구집단 건강관리</a:t>
            </a:r>
            <a:r>
              <a:rPr lang="en-US" altLang="ko-KR" sz="1400" u="sng">
                <a:solidFill>
                  <a:schemeClr val="tx1"/>
                </a:solidFill>
                <a:latin typeface="HY헤드라인M" panose="02030600000101010101" pitchFamily="18" charset="-127"/>
                <a:ea typeface="HY헤드라인M" panose="02030600000101010101" pitchFamily="18" charset="-127"/>
              </a:rPr>
              <a:t>(Population Health Management)</a:t>
            </a:r>
            <a:r>
              <a:rPr lang="ko-KR" altLang="en-US" sz="1400">
                <a:solidFill>
                  <a:schemeClr val="tx1"/>
                </a:solidFill>
                <a:latin typeface="HY헤드라인M" panose="02030600000101010101" pitchFamily="18" charset="-127"/>
                <a:ea typeface="HY헤드라인M" panose="02030600000101010101" pitchFamily="18" charset="-127"/>
              </a:rPr>
              <a:t>에 초점을 맞추고 </a:t>
            </a:r>
            <a:r>
              <a:rPr lang="ko-KR" altLang="en-US" sz="1400" u="sng">
                <a:solidFill>
                  <a:schemeClr val="tx1"/>
                </a:solidFill>
                <a:latin typeface="HY헤드라인M" panose="02030600000101010101" pitchFamily="18" charset="-127"/>
                <a:ea typeface="HY헤드라인M" panose="02030600000101010101" pitchFamily="18" charset="-127"/>
              </a:rPr>
              <a:t>병원재입원률 감소 등 질 성과</a:t>
            </a:r>
            <a:r>
              <a:rPr lang="ko-KR" altLang="en-US" sz="1400">
                <a:solidFill>
                  <a:schemeClr val="tx1"/>
                </a:solidFill>
                <a:latin typeface="HY헤드라인M" panose="02030600000101010101" pitchFamily="18" charset="-127"/>
                <a:ea typeface="HY헤드라인M" panose="02030600000101010101" pitchFamily="18" charset="-127"/>
              </a:rPr>
              <a:t>를 높이는데 집중할 필요가 </a:t>
            </a:r>
            <a:r>
              <a:rPr lang="ko-KR" altLang="en-US" sz="1400" smtClean="0">
                <a:solidFill>
                  <a:schemeClr val="tx1"/>
                </a:solidFill>
                <a:latin typeface="HY헤드라인M" panose="02030600000101010101" pitchFamily="18" charset="-127"/>
                <a:ea typeface="HY헤드라인M" panose="02030600000101010101" pitchFamily="18" charset="-127"/>
              </a:rPr>
              <a:t>있음</a:t>
            </a:r>
            <a:r>
              <a:rPr lang="en-US" altLang="ko-KR" sz="1200">
                <a:solidFill>
                  <a:schemeClr val="tx1"/>
                </a:solidFill>
              </a:rPr>
              <a:t>(How Quality Metrics Affect Value-Based Reimbursement. by Vera Gruessner, 2016.6.29)</a:t>
            </a:r>
            <a:r>
              <a:rPr lang="ko-KR" altLang="en-US" sz="1200">
                <a:solidFill>
                  <a:schemeClr val="tx1"/>
                </a:solidFill>
                <a:latin typeface="HY헤드라인M" pitchFamily="18" charset="-127"/>
                <a:ea typeface="HY헤드라인M" pitchFamily="18" charset="-127"/>
              </a:rPr>
              <a:t> </a:t>
            </a:r>
            <a:endParaRPr lang="en-US" altLang="ko-KR" sz="1200">
              <a:solidFill>
                <a:schemeClr val="tx1"/>
              </a:solidFill>
              <a:latin typeface="HY헤드라인M" panose="02030600000101010101" pitchFamily="18" charset="-127"/>
              <a:ea typeface="HY헤드라인M" panose="02030600000101010101" pitchFamily="18" charset="-127"/>
            </a:endParaRPr>
          </a:p>
        </p:txBody>
      </p:sp>
      <p:sp>
        <p:nvSpPr>
          <p:cNvPr id="26" name="직사각형 25"/>
          <p:cNvSpPr/>
          <p:nvPr/>
        </p:nvSpPr>
        <p:spPr>
          <a:xfrm>
            <a:off x="876314" y="1672741"/>
            <a:ext cx="11204848" cy="11523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400" smtClean="0">
                <a:solidFill>
                  <a:srgbClr val="C00000"/>
                </a:solidFill>
                <a:latin typeface="HY헤드라인M" panose="02030600000101010101" pitchFamily="18" charset="-127"/>
                <a:ea typeface="HY헤드라인M" panose="02030600000101010101" pitchFamily="18" charset="-127"/>
              </a:rPr>
              <a:t>미국 보건성</a:t>
            </a:r>
            <a:r>
              <a:rPr lang="en-US" altLang="ko-KR" sz="1400" smtClean="0">
                <a:solidFill>
                  <a:srgbClr val="C00000"/>
                </a:solidFill>
                <a:latin typeface="HY헤드라인M" panose="02030600000101010101" pitchFamily="18" charset="-127"/>
                <a:ea typeface="HY헤드라인M" panose="02030600000101010101" pitchFamily="18" charset="-127"/>
              </a:rPr>
              <a:t>(HHS)</a:t>
            </a:r>
            <a:r>
              <a:rPr lang="ko-KR" altLang="en-US" sz="1400" smtClean="0">
                <a:solidFill>
                  <a:schemeClr val="tx1"/>
                </a:solidFill>
                <a:latin typeface="HY헤드라인M" panose="02030600000101010101" pitchFamily="18" charset="-127"/>
                <a:ea typeface="HY헤드라인M" panose="02030600000101010101" pitchFamily="18" charset="-127"/>
              </a:rPr>
              <a:t>이 </a:t>
            </a:r>
            <a:r>
              <a:rPr lang="ko-KR" altLang="en-US" sz="1400" u="sng" smtClean="0">
                <a:solidFill>
                  <a:schemeClr val="tx1"/>
                </a:solidFill>
                <a:latin typeface="HY헤드라인M" panose="02030600000101010101" pitchFamily="18" charset="-127"/>
                <a:ea typeface="HY헤드라인M" panose="02030600000101010101" pitchFamily="18" charset="-127"/>
              </a:rPr>
              <a:t>가치</a:t>
            </a:r>
            <a:r>
              <a:rPr lang="en-US" altLang="ko-KR" sz="1400" u="sng" smtClean="0">
                <a:solidFill>
                  <a:schemeClr val="tx1"/>
                </a:solidFill>
                <a:latin typeface="HY헤드라인M" panose="02030600000101010101" pitchFamily="18" charset="-127"/>
                <a:ea typeface="HY헤드라인M" panose="02030600000101010101" pitchFamily="18" charset="-127"/>
              </a:rPr>
              <a:t>-</a:t>
            </a:r>
            <a:r>
              <a:rPr lang="ko-KR" altLang="en-US" sz="1400" u="sng" smtClean="0">
                <a:solidFill>
                  <a:schemeClr val="tx1"/>
                </a:solidFill>
                <a:latin typeface="HY헤드라인M" panose="02030600000101010101" pitchFamily="18" charset="-127"/>
                <a:ea typeface="HY헤드라인M" panose="02030600000101010101" pitchFamily="18" charset="-127"/>
              </a:rPr>
              <a:t>기반케어</a:t>
            </a:r>
            <a:r>
              <a:rPr lang="ko-KR" altLang="en-US" sz="1400" smtClean="0">
                <a:solidFill>
                  <a:schemeClr val="tx1"/>
                </a:solidFill>
                <a:latin typeface="HY헤드라인M" panose="02030600000101010101" pitchFamily="18" charset="-127"/>
                <a:ea typeface="HY헤드라인M" panose="02030600000101010101" pitchFamily="18" charset="-127"/>
              </a:rPr>
              <a:t>와 </a:t>
            </a:r>
            <a:r>
              <a:rPr lang="ko-KR" altLang="en-US" sz="1400" u="sng" smtClean="0">
                <a:solidFill>
                  <a:schemeClr val="tx1"/>
                </a:solidFill>
                <a:latin typeface="HY헤드라인M" panose="02030600000101010101" pitchFamily="18" charset="-127"/>
                <a:ea typeface="HY헤드라인M" panose="02030600000101010101" pitchFamily="18" charset="-127"/>
              </a:rPr>
              <a:t>대안적 지불모형</a:t>
            </a:r>
            <a:r>
              <a:rPr lang="en-US" altLang="ko-KR" sz="1400" u="sng" smtClean="0">
                <a:solidFill>
                  <a:schemeClr val="tx1"/>
                </a:solidFill>
                <a:latin typeface="HY헤드라인M" panose="02030600000101010101" pitchFamily="18" charset="-127"/>
                <a:ea typeface="HY헤드라인M" panose="02030600000101010101" pitchFamily="18" charset="-127"/>
              </a:rPr>
              <a:t>(APM)</a:t>
            </a:r>
            <a:r>
              <a:rPr lang="ko-KR" altLang="en-US" sz="1400" smtClean="0">
                <a:solidFill>
                  <a:schemeClr val="tx1"/>
                </a:solidFill>
                <a:latin typeface="HY헤드라인M" panose="02030600000101010101" pitchFamily="18" charset="-127"/>
                <a:ea typeface="HY헤드라인M" panose="02030600000101010101" pitchFamily="18" charset="-127"/>
              </a:rPr>
              <a:t>으로 초점을 옮기면서</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u="sng" smtClean="0">
                <a:solidFill>
                  <a:srgbClr val="C00000"/>
                </a:solidFill>
                <a:latin typeface="HY헤드라인M" panose="02030600000101010101" pitchFamily="18" charset="-127"/>
                <a:ea typeface="HY헤드라인M" panose="02030600000101010101" pitchFamily="18" charset="-127"/>
              </a:rPr>
              <a:t>민간지불자</a:t>
            </a:r>
            <a:r>
              <a:rPr lang="ko-KR" altLang="en-US" sz="1400" u="sng" smtClean="0">
                <a:solidFill>
                  <a:schemeClr val="tx1"/>
                </a:solidFill>
                <a:latin typeface="HY헤드라인M" panose="02030600000101010101" pitchFamily="18" charset="-127"/>
                <a:ea typeface="HY헤드라인M" panose="02030600000101010101" pitchFamily="18" charset="-127"/>
              </a:rPr>
              <a:t>가 </a:t>
            </a:r>
            <a:r>
              <a:rPr lang="ko-KR" altLang="en-US" sz="1400" u="sng" smtClean="0">
                <a:solidFill>
                  <a:srgbClr val="C00000"/>
                </a:solidFill>
                <a:latin typeface="HY헤드라인M" panose="02030600000101010101" pitchFamily="18" charset="-127"/>
                <a:ea typeface="HY헤드라인M" panose="02030600000101010101" pitchFamily="18" charset="-127"/>
              </a:rPr>
              <a:t>새로운 상환전략</a:t>
            </a:r>
            <a:r>
              <a:rPr lang="ko-KR" altLang="en-US" sz="1400" u="sng" smtClean="0">
                <a:solidFill>
                  <a:schemeClr val="tx1"/>
                </a:solidFill>
                <a:latin typeface="HY헤드라인M" panose="02030600000101010101" pitchFamily="18" charset="-127"/>
                <a:ea typeface="HY헤드라인M" panose="02030600000101010101" pitchFamily="18" charset="-127"/>
              </a:rPr>
              <a:t>으로 가고 </a:t>
            </a:r>
            <a:r>
              <a:rPr lang="ko-KR" altLang="en-US" sz="1400" u="sng" smtClean="0">
                <a:solidFill>
                  <a:srgbClr val="C00000"/>
                </a:solidFill>
                <a:latin typeface="HY헤드라인M" panose="02030600000101010101" pitchFamily="18" charset="-127"/>
                <a:ea typeface="HY헤드라인M" panose="02030600000101010101" pitchFamily="18" charset="-127"/>
              </a:rPr>
              <a:t>공공지불자</a:t>
            </a:r>
            <a:r>
              <a:rPr lang="ko-KR" altLang="en-US" sz="1400" u="sng" smtClean="0">
                <a:solidFill>
                  <a:schemeClr val="tx1"/>
                </a:solidFill>
                <a:latin typeface="HY헤드라인M" panose="02030600000101010101" pitchFamily="18" charset="-127"/>
                <a:ea typeface="HY헤드라인M" panose="02030600000101010101" pitchFamily="18" charset="-127"/>
              </a:rPr>
              <a:t>가 묶음지불모형이나 </a:t>
            </a:r>
            <a:r>
              <a:rPr lang="ko-KR" altLang="en-US" sz="1400" u="sng" smtClean="0">
                <a:solidFill>
                  <a:srgbClr val="C00000"/>
                </a:solidFill>
                <a:latin typeface="HY헤드라인M" panose="02030600000101010101" pitchFamily="18" charset="-127"/>
                <a:ea typeface="HY헤드라인M" panose="02030600000101010101" pitchFamily="18" charset="-127"/>
              </a:rPr>
              <a:t>책임의료조직</a:t>
            </a:r>
            <a:r>
              <a:rPr lang="ko-KR" altLang="en-US" sz="1400" u="sng" smtClean="0">
                <a:solidFill>
                  <a:schemeClr val="tx1"/>
                </a:solidFill>
                <a:latin typeface="HY헤드라인M" panose="02030600000101010101" pitchFamily="18" charset="-127"/>
                <a:ea typeface="HY헤드라인M" panose="02030600000101010101" pitchFamily="18" charset="-127"/>
              </a:rPr>
              <a:t>과 같은 새로운 보건의료 변화로 시장을 리드</a:t>
            </a:r>
            <a:r>
              <a:rPr lang="ko-KR" altLang="en-US" sz="1400" smtClean="0">
                <a:solidFill>
                  <a:schemeClr val="tx1"/>
                </a:solidFill>
                <a:latin typeface="HY헤드라인M" panose="02030600000101010101" pitchFamily="18" charset="-127"/>
                <a:ea typeface="HY헤드라인M" panose="02030600000101010101" pitchFamily="18" charset="-127"/>
              </a:rPr>
              <a:t>하는 이유가 분명해 짐</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a:solidFill>
                  <a:schemeClr val="tx1"/>
                </a:solidFill>
                <a:latin typeface="HY헤드라인M" panose="02030600000101010101" pitchFamily="18" charset="-127"/>
                <a:ea typeface="HY헤드라인M" panose="02030600000101010101" pitchFamily="18" charset="-127"/>
              </a:rPr>
              <a:t>임상서비스 수가에 기반한 지불이 케어 </a:t>
            </a:r>
            <a:r>
              <a:rPr lang="ko-KR" altLang="en-US" sz="1400" smtClean="0">
                <a:solidFill>
                  <a:schemeClr val="tx1"/>
                </a:solidFill>
                <a:latin typeface="HY헤드라인M" panose="02030600000101010101" pitchFamily="18" charset="-127"/>
                <a:ea typeface="HY헤드라인M" panose="02030600000101010101" pitchFamily="18" charset="-127"/>
              </a:rPr>
              <a:t>제공방법 </a:t>
            </a:r>
            <a:r>
              <a:rPr lang="ko-KR" altLang="en-US" sz="1400">
                <a:solidFill>
                  <a:schemeClr val="tx1"/>
                </a:solidFill>
                <a:latin typeface="HY헤드라인M" panose="02030600000101010101" pitchFamily="18" charset="-127"/>
                <a:ea typeface="HY헤드라인M" panose="02030600000101010101" pitchFamily="18" charset="-127"/>
              </a:rPr>
              <a:t>변화를 위한 </a:t>
            </a:r>
            <a:r>
              <a:rPr lang="ko-KR" altLang="en-US" sz="1400" smtClean="0">
                <a:solidFill>
                  <a:schemeClr val="tx1"/>
                </a:solidFill>
                <a:latin typeface="HY헤드라인M" panose="02030600000101010101" pitchFamily="18" charset="-127"/>
                <a:ea typeface="HY헤드라인M" panose="02030600000101010101" pitchFamily="18" charset="-127"/>
              </a:rPr>
              <a:t>정보기술 등과 </a:t>
            </a:r>
            <a:r>
              <a:rPr lang="ko-KR" altLang="en-US" sz="1400">
                <a:solidFill>
                  <a:schemeClr val="tx1"/>
                </a:solidFill>
                <a:latin typeface="HY헤드라인M" panose="02030600000101010101" pitchFamily="18" charset="-127"/>
                <a:ea typeface="HY헤드라인M" panose="02030600000101010101" pitchFamily="18" charset="-127"/>
              </a:rPr>
              <a:t>케어 </a:t>
            </a:r>
            <a:r>
              <a:rPr lang="ko-KR" altLang="en-US" sz="1400" smtClean="0">
                <a:solidFill>
                  <a:schemeClr val="tx1"/>
                </a:solidFill>
                <a:latin typeface="HY헤드라인M" panose="02030600000101010101" pitchFamily="18" charset="-127"/>
                <a:ea typeface="HY헤드라인M" panose="02030600000101010101" pitchFamily="18" charset="-127"/>
              </a:rPr>
              <a:t>제공과정 수행을 위해 필요한 </a:t>
            </a:r>
            <a:r>
              <a:rPr lang="ko-KR" altLang="en-US" sz="1400">
                <a:solidFill>
                  <a:schemeClr val="tx1"/>
                </a:solidFill>
                <a:latin typeface="HY헤드라인M" panose="02030600000101010101" pitchFamily="18" charset="-127"/>
                <a:ea typeface="HY헤드라인M" panose="02030600000101010101" pitchFamily="18" charset="-127"/>
              </a:rPr>
              <a:t>인프라 </a:t>
            </a:r>
            <a:r>
              <a:rPr lang="ko-KR" altLang="en-US" sz="1400" smtClean="0">
                <a:solidFill>
                  <a:schemeClr val="tx1"/>
                </a:solidFill>
                <a:latin typeface="HY헤드라인M" panose="02030600000101010101" pitchFamily="18" charset="-127"/>
                <a:ea typeface="HY헤드라인M" panose="02030600000101010101" pitchFamily="18" charset="-127"/>
              </a:rPr>
              <a:t>도입에 대한 </a:t>
            </a:r>
            <a:r>
              <a:rPr lang="ko-KR" altLang="en-US" sz="1400">
                <a:solidFill>
                  <a:schemeClr val="tx1"/>
                </a:solidFill>
                <a:latin typeface="HY헤드라인M" panose="02030600000101010101" pitchFamily="18" charset="-127"/>
                <a:ea typeface="HY헤드라인M" panose="02030600000101010101" pitchFamily="18" charset="-127"/>
              </a:rPr>
              <a:t>지불로 변화하고</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a:solidFill>
                  <a:schemeClr val="tx1"/>
                </a:solidFill>
                <a:latin typeface="HY헤드라인M" panose="02030600000101010101" pitchFamily="18" charset="-127"/>
                <a:ea typeface="HY헤드라인M" panose="02030600000101010101" pitchFamily="18" charset="-127"/>
              </a:rPr>
              <a:t>공급자 목표가 </a:t>
            </a:r>
            <a:r>
              <a:rPr lang="ko-KR" altLang="en-US" sz="1400" u="sng">
                <a:solidFill>
                  <a:schemeClr val="tx1"/>
                </a:solidFill>
                <a:latin typeface="HY헤드라인M" panose="02030600000101010101" pitchFamily="18" charset="-127"/>
                <a:ea typeface="HY헤드라인M" panose="02030600000101010101" pitchFamily="18" charset="-127"/>
              </a:rPr>
              <a:t>환자에 대한 책임</a:t>
            </a:r>
            <a:r>
              <a:rPr lang="en-US" altLang="ko-KR" sz="1400" u="sng">
                <a:solidFill>
                  <a:schemeClr val="tx1"/>
                </a:solidFill>
                <a:latin typeface="HY헤드라인M" panose="02030600000101010101" pitchFamily="18" charset="-127"/>
                <a:ea typeface="HY헤드라인M" panose="02030600000101010101" pitchFamily="18" charset="-127"/>
              </a:rPr>
              <a:t>, </a:t>
            </a:r>
            <a:r>
              <a:rPr lang="ko-KR" altLang="en-US" sz="1400" u="sng">
                <a:solidFill>
                  <a:schemeClr val="tx1"/>
                </a:solidFill>
                <a:latin typeface="HY헤드라인M" panose="02030600000101010101" pitchFamily="18" charset="-127"/>
                <a:ea typeface="HY헤드라인M" panose="02030600000101010101" pitchFamily="18" charset="-127"/>
              </a:rPr>
              <a:t>돌봄 관리자</a:t>
            </a:r>
            <a:r>
              <a:rPr lang="en-US" altLang="ko-KR" sz="1400" u="sng">
                <a:solidFill>
                  <a:schemeClr val="tx1"/>
                </a:solidFill>
                <a:latin typeface="HY헤드라인M" panose="02030600000101010101" pitchFamily="18" charset="-127"/>
                <a:ea typeface="HY헤드라인M" panose="02030600000101010101" pitchFamily="18" charset="-127"/>
              </a:rPr>
              <a:t>, </a:t>
            </a:r>
            <a:r>
              <a:rPr lang="ko-KR" altLang="en-US" sz="1400" u="sng">
                <a:solidFill>
                  <a:schemeClr val="tx1"/>
                </a:solidFill>
                <a:latin typeface="HY헤드라인M" panose="02030600000101010101" pitchFamily="18" charset="-127"/>
                <a:ea typeface="HY헤드라인M" panose="02030600000101010101" pitchFamily="18" charset="-127"/>
              </a:rPr>
              <a:t>돌봄 팀의 개발</a:t>
            </a:r>
            <a:r>
              <a:rPr lang="en-US" altLang="ko-KR" sz="1400" u="sng">
                <a:solidFill>
                  <a:schemeClr val="tx1"/>
                </a:solidFill>
                <a:latin typeface="HY헤드라인M" panose="02030600000101010101" pitchFamily="18" charset="-127"/>
                <a:ea typeface="HY헤드라인M" panose="02030600000101010101" pitchFamily="18" charset="-127"/>
              </a:rPr>
              <a:t>, </a:t>
            </a:r>
            <a:r>
              <a:rPr lang="ko-KR" altLang="en-US" sz="1400" u="sng">
                <a:solidFill>
                  <a:schemeClr val="tx1"/>
                </a:solidFill>
                <a:latin typeface="HY헤드라인M" panose="02030600000101010101" pitchFamily="18" charset="-127"/>
                <a:ea typeface="HY헤드라인M" panose="02030600000101010101" pitchFamily="18" charset="-127"/>
              </a:rPr>
              <a:t>예방과 복지를 강조</a:t>
            </a:r>
            <a:r>
              <a:rPr lang="ko-KR" altLang="en-US" sz="1400">
                <a:solidFill>
                  <a:schemeClr val="tx1"/>
                </a:solidFill>
                <a:latin typeface="HY헤드라인M" panose="02030600000101010101" pitchFamily="18" charset="-127"/>
                <a:ea typeface="HY헤드라인M" panose="02030600000101010101" pitchFamily="18" charset="-127"/>
              </a:rPr>
              <a:t>하는 프로세스 실행 등이 </a:t>
            </a:r>
            <a:r>
              <a:rPr lang="ko-KR" altLang="en-US" sz="1400" smtClean="0">
                <a:solidFill>
                  <a:schemeClr val="tx1"/>
                </a:solidFill>
                <a:latin typeface="HY헤드라인M" panose="02030600000101010101" pitchFamily="18" charset="-127"/>
                <a:ea typeface="HY헤드라인M" panose="02030600000101010101" pitchFamily="18" charset="-127"/>
              </a:rPr>
              <a:t>됨</a:t>
            </a:r>
            <a:r>
              <a:rPr lang="en-US" altLang="ko-KR" sz="1200">
                <a:solidFill>
                  <a:schemeClr val="tx1"/>
                </a:solidFill>
              </a:rPr>
              <a:t>(Value-based care reimbursement, quality metrics, and population-health management. by Rivkin, Research director for healthcare payer IT strategies, HealthpayerIntelligence.com </a:t>
            </a:r>
            <a:r>
              <a:rPr lang="en-US" altLang="ko-KR" sz="1200" smtClean="0">
                <a:solidFill>
                  <a:schemeClr val="tx1"/>
                </a:solidFill>
              </a:rPr>
              <a:t>2016)</a:t>
            </a:r>
            <a:r>
              <a:rPr lang="ko-KR" altLang="en-US" sz="1200" smtClean="0">
                <a:solidFill>
                  <a:schemeClr val="tx1"/>
                </a:solidFill>
                <a:latin typeface="HY헤드라인M" pitchFamily="18" charset="-127"/>
                <a:ea typeface="HY헤드라인M" pitchFamily="18" charset="-127"/>
              </a:rPr>
              <a:t> </a:t>
            </a:r>
            <a:endParaRPr lang="en-US" altLang="ko-KR" sz="1400" dirty="0">
              <a:solidFill>
                <a:schemeClr val="tx1"/>
              </a:solidFill>
              <a:latin typeface="HY헤드라인M" panose="02030600000101010101" pitchFamily="18" charset="-127"/>
              <a:ea typeface="HY헤드라인M" panose="02030600000101010101" pitchFamily="18" charset="-127"/>
            </a:endParaRPr>
          </a:p>
        </p:txBody>
      </p:sp>
      <p:sp>
        <p:nvSpPr>
          <p:cNvPr id="27" name="직사각형 26"/>
          <p:cNvSpPr/>
          <p:nvPr/>
        </p:nvSpPr>
        <p:spPr>
          <a:xfrm>
            <a:off x="875446" y="2821122"/>
            <a:ext cx="10837575" cy="12248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400" smtClean="0">
                <a:solidFill>
                  <a:schemeClr val="tx1"/>
                </a:solidFill>
                <a:latin typeface="HY헤드라인M" panose="02030600000101010101" pitchFamily="18" charset="-127"/>
                <a:ea typeface="HY헤드라인M" panose="02030600000101010101" pitchFamily="18" charset="-127"/>
              </a:rPr>
              <a:t>책임의료 네트워크 </a:t>
            </a:r>
            <a:r>
              <a:rPr lang="ko-KR" altLang="en-US" sz="1400" u="sng" smtClean="0">
                <a:solidFill>
                  <a:schemeClr val="tx1"/>
                </a:solidFill>
                <a:latin typeface="HY헤드라인M" panose="02030600000101010101" pitchFamily="18" charset="-127"/>
                <a:ea typeface="HY헤드라인M" panose="02030600000101010101" pitchFamily="18" charset="-127"/>
              </a:rPr>
              <a:t>지불자</a:t>
            </a:r>
            <a:r>
              <a:rPr lang="ko-KR" altLang="en-US" sz="1400" smtClean="0">
                <a:solidFill>
                  <a:schemeClr val="tx1"/>
                </a:solidFill>
                <a:latin typeface="HY헤드라인M" panose="02030600000101010101" pitchFamily="18" charset="-127"/>
                <a:ea typeface="HY헤드라인M" panose="02030600000101010101" pitchFamily="18" charset="-127"/>
              </a:rPr>
              <a:t>는 </a:t>
            </a:r>
            <a:r>
              <a:rPr lang="ko-KR" altLang="en-US" sz="1400" u="sng" smtClean="0">
                <a:solidFill>
                  <a:schemeClr val="tx1"/>
                </a:solidFill>
                <a:latin typeface="HY헤드라인M" panose="02030600000101010101" pitchFamily="18" charset="-127"/>
                <a:ea typeface="HY헤드라인M" panose="02030600000101010101" pitchFamily="18" charset="-127"/>
              </a:rPr>
              <a:t>어떤 공급자가 가장 높은 가치</a:t>
            </a:r>
            <a:r>
              <a:rPr lang="en-US" altLang="ko-KR" sz="1400" u="sng" smtClean="0">
                <a:solidFill>
                  <a:schemeClr val="tx1"/>
                </a:solidFill>
                <a:latin typeface="HY헤드라인M" panose="02030600000101010101" pitchFamily="18" charset="-127"/>
                <a:ea typeface="HY헤드라인M" panose="02030600000101010101" pitchFamily="18" charset="-127"/>
              </a:rPr>
              <a:t>-</a:t>
            </a:r>
            <a:r>
              <a:rPr lang="ko-KR" altLang="en-US" sz="1400" u="sng" smtClean="0">
                <a:solidFill>
                  <a:schemeClr val="tx1"/>
                </a:solidFill>
                <a:latin typeface="HY헤드라인M" panose="02030600000101010101" pitchFamily="18" charset="-127"/>
                <a:ea typeface="HY헤드라인M" panose="02030600000101010101" pitchFamily="18" charset="-127"/>
              </a:rPr>
              <a:t>기반 건강결과를 내고 있는 지를 평가</a:t>
            </a:r>
            <a:r>
              <a:rPr lang="ko-KR" altLang="en-US" sz="1400" smtClean="0">
                <a:solidFill>
                  <a:schemeClr val="tx1"/>
                </a:solidFill>
                <a:latin typeface="HY헤드라인M" panose="02030600000101010101" pitchFamily="18" charset="-127"/>
                <a:ea typeface="HY헤드라인M" panose="02030600000101010101" pitchFamily="18" charset="-127"/>
              </a:rPr>
              <a:t>하고</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u="sng" smtClean="0">
                <a:solidFill>
                  <a:schemeClr val="tx1"/>
                </a:solidFill>
                <a:latin typeface="HY헤드라인M" panose="02030600000101010101" pitchFamily="18" charset="-127"/>
                <a:ea typeface="HY헤드라인M" panose="02030600000101010101" pitchFamily="18" charset="-127"/>
              </a:rPr>
              <a:t>이 공급자를 네트워크에 포함시킬 것인지</a:t>
            </a:r>
            <a:r>
              <a:rPr lang="ko-KR" altLang="en-US" sz="1400" smtClean="0">
                <a:solidFill>
                  <a:schemeClr val="tx1"/>
                </a:solidFill>
                <a:latin typeface="HY헤드라인M" panose="02030600000101010101" pitchFamily="18" charset="-127"/>
                <a:ea typeface="HY헤드라인M" panose="02030600000101010101" pitchFamily="18" charset="-127"/>
              </a:rPr>
              <a:t>를 결정하는 것이 핵심임</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smtClean="0">
                <a:solidFill>
                  <a:schemeClr val="tx1"/>
                </a:solidFill>
                <a:latin typeface="HY헤드라인M" panose="02030600000101010101" pitchFamily="18" charset="-127"/>
                <a:ea typeface="HY헤드라인M" panose="02030600000101010101" pitchFamily="18" charset="-127"/>
              </a:rPr>
              <a:t>중요한 </a:t>
            </a:r>
            <a:r>
              <a:rPr lang="ko-KR" altLang="en-US" sz="1400">
                <a:solidFill>
                  <a:schemeClr val="tx1"/>
                </a:solidFill>
                <a:latin typeface="HY헤드라인M" panose="02030600000101010101" pitchFamily="18" charset="-127"/>
                <a:ea typeface="HY헤드라인M" panose="02030600000101010101" pitchFamily="18" charset="-127"/>
              </a:rPr>
              <a:t>예로서</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u="sng">
                <a:solidFill>
                  <a:schemeClr val="tx1"/>
                </a:solidFill>
                <a:latin typeface="HY헤드라인M" panose="02030600000101010101" pitchFamily="18" charset="-127"/>
                <a:ea typeface="HY헤드라인M" panose="02030600000101010101" pitchFamily="18" charset="-127"/>
              </a:rPr>
              <a:t>환자 침상 옆 사례관리자</a:t>
            </a:r>
            <a:r>
              <a:rPr lang="ko-KR" altLang="en-US" sz="1400">
                <a:solidFill>
                  <a:schemeClr val="tx1"/>
                </a:solidFill>
                <a:latin typeface="HY헤드라인M" panose="02030600000101010101" pitchFamily="18" charset="-127"/>
                <a:ea typeface="HY헤드라인M" panose="02030600000101010101" pitchFamily="18" charset="-127"/>
              </a:rPr>
              <a:t>에 의해 좌우되는 질 성과 정보를 어떻게 해석할 것인지</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a:solidFill>
                  <a:schemeClr val="tx1"/>
                </a:solidFill>
                <a:latin typeface="HY헤드라인M" panose="02030600000101010101" pitchFamily="18" charset="-127"/>
                <a:ea typeface="HY헤드라인M" panose="02030600000101010101" pitchFamily="18" charset="-127"/>
              </a:rPr>
              <a:t>프로그램 뒤에 있는 사례관리자와 의사소통하는 방법</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a:solidFill>
                  <a:schemeClr val="tx1"/>
                </a:solidFill>
                <a:latin typeface="HY헤드라인M" panose="02030600000101010101" pitchFamily="18" charset="-127"/>
                <a:ea typeface="HY헤드라인M" panose="02030600000101010101" pitchFamily="18" charset="-127"/>
              </a:rPr>
              <a:t>환자 결과를 좋게 하기 위해 무엇을 해야 하는지 </a:t>
            </a:r>
            <a:r>
              <a:rPr lang="ko-KR" altLang="en-US" sz="1400" smtClean="0">
                <a:solidFill>
                  <a:schemeClr val="tx1"/>
                </a:solidFill>
                <a:latin typeface="HY헤드라인M" panose="02030600000101010101" pitchFamily="18" charset="-127"/>
                <a:ea typeface="HY헤드라인M" panose="02030600000101010101" pitchFamily="18" charset="-127"/>
              </a:rPr>
              <a:t>등 </a:t>
            </a:r>
            <a:r>
              <a:rPr lang="en-US" altLang="ko-KR" sz="1400" smtClean="0">
                <a:solidFill>
                  <a:schemeClr val="tx1"/>
                </a:solidFill>
                <a:latin typeface="HY헤드라인M" panose="02030600000101010101" pitchFamily="18" charset="-127"/>
                <a:ea typeface="HY헤드라인M" panose="02030600000101010101" pitchFamily="18" charset="-127"/>
              </a:rPr>
              <a:t>Curaspan</a:t>
            </a:r>
            <a:r>
              <a:rPr lang="ko-KR" altLang="en-US" sz="1400">
                <a:solidFill>
                  <a:schemeClr val="tx1"/>
                </a:solidFill>
                <a:latin typeface="HY헤드라인M" panose="02030600000101010101" pitchFamily="18" charset="-127"/>
                <a:ea typeface="HY헤드라인M" panose="02030600000101010101" pitchFamily="18" charset="-127"/>
              </a:rPr>
              <a:t>은</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a:solidFill>
                  <a:schemeClr val="tx1"/>
                </a:solidFill>
                <a:latin typeface="HY헤드라인M" panose="02030600000101010101" pitchFamily="18" charset="-127"/>
                <a:ea typeface="HY헤드라인M" panose="02030600000101010101" pitchFamily="18" charset="-127"/>
              </a:rPr>
              <a:t>많은 것을 정리했고 자동화하였음</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u="sng">
                <a:solidFill>
                  <a:schemeClr val="tx1"/>
                </a:solidFill>
                <a:latin typeface="HY헤드라인M" panose="02030600000101010101" pitchFamily="18" charset="-127"/>
                <a:ea typeface="HY헤드라인M" panose="02030600000101010101" pitchFamily="18" charset="-127"/>
              </a:rPr>
              <a:t>공급자 성과 측정 지표 개발</a:t>
            </a:r>
            <a:r>
              <a:rPr lang="en-US" altLang="ko-KR" sz="1400" u="sng">
                <a:solidFill>
                  <a:schemeClr val="tx1"/>
                </a:solidFill>
                <a:latin typeface="HY헤드라인M" panose="02030600000101010101" pitchFamily="18" charset="-127"/>
                <a:ea typeface="HY헤드라인M" panose="02030600000101010101" pitchFamily="18" charset="-127"/>
              </a:rPr>
              <a:t>, </a:t>
            </a:r>
            <a:r>
              <a:rPr lang="ko-KR" altLang="en-US" sz="1400" u="sng">
                <a:solidFill>
                  <a:schemeClr val="tx1"/>
                </a:solidFill>
                <a:latin typeface="HY헤드라인M" panose="02030600000101010101" pitchFamily="18" charset="-127"/>
                <a:ea typeface="HY헤드라인M" panose="02030600000101010101" pitchFamily="18" charset="-127"/>
              </a:rPr>
              <a:t>의뢰 수용률</a:t>
            </a:r>
            <a:r>
              <a:rPr lang="en-US" altLang="ko-KR" sz="1400" u="sng">
                <a:solidFill>
                  <a:schemeClr val="tx1"/>
                </a:solidFill>
                <a:latin typeface="HY헤드라인M" panose="02030600000101010101" pitchFamily="18" charset="-127"/>
                <a:ea typeface="HY헤드라인M" panose="02030600000101010101" pitchFamily="18" charset="-127"/>
              </a:rPr>
              <a:t>, </a:t>
            </a:r>
            <a:r>
              <a:rPr lang="ko-KR" altLang="en-US" sz="1400" u="sng">
                <a:solidFill>
                  <a:schemeClr val="tx1"/>
                </a:solidFill>
                <a:latin typeface="HY헤드라인M" panose="02030600000101010101" pitchFamily="18" charset="-127"/>
                <a:ea typeface="HY헤드라인M" panose="02030600000101010101" pitchFamily="18" charset="-127"/>
              </a:rPr>
              <a:t>재입원률 등을 </a:t>
            </a:r>
            <a:r>
              <a:rPr lang="ko-KR" altLang="en-US" sz="1400" u="sng" smtClean="0">
                <a:solidFill>
                  <a:schemeClr val="tx1"/>
                </a:solidFill>
                <a:latin typeface="HY헤드라인M" panose="02030600000101010101" pitchFamily="18" charset="-127"/>
                <a:ea typeface="HY헤드라인M" panose="02030600000101010101" pitchFamily="18" charset="-127"/>
              </a:rPr>
              <a:t>통해</a:t>
            </a:r>
            <a:r>
              <a:rPr lang="en-US" altLang="ko-KR" sz="1400" u="sng" smtClean="0">
                <a:solidFill>
                  <a:schemeClr val="tx1"/>
                </a:solidFill>
                <a:latin typeface="HY헤드라인M" panose="02030600000101010101" pitchFamily="18" charset="-127"/>
                <a:ea typeface="HY헤드라인M" panose="02030600000101010101" pitchFamily="18" charset="-127"/>
              </a:rPr>
              <a:t>, </a:t>
            </a:r>
            <a:r>
              <a:rPr lang="en-US" altLang="ko-KR" sz="1400" u="sng">
                <a:solidFill>
                  <a:schemeClr val="tx1"/>
                </a:solidFill>
                <a:latin typeface="HY헤드라인M" panose="02030600000101010101" pitchFamily="18" charset="-127"/>
                <a:ea typeface="HY헤드라인M" panose="02030600000101010101" pitchFamily="18" charset="-127"/>
              </a:rPr>
              <a:t>CMS </a:t>
            </a:r>
            <a:r>
              <a:rPr lang="ko-KR" altLang="en-US" sz="1400" u="sng">
                <a:solidFill>
                  <a:schemeClr val="tx1"/>
                </a:solidFill>
                <a:latin typeface="HY헤드라인M" panose="02030600000101010101" pitchFamily="18" charset="-127"/>
                <a:ea typeface="HY헤드라인M" panose="02030600000101010101" pitchFamily="18" charset="-127"/>
              </a:rPr>
              <a:t>핵심지표를 획기적으로 </a:t>
            </a:r>
            <a:r>
              <a:rPr lang="ko-KR" altLang="en-US" sz="1400" u="sng" smtClean="0">
                <a:solidFill>
                  <a:schemeClr val="tx1"/>
                </a:solidFill>
                <a:latin typeface="HY헤드라인M" panose="02030600000101010101" pitchFamily="18" charset="-127"/>
                <a:ea typeface="HY헤드라인M" panose="02030600000101010101" pitchFamily="18" charset="-127"/>
              </a:rPr>
              <a:t>개선하였음 </a:t>
            </a:r>
            <a:r>
              <a:rPr lang="en-US" altLang="ko-KR" sz="1200" smtClean="0">
                <a:solidFill>
                  <a:schemeClr val="tx1"/>
                </a:solidFill>
              </a:rPr>
              <a:t>(</a:t>
            </a:r>
            <a:r>
              <a:rPr lang="en-US" altLang="ko-KR" sz="1200">
                <a:solidFill>
                  <a:schemeClr val="tx1"/>
                </a:solidFill>
              </a:rPr>
              <a:t>Value-based care reimbursement, quality metrics, and population-health management. by Cheri Bankston, Director of clinical advisory services at Curaspan, </a:t>
            </a:r>
            <a:r>
              <a:rPr lang="en-US" altLang="ko-KR" sz="1200" smtClean="0">
                <a:solidFill>
                  <a:schemeClr val="tx1"/>
                </a:solidFill>
              </a:rPr>
              <a:t>2016)</a:t>
            </a:r>
            <a:r>
              <a:rPr lang="ko-KR" altLang="en-US" sz="1200" smtClean="0">
                <a:solidFill>
                  <a:schemeClr val="tx1"/>
                </a:solidFill>
                <a:latin typeface="HY헤드라인M" pitchFamily="18" charset="-127"/>
                <a:ea typeface="HY헤드라인M" pitchFamily="18" charset="-127"/>
              </a:rPr>
              <a:t> </a:t>
            </a:r>
            <a:endParaRPr lang="en-US" altLang="ko-KR" sz="1200" dirty="0">
              <a:solidFill>
                <a:schemeClr val="tx1"/>
              </a:solidFill>
              <a:latin typeface="HY헤드라인M" panose="02030600000101010101" pitchFamily="18" charset="-127"/>
              <a:ea typeface="HY헤드라인M" panose="02030600000101010101" pitchFamily="18" charset="-127"/>
            </a:endParaRPr>
          </a:p>
        </p:txBody>
      </p:sp>
      <p:sp>
        <p:nvSpPr>
          <p:cNvPr id="28" name="직사각형 27"/>
          <p:cNvSpPr/>
          <p:nvPr/>
        </p:nvSpPr>
        <p:spPr>
          <a:xfrm>
            <a:off x="921751" y="4124052"/>
            <a:ext cx="10744964" cy="1407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en-US" altLang="ko-KR" sz="1400" smtClean="0">
                <a:solidFill>
                  <a:schemeClr val="tx1"/>
                </a:solidFill>
                <a:latin typeface="HY헤드라인M" panose="02030600000101010101" pitchFamily="18" charset="-127"/>
                <a:ea typeface="HY헤드라인M" panose="02030600000101010101" pitchFamily="18" charset="-127"/>
              </a:rPr>
              <a:t>Pargo</a:t>
            </a:r>
            <a:r>
              <a:rPr lang="ko-KR" altLang="en-US" sz="1400" smtClean="0">
                <a:solidFill>
                  <a:schemeClr val="tx1"/>
                </a:solidFill>
                <a:latin typeface="HY헤드라인M" panose="02030600000101010101" pitchFamily="18" charset="-127"/>
                <a:ea typeface="HY헤드라인M" panose="02030600000101010101" pitchFamily="18" charset="-127"/>
              </a:rPr>
              <a:t>의 </a:t>
            </a:r>
            <a:r>
              <a:rPr lang="en-US" altLang="ko-KR" sz="1400" smtClean="0">
                <a:solidFill>
                  <a:schemeClr val="tx1"/>
                </a:solidFill>
                <a:latin typeface="HY헤드라인M" panose="02030600000101010101" pitchFamily="18" charset="-127"/>
                <a:ea typeface="HY헤드라인M" panose="02030600000101010101" pitchFamily="18" charset="-127"/>
              </a:rPr>
              <a:t>"</a:t>
            </a:r>
            <a:r>
              <a:rPr lang="ko-KR" altLang="en-US" sz="1400" smtClean="0">
                <a:solidFill>
                  <a:schemeClr val="tx1"/>
                </a:solidFill>
                <a:latin typeface="HY헤드라인M" panose="02030600000101010101" pitchFamily="18" charset="-127"/>
                <a:ea typeface="HY헤드라인M" panose="02030600000101010101" pitchFamily="18" charset="-127"/>
              </a:rPr>
              <a:t>웰헬스 질 케어</a:t>
            </a:r>
            <a:r>
              <a:rPr lang="en-US" altLang="ko-KR" sz="1400" smtClean="0">
                <a:solidFill>
                  <a:schemeClr val="tx1"/>
                </a:solidFill>
                <a:latin typeface="HY헤드라인M" panose="02030600000101010101" pitchFamily="18" charset="-127"/>
                <a:ea typeface="HY헤드라인M" panose="02030600000101010101" pitchFamily="18" charset="-127"/>
              </a:rPr>
              <a:t>(Well Health Quality Care)"</a:t>
            </a:r>
            <a:r>
              <a:rPr lang="ko-KR" altLang="en-US" sz="1400" smtClean="0">
                <a:solidFill>
                  <a:schemeClr val="tx1"/>
                </a:solidFill>
                <a:latin typeface="HY헤드라인M" panose="02030600000101010101" pitchFamily="18" charset="-127"/>
                <a:ea typeface="HY헤드라인M" panose="02030600000101010101" pitchFamily="18" charset="-127"/>
              </a:rPr>
              <a:t>가 환자에게 전문의 진료가 잘 되도록 도와 환자경험이 좋아졌음</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u="sng">
                <a:solidFill>
                  <a:schemeClr val="tx1"/>
                </a:solidFill>
                <a:latin typeface="HY헤드라인M" panose="02030600000101010101" pitchFamily="18" charset="-127"/>
                <a:ea typeface="HY헤드라인M" panose="02030600000101010101" pitchFamily="18" charset="-127"/>
              </a:rPr>
              <a:t>환자가 좋은 경험을 하게 되면</a:t>
            </a:r>
            <a:r>
              <a:rPr lang="en-US" altLang="ko-KR" sz="1400" u="sng">
                <a:solidFill>
                  <a:schemeClr val="tx1"/>
                </a:solidFill>
                <a:latin typeface="HY헤드라인M" panose="02030600000101010101" pitchFamily="18" charset="-127"/>
                <a:ea typeface="HY헤드라인M" panose="02030600000101010101" pitchFamily="18" charset="-127"/>
              </a:rPr>
              <a:t>, </a:t>
            </a:r>
            <a:r>
              <a:rPr lang="ko-KR" altLang="en-US" sz="1400" u="sng">
                <a:solidFill>
                  <a:schemeClr val="tx1"/>
                </a:solidFill>
                <a:latin typeface="HY헤드라인M" panose="02030600000101010101" pitchFamily="18" charset="-127"/>
                <a:ea typeface="HY헤드라인M" panose="02030600000101010101" pitchFamily="18" charset="-127"/>
              </a:rPr>
              <a:t>치료계획과 서비스제공체계에 대한 더 많은 불만을 말할 것이고</a:t>
            </a:r>
            <a:r>
              <a:rPr lang="en-US" altLang="ko-KR" sz="1400" u="sng">
                <a:solidFill>
                  <a:schemeClr val="tx1"/>
                </a:solidFill>
                <a:latin typeface="HY헤드라인M" panose="02030600000101010101" pitchFamily="18" charset="-127"/>
                <a:ea typeface="HY헤드라인M" panose="02030600000101010101" pitchFamily="18" charset="-127"/>
              </a:rPr>
              <a:t>, </a:t>
            </a:r>
            <a:r>
              <a:rPr lang="ko-KR" altLang="en-US" sz="1400" u="sng">
                <a:solidFill>
                  <a:schemeClr val="tx1"/>
                </a:solidFill>
                <a:latin typeface="HY헤드라인M" panose="02030600000101010101" pitchFamily="18" charset="-127"/>
                <a:ea typeface="HY헤드라인M" panose="02030600000101010101" pitchFamily="18" charset="-127"/>
              </a:rPr>
              <a:t>이것들을 개선하다 보면 그들의 보건의료가치를 크게 향상시킬 것이며 산업 자체가 변화할 </a:t>
            </a:r>
            <a:r>
              <a:rPr lang="ko-KR" altLang="en-US" sz="1400" u="sng" smtClean="0">
                <a:solidFill>
                  <a:schemeClr val="tx1"/>
                </a:solidFill>
                <a:latin typeface="HY헤드라인M" panose="02030600000101010101" pitchFamily="18" charset="-127"/>
                <a:ea typeface="HY헤드라인M" panose="02030600000101010101" pitchFamily="18" charset="-127"/>
              </a:rPr>
              <a:t>것임</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a:solidFill>
                  <a:schemeClr val="tx1"/>
                </a:solidFill>
                <a:latin typeface="HY헤드라인M" panose="02030600000101010101" pitchFamily="18" charset="-127"/>
                <a:ea typeface="HY헤드라인M" panose="02030600000101010101" pitchFamily="18" charset="-127"/>
              </a:rPr>
              <a:t>공급자와</a:t>
            </a:r>
            <a:r>
              <a:rPr lang="ko-KR" altLang="en-US" sz="1400">
                <a:solidFill>
                  <a:srgbClr val="C00000"/>
                </a:solidFill>
                <a:latin typeface="HY헤드라인M" panose="02030600000101010101" pitchFamily="18" charset="-127"/>
                <a:ea typeface="HY헤드라인M" panose="02030600000101010101" pitchFamily="18" charset="-127"/>
              </a:rPr>
              <a:t> 삭감률관리 혹은 </a:t>
            </a:r>
            <a:r>
              <a:rPr lang="ko-KR" altLang="en-US" sz="1400" smtClean="0">
                <a:solidFill>
                  <a:srgbClr val="C00000"/>
                </a:solidFill>
                <a:latin typeface="HY헤드라인M" panose="02030600000101010101" pitchFamily="18" charset="-127"/>
                <a:ea typeface="HY헤드라인M" panose="02030600000101010101" pitchFamily="18" charset="-127"/>
              </a:rPr>
              <a:t>청구관리</a:t>
            </a:r>
            <a:r>
              <a:rPr lang="ko-KR" altLang="en-US" sz="1400" smtClean="0">
                <a:solidFill>
                  <a:schemeClr val="tx1"/>
                </a:solidFill>
                <a:latin typeface="HY헤드라인M" panose="02030600000101010101" pitchFamily="18" charset="-127"/>
                <a:ea typeface="HY헤드라인M" panose="02030600000101010101" pitchFamily="18" charset="-127"/>
              </a:rPr>
              <a:t>에 대한 </a:t>
            </a:r>
            <a:r>
              <a:rPr lang="ko-KR" altLang="en-US" sz="1400">
                <a:solidFill>
                  <a:schemeClr val="tx1"/>
                </a:solidFill>
                <a:latin typeface="HY헤드라인M" panose="02030600000101010101" pitchFamily="18" charset="-127"/>
                <a:ea typeface="HY헤드라인M" panose="02030600000101010101" pitchFamily="18" charset="-127"/>
              </a:rPr>
              <a:t>토론은</a:t>
            </a:r>
            <a:r>
              <a:rPr lang="ko-KR" altLang="en-US" sz="1400">
                <a:solidFill>
                  <a:srgbClr val="C00000"/>
                </a:solidFill>
                <a:latin typeface="HY헤드라인M" panose="02030600000101010101" pitchFamily="18" charset="-127"/>
                <a:ea typeface="HY헤드라인M" panose="02030600000101010101" pitchFamily="18" charset="-127"/>
              </a:rPr>
              <a:t> 힘들기만 하고 의미가 없음</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a:solidFill>
                  <a:srgbClr val="C00000"/>
                </a:solidFill>
                <a:latin typeface="HY헤드라인M" panose="02030600000101010101" pitchFamily="18" charset="-127"/>
                <a:ea typeface="HY헤드라인M" panose="02030600000101010101" pitchFamily="18" charset="-127"/>
              </a:rPr>
              <a:t>인구집단 건강관리 </a:t>
            </a:r>
            <a:r>
              <a:rPr lang="en-US" altLang="ko-KR" sz="1400">
                <a:solidFill>
                  <a:srgbClr val="C00000"/>
                </a:solidFill>
                <a:latin typeface="HY헤드라인M" panose="02030600000101010101" pitchFamily="18" charset="-127"/>
                <a:ea typeface="HY헤드라인M" panose="02030600000101010101" pitchFamily="18" charset="-127"/>
              </a:rPr>
              <a:t>(Population health management)</a:t>
            </a:r>
            <a:r>
              <a:rPr lang="ko-KR" altLang="en-US" sz="1400">
                <a:solidFill>
                  <a:schemeClr val="tx1"/>
                </a:solidFill>
                <a:latin typeface="HY헤드라인M" panose="02030600000101010101" pitchFamily="18" charset="-127"/>
                <a:ea typeface="HY헤드라인M" panose="02030600000101010101" pitchFamily="18" charset="-127"/>
              </a:rPr>
              <a:t>를 잘 할수록 </a:t>
            </a:r>
            <a:r>
              <a:rPr lang="ko-KR" altLang="en-US" sz="1400" smtClean="0">
                <a:solidFill>
                  <a:srgbClr val="C00000"/>
                </a:solidFill>
                <a:latin typeface="HY헤드라인M" panose="02030600000101010101" pitchFamily="18" charset="-127"/>
                <a:ea typeface="HY헤드라인M" panose="02030600000101010101" pitchFamily="18" charset="-127"/>
              </a:rPr>
              <a:t>책임의료</a:t>
            </a:r>
            <a:r>
              <a:rPr lang="en-US" altLang="ko-KR" sz="1400" smtClean="0">
                <a:solidFill>
                  <a:srgbClr val="C00000"/>
                </a:solidFill>
                <a:latin typeface="HY헤드라인M" panose="02030600000101010101" pitchFamily="18" charset="-127"/>
                <a:ea typeface="HY헤드라인M" panose="02030600000101010101" pitchFamily="18" charset="-127"/>
              </a:rPr>
              <a:t>,</a:t>
            </a:r>
            <a:r>
              <a:rPr lang="ko-KR" altLang="en-US" sz="1400" smtClean="0">
                <a:solidFill>
                  <a:srgbClr val="C00000"/>
                </a:solidFill>
                <a:latin typeface="HY헤드라인M" panose="02030600000101010101" pitchFamily="18" charset="-127"/>
                <a:ea typeface="HY헤드라인M" panose="02030600000101010101" pitchFamily="18" charset="-127"/>
              </a:rPr>
              <a:t> </a:t>
            </a:r>
            <a:r>
              <a:rPr lang="en-US" altLang="ko-KR" sz="1400">
                <a:solidFill>
                  <a:srgbClr val="C00000"/>
                </a:solidFill>
                <a:latin typeface="HY헤드라인M" panose="02030600000101010101" pitchFamily="18" charset="-127"/>
                <a:ea typeface="HY헤드라인M" panose="02030600000101010101" pitchFamily="18" charset="-127"/>
              </a:rPr>
              <a:t>P4P</a:t>
            </a:r>
            <a:r>
              <a:rPr lang="ko-KR" altLang="en-US" sz="1400">
                <a:solidFill>
                  <a:schemeClr val="tx1"/>
                </a:solidFill>
                <a:latin typeface="HY헤드라인M" panose="02030600000101010101" pitchFamily="18" charset="-127"/>
                <a:ea typeface="HY헤드라인M" panose="02030600000101010101" pitchFamily="18" charset="-127"/>
              </a:rPr>
              <a:t>를 잘하게 됨</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a:solidFill>
                  <a:schemeClr val="tx1"/>
                </a:solidFill>
                <a:latin typeface="HY헤드라인M" panose="02030600000101010101" pitchFamily="18" charset="-127"/>
                <a:ea typeface="HY헤드라인M" panose="02030600000101010101" pitchFamily="18" charset="-127"/>
              </a:rPr>
              <a:t>우리는 이런 책임의료를 </a:t>
            </a:r>
            <a:r>
              <a:rPr lang="ko-KR" altLang="en-US" sz="1400" smtClean="0">
                <a:solidFill>
                  <a:schemeClr val="tx1"/>
                </a:solidFill>
                <a:latin typeface="HY헤드라인M" panose="02030600000101010101" pitchFamily="18" charset="-127"/>
                <a:ea typeface="HY헤드라인M" panose="02030600000101010101" pitchFamily="18" charset="-127"/>
              </a:rPr>
              <a:t>잘함</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a:solidFill>
                  <a:srgbClr val="C00000"/>
                </a:solidFill>
                <a:latin typeface="HY헤드라인M" panose="02030600000101010101" pitchFamily="18" charset="-127"/>
                <a:ea typeface="HY헤드라인M" panose="02030600000101010101" pitchFamily="18" charset="-127"/>
              </a:rPr>
              <a:t>자료 공유</a:t>
            </a:r>
            <a:r>
              <a:rPr lang="en-US" altLang="ko-KR" sz="1400">
                <a:solidFill>
                  <a:srgbClr val="C00000"/>
                </a:solidFill>
                <a:latin typeface="HY헤드라인M" panose="02030600000101010101" pitchFamily="18" charset="-127"/>
                <a:ea typeface="HY헤드라인M" panose="02030600000101010101" pitchFamily="18" charset="-127"/>
              </a:rPr>
              <a:t>(Data sharing), </a:t>
            </a:r>
            <a:r>
              <a:rPr lang="ko-KR" altLang="en-US" sz="1400">
                <a:solidFill>
                  <a:srgbClr val="C00000"/>
                </a:solidFill>
                <a:latin typeface="HY헤드라인M" panose="02030600000101010101" pitchFamily="18" charset="-127"/>
                <a:ea typeface="HY헤드라인M" panose="02030600000101010101" pitchFamily="18" charset="-127"/>
              </a:rPr>
              <a:t>협업</a:t>
            </a:r>
            <a:r>
              <a:rPr lang="en-US" altLang="ko-KR" sz="1400">
                <a:solidFill>
                  <a:srgbClr val="C00000"/>
                </a:solidFill>
                <a:latin typeface="HY헤드라인M" panose="02030600000101010101" pitchFamily="18" charset="-127"/>
                <a:ea typeface="HY헤드라인M" panose="02030600000101010101" pitchFamily="18" charset="-127"/>
              </a:rPr>
              <a:t>(Coordination)</a:t>
            </a:r>
            <a:r>
              <a:rPr lang="ko-KR" altLang="en-US" sz="1400">
                <a:solidFill>
                  <a:schemeClr val="tx1"/>
                </a:solidFill>
                <a:latin typeface="HY헤드라인M" panose="02030600000101010101" pitchFamily="18" charset="-127"/>
                <a:ea typeface="HY헤드라인M" panose="02030600000101010101" pitchFamily="18" charset="-127"/>
              </a:rPr>
              <a:t>이 </a:t>
            </a:r>
            <a:r>
              <a:rPr lang="ko-KR" altLang="en-US" sz="1400" smtClean="0">
                <a:solidFill>
                  <a:schemeClr val="tx1"/>
                </a:solidFill>
                <a:latin typeface="HY헤드라인M" panose="02030600000101010101" pitchFamily="18" charset="-127"/>
                <a:ea typeface="HY헤드라인M" panose="02030600000101010101" pitchFamily="18" charset="-127"/>
              </a:rPr>
              <a:t>전부임</a:t>
            </a:r>
            <a:r>
              <a:rPr lang="en-US" altLang="ko-KR" sz="1400" smtClean="0">
                <a:solidFill>
                  <a:schemeClr val="tx1"/>
                </a:solidFill>
                <a:latin typeface="HY헤드라인M" panose="02030600000101010101" pitchFamily="18" charset="-127"/>
                <a:ea typeface="HY헤드라인M" panose="02030600000101010101" pitchFamily="18" charset="-127"/>
              </a:rPr>
              <a:t>.</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a:solidFill>
                  <a:schemeClr val="tx1"/>
                </a:solidFill>
                <a:latin typeface="HY헤드라인M" panose="02030600000101010101" pitchFamily="18" charset="-127"/>
                <a:ea typeface="HY헤드라인M" panose="02030600000101010101" pitchFamily="18" charset="-127"/>
              </a:rPr>
              <a:t>미래가 뭐냐고요</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a:solidFill>
                  <a:srgbClr val="C00000"/>
                </a:solidFill>
                <a:latin typeface="HY헤드라인M" panose="02030600000101010101" pitchFamily="18" charset="-127"/>
                <a:ea typeface="HY헤드라인M" panose="02030600000101010101" pitchFamily="18" charset="-127"/>
              </a:rPr>
              <a:t>미래는 책임의료입니다</a:t>
            </a:r>
            <a:r>
              <a:rPr lang="en-US" altLang="ko-KR" sz="1400">
                <a:solidFill>
                  <a:schemeClr val="tx1"/>
                </a:solidFill>
                <a:latin typeface="HY헤드라인M" panose="02030600000101010101" pitchFamily="18" charset="-127"/>
                <a:ea typeface="HY헤드라인M" panose="02030600000101010101" pitchFamily="18" charset="-127"/>
              </a:rPr>
              <a:t>."</a:t>
            </a:r>
            <a:r>
              <a:rPr lang="ko-KR" altLang="en-US" sz="1400">
                <a:solidFill>
                  <a:schemeClr val="tx1"/>
                </a:solidFill>
                <a:latin typeface="HY헤드라인M" panose="02030600000101010101" pitchFamily="18" charset="-127"/>
                <a:ea typeface="HY헤드라인M" panose="02030600000101010101" pitchFamily="18" charset="-127"/>
              </a:rPr>
              <a:t> </a:t>
            </a:r>
            <a:r>
              <a:rPr lang="ko-KR" altLang="en-US" sz="1400">
                <a:solidFill>
                  <a:srgbClr val="C00000"/>
                </a:solidFill>
                <a:latin typeface="HY헤드라인M" panose="02030600000101010101" pitchFamily="18" charset="-127"/>
                <a:ea typeface="HY헤드라인M" panose="02030600000101010101" pitchFamily="18" charset="-127"/>
              </a:rPr>
              <a:t>행위별수가제 </a:t>
            </a:r>
            <a:r>
              <a:rPr lang="en-US" altLang="ko-KR" sz="1400">
                <a:solidFill>
                  <a:srgbClr val="C00000"/>
                </a:solidFill>
                <a:latin typeface="HY헤드라인M" panose="02030600000101010101" pitchFamily="18" charset="-127"/>
                <a:ea typeface="HY헤드라인M" panose="02030600000101010101" pitchFamily="18" charset="-127"/>
              </a:rPr>
              <a:t>PPO</a:t>
            </a:r>
            <a:r>
              <a:rPr lang="ko-KR" altLang="en-US" sz="1400">
                <a:solidFill>
                  <a:schemeClr val="tx1"/>
                </a:solidFill>
                <a:latin typeface="HY헤드라인M" panose="02030600000101010101" pitchFamily="18" charset="-127"/>
                <a:ea typeface="HY헤드라인M" panose="02030600000101010101" pitchFamily="18" charset="-127"/>
              </a:rPr>
              <a:t>로부터</a:t>
            </a:r>
            <a:r>
              <a:rPr lang="ko-KR" altLang="en-US" sz="1400">
                <a:solidFill>
                  <a:srgbClr val="C00000"/>
                </a:solidFill>
                <a:latin typeface="HY헤드라인M" panose="02030600000101010101" pitchFamily="18" charset="-127"/>
                <a:ea typeface="HY헤드라인M" panose="02030600000101010101" pitchFamily="18" charset="-127"/>
              </a:rPr>
              <a:t> 빨리 멀어질수록 모든 것이 좋아질 </a:t>
            </a:r>
            <a:r>
              <a:rPr lang="ko-KR" altLang="en-US" sz="1400" smtClean="0">
                <a:solidFill>
                  <a:srgbClr val="C00000"/>
                </a:solidFill>
                <a:latin typeface="HY헤드라인M" panose="02030600000101010101" pitchFamily="18" charset="-127"/>
                <a:ea typeface="HY헤드라인M" panose="02030600000101010101" pitchFamily="18" charset="-127"/>
              </a:rPr>
              <a:t>것임</a:t>
            </a:r>
            <a:r>
              <a:rPr lang="en-US" altLang="ko-KR" sz="1200" smtClean="0">
                <a:solidFill>
                  <a:schemeClr val="tx1"/>
                </a:solidFill>
                <a:latin typeface="+mn-ea"/>
              </a:rPr>
              <a:t>(</a:t>
            </a:r>
            <a:r>
              <a:rPr lang="en-US" altLang="ko-KR" sz="1200">
                <a:solidFill>
                  <a:schemeClr val="tx1"/>
                </a:solidFill>
                <a:latin typeface="+mn-ea"/>
              </a:rPr>
              <a:t>‘The Future is Accountable Care,’ Population Health </a:t>
            </a:r>
            <a:r>
              <a:rPr lang="en-US" altLang="ko-KR" sz="1200" smtClean="0">
                <a:solidFill>
                  <a:schemeClr val="tx1"/>
                </a:solidFill>
                <a:latin typeface="+mn-ea"/>
              </a:rPr>
              <a:t>Management" </a:t>
            </a:r>
            <a:r>
              <a:rPr lang="en-US" altLang="ko-KR" sz="1200">
                <a:solidFill>
                  <a:schemeClr val="tx1"/>
                </a:solidFill>
                <a:latin typeface="+mn-ea"/>
              </a:rPr>
              <a:t>by Steve </a:t>
            </a:r>
            <a:r>
              <a:rPr lang="en-US" altLang="ko-KR" sz="1200" smtClean="0">
                <a:solidFill>
                  <a:schemeClr val="tx1"/>
                </a:solidFill>
                <a:latin typeface="+mn-ea"/>
              </a:rPr>
              <a:t>Keltie, Care</a:t>
            </a:r>
            <a:r>
              <a:rPr lang="en-US" altLang="ko-KR" sz="1200" smtClean="0">
                <a:solidFill>
                  <a:schemeClr val="tx1"/>
                </a:solidFill>
              </a:rPr>
              <a:t>President </a:t>
            </a:r>
            <a:r>
              <a:rPr lang="en-US" altLang="ko-KR" sz="1200">
                <a:solidFill>
                  <a:schemeClr val="tx1"/>
                </a:solidFill>
              </a:rPr>
              <a:t>of Network Development and Marketing at WellHealth Quality </a:t>
            </a:r>
            <a:r>
              <a:rPr lang="en-US" altLang="ko-KR" sz="1200" smtClean="0">
                <a:solidFill>
                  <a:schemeClr val="tx1"/>
                </a:solidFill>
              </a:rPr>
              <a:t>Care</a:t>
            </a:r>
            <a:r>
              <a:rPr lang="en-US" altLang="ko-KR" sz="1200" smtClean="0">
                <a:solidFill>
                  <a:schemeClr val="tx1"/>
                </a:solidFill>
                <a:latin typeface="+mn-ea"/>
              </a:rPr>
              <a:t>, 2016)</a:t>
            </a:r>
            <a:r>
              <a:rPr lang="ko-KR" altLang="en-US" sz="1200" smtClean="0">
                <a:solidFill>
                  <a:schemeClr val="tx1"/>
                </a:solidFill>
                <a:latin typeface="+mn-ea"/>
              </a:rPr>
              <a:t>  </a:t>
            </a:r>
            <a:endParaRPr lang="en-US" altLang="ko-KR" sz="1200" dirty="0">
              <a:solidFill>
                <a:schemeClr val="tx1"/>
              </a:solidFill>
              <a:latin typeface="+mn-ea"/>
            </a:endParaRPr>
          </a:p>
        </p:txBody>
      </p:sp>
      <p:pic>
        <p:nvPicPr>
          <p:cNvPr id="29" name="Picture 44" descr="na_c22"/>
          <p:cNvPicPr>
            <a:picLocks noChangeAspect="1" noChangeArrowheads="1"/>
          </p:cNvPicPr>
          <p:nvPr/>
        </p:nvPicPr>
        <p:blipFill>
          <a:blip r:embed="rId3" cstate="print"/>
          <a:srcRect/>
          <a:stretch>
            <a:fillRect/>
          </a:stretch>
        </p:blipFill>
        <p:spPr bwMode="auto">
          <a:xfrm>
            <a:off x="641854" y="1739739"/>
            <a:ext cx="163255" cy="176882"/>
          </a:xfrm>
          <a:prstGeom prst="rect">
            <a:avLst/>
          </a:prstGeom>
          <a:noFill/>
          <a:ln w="9525">
            <a:noFill/>
            <a:miter lim="800000"/>
            <a:headEnd/>
            <a:tailEnd/>
          </a:ln>
        </p:spPr>
      </p:pic>
      <p:grpSp>
        <p:nvGrpSpPr>
          <p:cNvPr id="17" name="그룹 16"/>
          <p:cNvGrpSpPr/>
          <p:nvPr/>
        </p:nvGrpSpPr>
        <p:grpSpPr>
          <a:xfrm>
            <a:off x="9792832" y="5468862"/>
            <a:ext cx="2288331" cy="1328845"/>
            <a:chOff x="9792832" y="5468862"/>
            <a:chExt cx="2288331" cy="1328845"/>
          </a:xfrm>
        </p:grpSpPr>
        <p:sp>
          <p:nvSpPr>
            <p:cNvPr id="39" name="직사각형 38"/>
            <p:cNvSpPr/>
            <p:nvPr/>
          </p:nvSpPr>
          <p:spPr>
            <a:xfrm>
              <a:off x="9792832" y="5870303"/>
              <a:ext cx="2288329" cy="927404"/>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0" rIns="36000" bIns="36000" rtlCol="0" anchor="ctr"/>
            <a:lstStyle/>
            <a:p>
              <a:pPr indent="-72000">
                <a:buFont typeface="Arial" panose="020B0604020202020204" pitchFamily="34" charset="0"/>
                <a:buChar char="•"/>
              </a:pPr>
              <a:r>
                <a:rPr lang="ko-KR" altLang="en-US" sz="1400" smtClean="0">
                  <a:solidFill>
                    <a:prstClr val="black"/>
                  </a:solidFill>
                </a:rPr>
                <a:t> 미래는 </a:t>
              </a:r>
              <a:r>
                <a:rPr lang="ko-KR" altLang="en-US" sz="1400" b="1" i="1" smtClean="0">
                  <a:solidFill>
                    <a:srgbClr val="C00000"/>
                  </a:solidFill>
                </a:rPr>
                <a:t>책임의료</a:t>
              </a:r>
              <a:r>
                <a:rPr lang="ko-KR" altLang="en-US" sz="1400" smtClean="0">
                  <a:solidFill>
                    <a:prstClr val="black"/>
                  </a:solidFill>
                </a:rPr>
                <a:t>입니다</a:t>
              </a:r>
              <a:r>
                <a:rPr lang="en-US" altLang="ko-KR" sz="1400" smtClean="0">
                  <a:solidFill>
                    <a:prstClr val="black"/>
                  </a:solidFill>
                </a:rPr>
                <a:t>.</a:t>
              </a:r>
            </a:p>
            <a:p>
              <a:pPr indent="-72000">
                <a:buFont typeface="Arial" panose="020B0604020202020204" pitchFamily="34" charset="0"/>
                <a:buChar char="•"/>
              </a:pPr>
              <a:r>
                <a:rPr lang="ko-KR" altLang="en-US" sz="1400" b="1" smtClean="0">
                  <a:solidFill>
                    <a:srgbClr val="C00000"/>
                  </a:solidFill>
                </a:rPr>
                <a:t> 행위별수가제 </a:t>
              </a:r>
              <a:r>
                <a:rPr lang="en-US" altLang="ko-KR" sz="1400" b="1" smtClean="0">
                  <a:solidFill>
                    <a:srgbClr val="C00000"/>
                  </a:solidFill>
                </a:rPr>
                <a:t>PPO</a:t>
              </a:r>
              <a:r>
                <a:rPr lang="ko-KR" altLang="en-US" sz="1400" smtClean="0">
                  <a:solidFill>
                    <a:prstClr val="black"/>
                  </a:solidFill>
                </a:rPr>
                <a:t>로부터 </a:t>
              </a:r>
              <a:r>
                <a:rPr lang="ko-KR" altLang="en-US" sz="1400" b="1" i="1" smtClean="0">
                  <a:solidFill>
                    <a:srgbClr val="C00000"/>
                  </a:solidFill>
                </a:rPr>
                <a:t>빨리 멀어질수록 </a:t>
              </a:r>
              <a:r>
                <a:rPr lang="ko-KR" altLang="en-US" sz="1400" smtClean="0">
                  <a:solidFill>
                    <a:prstClr val="black"/>
                  </a:solidFill>
                </a:rPr>
                <a:t>모든 것이 </a:t>
              </a:r>
              <a:r>
                <a:rPr lang="ko-KR" altLang="en-US" sz="1400" b="1" i="1" smtClean="0">
                  <a:solidFill>
                    <a:srgbClr val="C00000"/>
                  </a:solidFill>
                </a:rPr>
                <a:t>좋아질 것이다</a:t>
              </a:r>
              <a:r>
                <a:rPr lang="en-US" altLang="ko-KR" sz="1400" smtClean="0">
                  <a:solidFill>
                    <a:prstClr val="black"/>
                  </a:solidFill>
                </a:rPr>
                <a:t>.</a:t>
              </a:r>
              <a:r>
                <a:rPr lang="ko-KR" altLang="en-US" sz="1400" smtClean="0">
                  <a:solidFill>
                    <a:prstClr val="black"/>
                  </a:solidFill>
                </a:rPr>
                <a:t> </a:t>
              </a:r>
              <a:endParaRPr lang="en-US" altLang="ko-KR" sz="1400" smtClean="0">
                <a:solidFill>
                  <a:prstClr val="black"/>
                </a:solidFill>
              </a:endParaRPr>
            </a:p>
          </p:txBody>
        </p:sp>
        <p:sp>
          <p:nvSpPr>
            <p:cNvPr id="40" name="직사각형 39"/>
            <p:cNvSpPr/>
            <p:nvPr/>
          </p:nvSpPr>
          <p:spPr>
            <a:xfrm>
              <a:off x="9792833" y="5468862"/>
              <a:ext cx="2288330" cy="401441"/>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1600" smtClean="0">
                  <a:solidFill>
                    <a:prstClr val="white"/>
                  </a:solidFill>
                </a:rPr>
                <a:t>미래가 뭐냐고요</a:t>
              </a:r>
              <a:r>
                <a:rPr lang="en-US" altLang="ko-KR" sz="1600" smtClean="0">
                  <a:solidFill>
                    <a:prstClr val="white"/>
                  </a:solidFill>
                </a:rPr>
                <a:t>?</a:t>
              </a:r>
              <a:endParaRPr lang="ko-KR" altLang="en-US" sz="1600">
                <a:solidFill>
                  <a:prstClr val="white"/>
                </a:solidFill>
              </a:endParaRPr>
            </a:p>
          </p:txBody>
        </p:sp>
      </p:grpSp>
      <p:grpSp>
        <p:nvGrpSpPr>
          <p:cNvPr id="16" name="그룹 15"/>
          <p:cNvGrpSpPr/>
          <p:nvPr/>
        </p:nvGrpSpPr>
        <p:grpSpPr>
          <a:xfrm>
            <a:off x="246896" y="5531600"/>
            <a:ext cx="9191632" cy="1244339"/>
            <a:chOff x="246896" y="5613661"/>
            <a:chExt cx="9191632" cy="1244339"/>
          </a:xfrm>
        </p:grpSpPr>
        <p:sp>
          <p:nvSpPr>
            <p:cNvPr id="15" name="직사각형 14"/>
            <p:cNvSpPr/>
            <p:nvPr/>
          </p:nvSpPr>
          <p:spPr>
            <a:xfrm>
              <a:off x="246896" y="5613661"/>
              <a:ext cx="9191632" cy="124433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p:cNvGrpSpPr/>
            <p:nvPr/>
          </p:nvGrpSpPr>
          <p:grpSpPr>
            <a:xfrm>
              <a:off x="328697" y="5625384"/>
              <a:ext cx="3270661" cy="1208536"/>
              <a:chOff x="324161" y="5649464"/>
              <a:chExt cx="3270661" cy="1208536"/>
            </a:xfrm>
          </p:grpSpPr>
          <p:sp>
            <p:nvSpPr>
              <p:cNvPr id="30" name="모서리가 둥근 직사각형 29"/>
              <p:cNvSpPr/>
              <p:nvPr/>
            </p:nvSpPr>
            <p:spPr>
              <a:xfrm>
                <a:off x="324161" y="5649464"/>
                <a:ext cx="3270661" cy="1208536"/>
              </a:xfrm>
              <a:prstGeom prst="roundRect">
                <a:avLst/>
              </a:prstGeom>
              <a:solidFill>
                <a:srgbClr val="92D050"/>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0" tIns="72000" rIns="0" bIns="72000" numCol="1" spcCol="1270" anchor="t" anchorCtr="0">
                <a:noAutofit/>
              </a:bodyPr>
              <a:lstStyle/>
              <a:p>
                <a:pPr algn="ctr" defTabSz="1066800">
                  <a:lnSpc>
                    <a:spcPct val="90000"/>
                  </a:lnSpc>
                  <a:spcBef>
                    <a:spcPct val="0"/>
                  </a:spcBef>
                  <a:spcAft>
                    <a:spcPct val="35000"/>
                  </a:spcAft>
                </a:pPr>
                <a:r>
                  <a:rPr lang="ko-KR" altLang="en-US" smtClean="0">
                    <a:solidFill>
                      <a:schemeClr val="tx1"/>
                    </a:solidFill>
                    <a:latin typeface="HY헤드라인M" pitchFamily="18" charset="-127"/>
                    <a:ea typeface="HY헤드라인M" pitchFamily="18" charset="-127"/>
                  </a:rPr>
                  <a:t>지불자</a:t>
                </a:r>
                <a:r>
                  <a:rPr lang="en-US" altLang="ko-KR" smtClean="0">
                    <a:solidFill>
                      <a:schemeClr val="tx1"/>
                    </a:solidFill>
                    <a:latin typeface="HY헤드라인M" pitchFamily="18" charset="-127"/>
                    <a:ea typeface="HY헤드라인M" pitchFamily="18" charset="-127"/>
                  </a:rPr>
                  <a:t>(Payer)/</a:t>
                </a:r>
                <a:r>
                  <a:rPr lang="ko-KR" altLang="en-US" smtClean="0">
                    <a:solidFill>
                      <a:schemeClr val="tx1"/>
                    </a:solidFill>
                    <a:latin typeface="HY헤드라인M" pitchFamily="18" charset="-127"/>
                    <a:ea typeface="HY헤드라인M" pitchFamily="18" charset="-127"/>
                  </a:rPr>
                  <a:t>보험자</a:t>
                </a:r>
                <a:r>
                  <a:rPr lang="en-US" altLang="ko-KR">
                    <a:solidFill>
                      <a:schemeClr val="tx1"/>
                    </a:solidFill>
                    <a:latin typeface="HY헤드라인M" pitchFamily="18" charset="-127"/>
                    <a:ea typeface="HY헤드라인M" pitchFamily="18" charset="-127"/>
                  </a:rPr>
                  <a:t>(Insurer)</a:t>
                </a:r>
                <a:endParaRPr lang="ko-KR" altLang="en-US">
                  <a:solidFill>
                    <a:schemeClr val="tx1"/>
                  </a:solidFill>
                  <a:latin typeface="HY헤드라인M" pitchFamily="18" charset="-127"/>
                  <a:ea typeface="HY헤드라인M" pitchFamily="18" charset="-127"/>
                </a:endParaRPr>
              </a:p>
            </p:txBody>
          </p:sp>
          <p:sp>
            <p:nvSpPr>
              <p:cNvPr id="34" name="직사각형 33"/>
              <p:cNvSpPr/>
              <p:nvPr/>
            </p:nvSpPr>
            <p:spPr>
              <a:xfrm>
                <a:off x="1000317" y="6047300"/>
                <a:ext cx="1918063" cy="452105"/>
              </a:xfrm>
              <a:prstGeom prst="rect">
                <a:avLst/>
              </a:prstGeom>
              <a:solidFill>
                <a:schemeClr val="accent6">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600" b="1" smtClean="0">
                    <a:solidFill>
                      <a:srgbClr val="C00000"/>
                    </a:solidFill>
                  </a:rPr>
                  <a:t>가치</a:t>
                </a:r>
                <a:r>
                  <a:rPr lang="en-US" altLang="ko-KR" sz="1600" b="1" smtClean="0">
                    <a:solidFill>
                      <a:srgbClr val="C00000"/>
                    </a:solidFill>
                  </a:rPr>
                  <a:t>-</a:t>
                </a:r>
                <a:r>
                  <a:rPr lang="ko-KR" altLang="en-US" sz="1600" b="1" smtClean="0">
                    <a:solidFill>
                      <a:srgbClr val="C00000"/>
                    </a:solidFill>
                  </a:rPr>
                  <a:t>기반케어 지불</a:t>
                </a:r>
                <a:endParaRPr lang="ko-KR" altLang="en-US" sz="1600" b="1">
                  <a:solidFill>
                    <a:srgbClr val="C00000"/>
                  </a:solidFill>
                </a:endParaRPr>
              </a:p>
            </p:txBody>
          </p:sp>
        </p:grpSp>
        <p:grpSp>
          <p:nvGrpSpPr>
            <p:cNvPr id="8" name="그룹 7"/>
            <p:cNvGrpSpPr/>
            <p:nvPr/>
          </p:nvGrpSpPr>
          <p:grpSpPr>
            <a:xfrm>
              <a:off x="6976122" y="5657423"/>
              <a:ext cx="2427237" cy="1163730"/>
              <a:chOff x="7061929" y="6538912"/>
              <a:chExt cx="2427237" cy="1184046"/>
            </a:xfr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8100000" scaled="1"/>
            </a:gradFill>
          </p:grpSpPr>
          <p:sp>
            <p:nvSpPr>
              <p:cNvPr id="32" name="직사각형 31"/>
              <p:cNvSpPr/>
              <p:nvPr/>
            </p:nvSpPr>
            <p:spPr>
              <a:xfrm>
                <a:off x="7061929" y="6538912"/>
                <a:ext cx="2427237" cy="1184046"/>
              </a:xfrm>
              <a:prstGeom prst="rect">
                <a:avLst/>
              </a:prstGeom>
              <a:grp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ko-KR" altLang="en-US" sz="2000" b="1" smtClean="0">
                    <a:solidFill>
                      <a:schemeClr val="tx1"/>
                    </a:solidFill>
                  </a:rPr>
                  <a:t>질 성과</a:t>
                </a:r>
                <a:r>
                  <a:rPr lang="en-US" altLang="ko-KR" sz="2000" b="1" smtClean="0">
                    <a:solidFill>
                      <a:schemeClr val="tx1"/>
                    </a:solidFill>
                  </a:rPr>
                  <a:t>(Quality)</a:t>
                </a:r>
                <a:endParaRPr lang="ko-KR" altLang="en-US" sz="2000" b="1">
                  <a:solidFill>
                    <a:schemeClr val="tx1"/>
                  </a:solidFill>
                </a:endParaRPr>
              </a:p>
            </p:txBody>
          </p:sp>
          <p:sp>
            <p:nvSpPr>
              <p:cNvPr id="37" name="직사각형 36"/>
              <p:cNvSpPr/>
              <p:nvPr/>
            </p:nvSpPr>
            <p:spPr>
              <a:xfrm>
                <a:off x="7269725" y="7092681"/>
                <a:ext cx="2011644" cy="468571"/>
              </a:xfrm>
              <a:prstGeom prst="rect">
                <a:avLst/>
              </a:prstGeom>
              <a:grp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1600" smtClean="0">
                    <a:solidFill>
                      <a:prstClr val="black"/>
                    </a:solidFill>
                  </a:rPr>
                  <a:t>- </a:t>
                </a:r>
                <a:r>
                  <a:rPr lang="ko-KR" altLang="en-US" sz="1600" smtClean="0">
                    <a:solidFill>
                      <a:prstClr val="black"/>
                    </a:solidFill>
                  </a:rPr>
                  <a:t>병원재입원률 감소</a:t>
                </a:r>
                <a:endParaRPr lang="en-US" altLang="ko-KR" sz="1600" smtClean="0">
                  <a:solidFill>
                    <a:srgbClr val="C00000"/>
                  </a:solidFill>
                </a:endParaRPr>
              </a:p>
            </p:txBody>
          </p:sp>
        </p:grpSp>
        <p:sp>
          <p:nvSpPr>
            <p:cNvPr id="41" name="오른쪽 화살표 40"/>
            <p:cNvSpPr/>
            <p:nvPr/>
          </p:nvSpPr>
          <p:spPr>
            <a:xfrm>
              <a:off x="3676524" y="5919211"/>
              <a:ext cx="341614" cy="455746"/>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p:cNvSpPr/>
            <p:nvPr/>
          </p:nvSpPr>
          <p:spPr>
            <a:xfrm>
              <a:off x="530732" y="6504346"/>
              <a:ext cx="1372137" cy="243275"/>
            </a:xfrm>
            <a:prstGeom prst="rect">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200" b="1" smtClean="0">
                  <a:solidFill>
                    <a:schemeClr val="accent4">
                      <a:lumMod val="50000"/>
                    </a:schemeClr>
                  </a:solidFill>
                </a:rPr>
                <a:t>민간지불자</a:t>
              </a:r>
              <a:r>
                <a:rPr lang="en-US" altLang="ko-KR" sz="1200" b="1" smtClean="0">
                  <a:solidFill>
                    <a:schemeClr val="accent4">
                      <a:lumMod val="50000"/>
                    </a:schemeClr>
                  </a:solidFill>
                </a:rPr>
                <a:t>:</a:t>
              </a:r>
              <a:r>
                <a:rPr lang="ko-KR" altLang="en-US" sz="1200" b="1" smtClean="0">
                  <a:solidFill>
                    <a:schemeClr val="accent4">
                      <a:lumMod val="50000"/>
                    </a:schemeClr>
                  </a:solidFill>
                </a:rPr>
                <a:t>새로운</a:t>
              </a:r>
              <a:endParaRPr lang="ko-KR" altLang="en-US" sz="1200" b="1">
                <a:solidFill>
                  <a:schemeClr val="accent4">
                    <a:lumMod val="50000"/>
                  </a:schemeClr>
                </a:solidFill>
              </a:endParaRPr>
            </a:p>
          </p:txBody>
        </p:sp>
        <p:grpSp>
          <p:nvGrpSpPr>
            <p:cNvPr id="7" name="그룹 6"/>
            <p:cNvGrpSpPr/>
            <p:nvPr/>
          </p:nvGrpSpPr>
          <p:grpSpPr>
            <a:xfrm>
              <a:off x="4075159" y="5657423"/>
              <a:ext cx="2367749" cy="1167903"/>
              <a:chOff x="3813591" y="5649464"/>
              <a:chExt cx="2367749" cy="1167903"/>
            </a:xfrm>
          </p:grpSpPr>
          <p:sp>
            <p:nvSpPr>
              <p:cNvPr id="43" name="모서리가 둥근 직사각형 42"/>
              <p:cNvSpPr/>
              <p:nvPr/>
            </p:nvSpPr>
            <p:spPr>
              <a:xfrm>
                <a:off x="3813591" y="5649464"/>
                <a:ext cx="2367749" cy="1167903"/>
              </a:xfrm>
              <a:prstGeom prst="roundRect">
                <a:avLst/>
              </a:prstGeom>
              <a:solidFill>
                <a:srgbClr val="92D050"/>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0" tIns="72000" rIns="0" bIns="72000" numCol="1" spcCol="1270" anchor="t" anchorCtr="0">
                <a:noAutofit/>
              </a:bodyPr>
              <a:lstStyle/>
              <a:p>
                <a:pPr algn="ctr" defTabSz="1066800">
                  <a:lnSpc>
                    <a:spcPct val="90000"/>
                  </a:lnSpc>
                  <a:spcBef>
                    <a:spcPct val="0"/>
                  </a:spcBef>
                  <a:spcAft>
                    <a:spcPct val="35000"/>
                  </a:spcAft>
                </a:pPr>
                <a:r>
                  <a:rPr lang="ko-KR" altLang="en-US" smtClean="0">
                    <a:solidFill>
                      <a:schemeClr val="tx1"/>
                    </a:solidFill>
                    <a:latin typeface="HY헤드라인M" pitchFamily="18" charset="-127"/>
                    <a:ea typeface="HY헤드라인M" pitchFamily="18" charset="-127"/>
                  </a:rPr>
                  <a:t>공급자</a:t>
                </a:r>
                <a:r>
                  <a:rPr lang="en-US" altLang="ko-KR" smtClean="0">
                    <a:solidFill>
                      <a:schemeClr val="tx1"/>
                    </a:solidFill>
                    <a:latin typeface="HY헤드라인M" pitchFamily="18" charset="-127"/>
                    <a:ea typeface="HY헤드라인M" pitchFamily="18" charset="-127"/>
                  </a:rPr>
                  <a:t>(Provider)</a:t>
                </a:r>
                <a:endParaRPr lang="ko-KR" altLang="en-US">
                  <a:solidFill>
                    <a:schemeClr val="tx1"/>
                  </a:solidFill>
                  <a:latin typeface="HY헤드라인M" pitchFamily="18" charset="-127"/>
                  <a:ea typeface="HY헤드라인M" pitchFamily="18" charset="-127"/>
                </a:endParaRPr>
              </a:p>
            </p:txBody>
          </p:sp>
          <p:sp>
            <p:nvSpPr>
              <p:cNvPr id="35" name="직사각형 34"/>
              <p:cNvSpPr/>
              <p:nvPr/>
            </p:nvSpPr>
            <p:spPr>
              <a:xfrm>
                <a:off x="4038433" y="6194880"/>
                <a:ext cx="1918063" cy="452105"/>
              </a:xfrm>
              <a:prstGeom prst="rect">
                <a:avLst/>
              </a:prstGeom>
              <a:solidFill>
                <a:srgbClr val="00B0F0"/>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600" b="1" smtClean="0">
                    <a:solidFill>
                      <a:srgbClr val="C00000"/>
                    </a:solidFill>
                  </a:rPr>
                  <a:t>인구집단 건강관리</a:t>
                </a:r>
                <a:endParaRPr lang="ko-KR" altLang="en-US" sz="1600" b="1">
                  <a:solidFill>
                    <a:srgbClr val="C00000"/>
                  </a:solidFill>
                </a:endParaRPr>
              </a:p>
            </p:txBody>
          </p:sp>
        </p:grpSp>
        <p:sp>
          <p:nvSpPr>
            <p:cNvPr id="44" name="오른쪽 화살표 43"/>
            <p:cNvSpPr/>
            <p:nvPr/>
          </p:nvSpPr>
          <p:spPr>
            <a:xfrm>
              <a:off x="6538708" y="5929913"/>
              <a:ext cx="341614" cy="455746"/>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p:cNvSpPr/>
            <p:nvPr/>
          </p:nvSpPr>
          <p:spPr>
            <a:xfrm>
              <a:off x="1980035" y="6504346"/>
              <a:ext cx="1431379" cy="243275"/>
            </a:xfrm>
            <a:prstGeom prst="rect">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200" b="1" smtClean="0">
                  <a:solidFill>
                    <a:schemeClr val="accent4">
                      <a:lumMod val="50000"/>
                    </a:schemeClr>
                  </a:solidFill>
                </a:rPr>
                <a:t>공공지불자</a:t>
              </a:r>
              <a:r>
                <a:rPr lang="en-US" altLang="ko-KR" sz="1200" b="1" smtClean="0">
                  <a:solidFill>
                    <a:schemeClr val="accent4">
                      <a:lumMod val="50000"/>
                    </a:schemeClr>
                  </a:solidFill>
                </a:rPr>
                <a:t>:ACO</a:t>
              </a:r>
              <a:endParaRPr lang="ko-KR" altLang="en-US" sz="1200" b="1">
                <a:solidFill>
                  <a:schemeClr val="accent4">
                    <a:lumMod val="50000"/>
                  </a:schemeClr>
                </a:solidFill>
              </a:endParaRPr>
            </a:p>
          </p:txBody>
        </p:sp>
      </p:grpSp>
    </p:spTree>
    <p:extLst>
      <p:ext uri="{BB962C8B-B14F-4D97-AF65-F5344CB8AC3E}">
        <p14:creationId xmlns:p14="http://schemas.microsoft.com/office/powerpoint/2010/main" val="35445487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9504700" y="2021498"/>
            <a:ext cx="2658744" cy="4644604"/>
          </a:xfrm>
          <a:prstGeom prst="rect">
            <a:avLst/>
          </a:prstGeom>
          <a:solidFill>
            <a:schemeClr val="accent5">
              <a:lumMod val="20000"/>
              <a:lumOff val="80000"/>
            </a:schemeClr>
          </a:solidFill>
          <a:effectLst>
            <a:glow rad="139700">
              <a:schemeClr val="accent5">
                <a:satMod val="175000"/>
                <a:alpha val="40000"/>
              </a:schemeClr>
            </a:glo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49" name="직사각형 48"/>
          <p:cNvSpPr/>
          <p:nvPr/>
        </p:nvSpPr>
        <p:spPr>
          <a:xfrm>
            <a:off x="9722589" y="2076293"/>
            <a:ext cx="2315093" cy="1933400"/>
          </a:xfrm>
          <a:prstGeom prst="rect">
            <a:avLst/>
          </a:prstGeom>
          <a:solidFill>
            <a:schemeClr val="accent1">
              <a:alpha val="50000"/>
            </a:schemeClr>
          </a:solid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직사각형 78"/>
          <p:cNvSpPr/>
          <p:nvPr/>
        </p:nvSpPr>
        <p:spPr>
          <a:xfrm>
            <a:off x="1296749" y="2035101"/>
            <a:ext cx="8100880" cy="4692270"/>
          </a:xfrm>
          <a:prstGeom prst="rect">
            <a:avLst/>
          </a:prstGeom>
          <a:solidFill>
            <a:schemeClr val="accent2">
              <a:lumMod val="20000"/>
              <a:lumOff val="80000"/>
            </a:schemeClr>
          </a:solidFill>
          <a:effectLst>
            <a:glow rad="63500">
              <a:schemeClr val="accent2">
                <a:satMod val="175000"/>
                <a:alpha val="40000"/>
              </a:schemeClr>
            </a:glow>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110" name="자유형 109"/>
          <p:cNvSpPr/>
          <p:nvPr/>
        </p:nvSpPr>
        <p:spPr>
          <a:xfrm>
            <a:off x="9599545" y="1879173"/>
            <a:ext cx="1399791" cy="320900"/>
          </a:xfrm>
          <a:custGeom>
            <a:avLst/>
            <a:gdLst>
              <a:gd name="connsiteX0" fmla="*/ 0 w 3634013"/>
              <a:gd name="connsiteY0" fmla="*/ 0 h 1270257"/>
              <a:gd name="connsiteX1" fmla="*/ 3634013 w 3634013"/>
              <a:gd name="connsiteY1" fmla="*/ 0 h 1270257"/>
              <a:gd name="connsiteX2" fmla="*/ 3634013 w 3634013"/>
              <a:gd name="connsiteY2" fmla="*/ 1270257 h 1270257"/>
              <a:gd name="connsiteX3" fmla="*/ 0 w 3634013"/>
              <a:gd name="connsiteY3" fmla="*/ 1270257 h 1270257"/>
              <a:gd name="connsiteX4" fmla="*/ 0 w 3634013"/>
              <a:gd name="connsiteY4" fmla="*/ 0 h 127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270257">
                <a:moveTo>
                  <a:pt x="0" y="0"/>
                </a:moveTo>
                <a:lnTo>
                  <a:pt x="3634013" y="0"/>
                </a:lnTo>
                <a:lnTo>
                  <a:pt x="3634013" y="1270257"/>
                </a:lnTo>
                <a:lnTo>
                  <a:pt x="0" y="1270257"/>
                </a:lnTo>
                <a:lnTo>
                  <a:pt x="0" y="0"/>
                </a:ln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ko-KR" altLang="en-US" sz="1600" smtClean="0">
                <a:latin typeface="HY헤드라인M" pitchFamily="18" charset="-127"/>
                <a:ea typeface="HY헤드라인M" pitchFamily="18" charset="-127"/>
              </a:rPr>
              <a:t>우리나라</a:t>
            </a:r>
            <a:endParaRPr lang="ko-KR" altLang="en-US" sz="1600">
              <a:latin typeface="HY헤드라인M" pitchFamily="18" charset="-127"/>
              <a:ea typeface="HY헤드라인M" pitchFamily="18" charset="-127"/>
            </a:endParaRPr>
          </a:p>
        </p:txBody>
      </p:sp>
      <p:sp>
        <p:nvSpPr>
          <p:cNvPr id="27" name="자유형 26"/>
          <p:cNvSpPr/>
          <p:nvPr/>
        </p:nvSpPr>
        <p:spPr>
          <a:xfrm>
            <a:off x="1309281" y="4096312"/>
            <a:ext cx="7425583" cy="2086529"/>
          </a:xfrm>
          <a:custGeom>
            <a:avLst/>
            <a:gdLst>
              <a:gd name="connsiteX0" fmla="*/ 0 w 3634013"/>
              <a:gd name="connsiteY0" fmla="*/ 0 h 1270257"/>
              <a:gd name="connsiteX1" fmla="*/ 3634013 w 3634013"/>
              <a:gd name="connsiteY1" fmla="*/ 0 h 1270257"/>
              <a:gd name="connsiteX2" fmla="*/ 3634013 w 3634013"/>
              <a:gd name="connsiteY2" fmla="*/ 1270257 h 1270257"/>
              <a:gd name="connsiteX3" fmla="*/ 0 w 3634013"/>
              <a:gd name="connsiteY3" fmla="*/ 1270257 h 1270257"/>
              <a:gd name="connsiteX4" fmla="*/ 0 w 3634013"/>
              <a:gd name="connsiteY4" fmla="*/ 0 h 127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270257">
                <a:moveTo>
                  <a:pt x="0" y="0"/>
                </a:moveTo>
                <a:lnTo>
                  <a:pt x="3634013" y="0"/>
                </a:lnTo>
                <a:lnTo>
                  <a:pt x="3634013" y="1270257"/>
                </a:lnTo>
                <a:lnTo>
                  <a:pt x="0" y="1270257"/>
                </a:lnTo>
                <a:lnTo>
                  <a:pt x="0" y="0"/>
                </a:lnTo>
                <a:close/>
              </a:path>
            </a:pathLst>
          </a:custGeom>
          <a:solidFill>
            <a:schemeClr val="accent6">
              <a:lumMod val="40000"/>
              <a:lumOff val="60000"/>
            </a:schemeClr>
          </a:solidFill>
          <a:ln>
            <a:solidFill>
              <a:srgbClr val="82B414"/>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6000" tIns="0" rIns="36000" bIns="72000" numCol="1" spcCol="1270" anchor="t" anchorCtr="0">
            <a:noAutofit/>
          </a:bodyPr>
          <a:lstStyle/>
          <a:p>
            <a:pPr algn="r" defTabSz="1066800">
              <a:lnSpc>
                <a:spcPct val="90000"/>
              </a:lnSpc>
              <a:spcBef>
                <a:spcPct val="0"/>
              </a:spcBef>
              <a:spcAft>
                <a:spcPct val="35000"/>
              </a:spcAft>
            </a:pPr>
            <a:r>
              <a:rPr lang="ko-KR" altLang="en-US" sz="1600" smtClean="0">
                <a:solidFill>
                  <a:schemeClr val="accent2"/>
                </a:solidFill>
                <a:latin typeface="HY헤드라인M" pitchFamily="18" charset="-127"/>
                <a:ea typeface="HY헤드라인M" pitchFamily="18" charset="-127"/>
              </a:rPr>
              <a:t>민간보험</a:t>
            </a:r>
            <a:r>
              <a:rPr lang="en-US" altLang="ko-KR" sz="1600" smtClean="0">
                <a:solidFill>
                  <a:schemeClr val="accent2"/>
                </a:solidFill>
                <a:latin typeface="HY헤드라인M" pitchFamily="18" charset="-127"/>
                <a:ea typeface="HY헤드라인M" pitchFamily="18" charset="-127"/>
              </a:rPr>
              <a:t>(Private insurance)</a:t>
            </a:r>
            <a:endParaRPr lang="ko-KR" altLang="en-US" sz="1600">
              <a:solidFill>
                <a:schemeClr val="accent2"/>
              </a:solidFill>
              <a:latin typeface="HY헤드라인M" pitchFamily="18" charset="-127"/>
              <a:ea typeface="HY헤드라인M" pitchFamily="18" charset="-127"/>
            </a:endParaRPr>
          </a:p>
        </p:txBody>
      </p:sp>
      <p:sp>
        <p:nvSpPr>
          <p:cNvPr id="3" name="제목 2"/>
          <p:cNvSpPr>
            <a:spLocks noGrp="1"/>
          </p:cNvSpPr>
          <p:nvPr>
            <p:ph type="title"/>
          </p:nvPr>
        </p:nvSpPr>
        <p:spPr>
          <a:xfrm>
            <a:off x="876643" y="241502"/>
            <a:ext cx="10515600" cy="478232"/>
          </a:xfrm>
        </p:spPr>
        <p:txBody>
          <a:bodyPr>
            <a:noAutofit/>
          </a:bodyPr>
          <a:lstStyle/>
          <a:p>
            <a:r>
              <a:rPr lang="ko-KR" altLang="en-US" sz="3200" smtClean="0">
                <a:latin typeface="HY헤드라인M" pitchFamily="18" charset="-127"/>
                <a:ea typeface="HY헤드라인M" pitchFamily="18" charset="-127"/>
              </a:rPr>
              <a:t>우리나라 건강보험과 미국 </a:t>
            </a:r>
            <a:r>
              <a:rPr lang="en-US" altLang="ko-KR" sz="3200" smtClean="0">
                <a:latin typeface="HY헤드라인M" pitchFamily="18" charset="-127"/>
                <a:ea typeface="HY헤드라인M" pitchFamily="18" charset="-127"/>
              </a:rPr>
              <a:t>CMS </a:t>
            </a:r>
            <a:r>
              <a:rPr lang="ko-KR" altLang="en-US" sz="3200" smtClean="0">
                <a:latin typeface="HY헤드라인M" pitchFamily="18" charset="-127"/>
                <a:ea typeface="HY헤드라인M" pitchFamily="18" charset="-127"/>
              </a:rPr>
              <a:t>의료보장 구조 비교  </a:t>
            </a:r>
            <a:endParaRPr lang="ko-KR" altLang="en-US" sz="3200" b="1"/>
          </a:p>
        </p:txBody>
      </p:sp>
      <p:sp>
        <p:nvSpPr>
          <p:cNvPr id="91" name="직사각형 90"/>
          <p:cNvSpPr/>
          <p:nvPr/>
        </p:nvSpPr>
        <p:spPr>
          <a:xfrm>
            <a:off x="1455670" y="1328272"/>
            <a:ext cx="9307295" cy="222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endParaRPr lang="en-US" altLang="ko-KR" sz="1500">
              <a:solidFill>
                <a:prstClr val="black"/>
              </a:solidFill>
              <a:latin typeface="HY헤드라인M" pitchFamily="18" charset="-127"/>
              <a:ea typeface="HY헤드라인M" pitchFamily="18" charset="-127"/>
            </a:endParaRPr>
          </a:p>
        </p:txBody>
      </p:sp>
      <p:sp>
        <p:nvSpPr>
          <p:cNvPr id="20" name="모서리가 둥근 직사각형 19"/>
          <p:cNvSpPr/>
          <p:nvPr/>
        </p:nvSpPr>
        <p:spPr>
          <a:xfrm>
            <a:off x="77759" y="5343951"/>
            <a:ext cx="1200242" cy="1322151"/>
          </a:xfrm>
          <a:prstGeom prst="roundRect">
            <a:avLst/>
          </a:prstGeom>
          <a:solidFill>
            <a:srgbClr val="92D050"/>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0" tIns="72000" rIns="0" bIns="72000" numCol="1" spcCol="1270" anchor="ctr" anchorCtr="0">
            <a:noAutofit/>
          </a:bodyPr>
          <a:lstStyle/>
          <a:p>
            <a:pPr algn="ctr" defTabSz="1066800">
              <a:lnSpc>
                <a:spcPct val="90000"/>
              </a:lnSpc>
              <a:spcBef>
                <a:spcPct val="0"/>
              </a:spcBef>
              <a:spcAft>
                <a:spcPct val="35000"/>
              </a:spcAft>
            </a:pPr>
            <a:r>
              <a:rPr lang="ko-KR" altLang="en-US" smtClean="0">
                <a:solidFill>
                  <a:schemeClr val="tx1"/>
                </a:solidFill>
                <a:latin typeface="HY헤드라인M" pitchFamily="18" charset="-127"/>
                <a:ea typeface="HY헤드라인M" pitchFamily="18" charset="-127"/>
              </a:rPr>
              <a:t>공급자</a:t>
            </a:r>
            <a:r>
              <a:rPr lang="en-US" altLang="ko-KR" smtClean="0">
                <a:solidFill>
                  <a:schemeClr val="tx1"/>
                </a:solidFill>
                <a:latin typeface="HY헤드라인M" pitchFamily="18" charset="-127"/>
                <a:ea typeface="HY헤드라인M" pitchFamily="18" charset="-127"/>
              </a:rPr>
              <a:t>(Provider)</a:t>
            </a:r>
            <a:endParaRPr lang="ko-KR" altLang="en-US">
              <a:solidFill>
                <a:schemeClr val="tx1"/>
              </a:solidFill>
              <a:latin typeface="HY헤드라인M" pitchFamily="18" charset="-127"/>
              <a:ea typeface="HY헤드라인M" pitchFamily="18" charset="-127"/>
            </a:endParaRPr>
          </a:p>
        </p:txBody>
      </p:sp>
      <p:sp>
        <p:nvSpPr>
          <p:cNvPr id="21" name="모서리가 둥근 직사각형 20"/>
          <p:cNvSpPr/>
          <p:nvPr/>
        </p:nvSpPr>
        <p:spPr>
          <a:xfrm>
            <a:off x="1825813" y="5337599"/>
            <a:ext cx="423381" cy="252861"/>
          </a:xfrm>
          <a:prstGeom prst="roundRect">
            <a:avLst/>
          </a:prstGeom>
          <a:solidFill>
            <a:schemeClr val="accent4"/>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z="1400" smtClean="0">
                <a:solidFill>
                  <a:schemeClr val="tx1"/>
                </a:solidFill>
                <a:latin typeface="HY헤드라인M" pitchFamily="18" charset="-127"/>
                <a:ea typeface="HY헤드라인M" pitchFamily="18" charset="-127"/>
              </a:rPr>
              <a:t>PPO</a:t>
            </a:r>
            <a:endParaRPr lang="ko-KR" altLang="en-US" sz="1400">
              <a:solidFill>
                <a:schemeClr val="tx1"/>
              </a:solidFill>
              <a:latin typeface="HY헤드라인M" pitchFamily="18" charset="-127"/>
              <a:ea typeface="HY헤드라인M" pitchFamily="18" charset="-127"/>
            </a:endParaRPr>
          </a:p>
        </p:txBody>
      </p:sp>
      <p:sp>
        <p:nvSpPr>
          <p:cNvPr id="22" name="모서리가 둥근 직사각형 21"/>
          <p:cNvSpPr/>
          <p:nvPr/>
        </p:nvSpPr>
        <p:spPr>
          <a:xfrm>
            <a:off x="5614107" y="4451370"/>
            <a:ext cx="854932" cy="412372"/>
          </a:xfrm>
          <a:prstGeom prst="roundRect">
            <a:avLst/>
          </a:prstGeom>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mtClean="0">
                <a:solidFill>
                  <a:schemeClr val="tx1"/>
                </a:solidFill>
                <a:latin typeface="HY헤드라인M" pitchFamily="18" charset="-127"/>
                <a:ea typeface="HY헤드라인M" pitchFamily="18" charset="-127"/>
              </a:rPr>
              <a:t>Cigna</a:t>
            </a:r>
            <a:endParaRPr lang="ko-KR" altLang="en-US">
              <a:solidFill>
                <a:schemeClr val="tx1"/>
              </a:solidFill>
              <a:latin typeface="HY헤드라인M" pitchFamily="18" charset="-127"/>
              <a:ea typeface="HY헤드라인M" pitchFamily="18" charset="-127"/>
            </a:endParaRPr>
          </a:p>
        </p:txBody>
      </p:sp>
      <p:sp>
        <p:nvSpPr>
          <p:cNvPr id="23" name="모서리가 둥근 직사각형 22"/>
          <p:cNvSpPr/>
          <p:nvPr/>
        </p:nvSpPr>
        <p:spPr>
          <a:xfrm>
            <a:off x="2620765" y="4444670"/>
            <a:ext cx="1014061" cy="412373"/>
          </a:xfrm>
          <a:prstGeom prst="roundRect">
            <a:avLst/>
          </a:prstGeom>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mtClean="0">
                <a:solidFill>
                  <a:schemeClr val="tx1"/>
                </a:solidFill>
                <a:latin typeface="HY헤드라인M" pitchFamily="18" charset="-127"/>
                <a:ea typeface="HY헤드라인M" pitchFamily="18" charset="-127"/>
              </a:rPr>
              <a:t>Anthem</a:t>
            </a:r>
            <a:endParaRPr lang="ko-KR" altLang="en-US">
              <a:solidFill>
                <a:schemeClr val="tx1"/>
              </a:solidFill>
              <a:latin typeface="HY헤드라인M" pitchFamily="18" charset="-127"/>
              <a:ea typeface="HY헤드라인M" pitchFamily="18" charset="-127"/>
            </a:endParaRPr>
          </a:p>
        </p:txBody>
      </p:sp>
      <p:sp>
        <p:nvSpPr>
          <p:cNvPr id="24" name="모서리가 둥근 직사각형 23"/>
          <p:cNvSpPr/>
          <p:nvPr/>
        </p:nvSpPr>
        <p:spPr>
          <a:xfrm>
            <a:off x="2849632" y="6233719"/>
            <a:ext cx="4043779" cy="411010"/>
          </a:xfrm>
          <a:prstGeom prst="roundRect">
            <a:avLst/>
          </a:prstGeom>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ko-KR" altLang="en-US" smtClean="0">
                <a:solidFill>
                  <a:schemeClr val="tx1"/>
                </a:solidFill>
                <a:latin typeface="HY헤드라인M" pitchFamily="18" charset="-127"/>
                <a:ea typeface="HY헤드라인M" pitchFamily="18" charset="-127"/>
              </a:rPr>
              <a:t>독립된 </a:t>
            </a:r>
            <a:r>
              <a:rPr lang="en-US" altLang="ko-KR" smtClean="0">
                <a:solidFill>
                  <a:schemeClr val="tx1"/>
                </a:solidFill>
                <a:latin typeface="HY헤드라인M" pitchFamily="18" charset="-127"/>
                <a:ea typeface="HY헤드라인M" pitchFamily="18" charset="-127"/>
              </a:rPr>
              <a:t>Provider</a:t>
            </a:r>
            <a:endParaRPr lang="ko-KR" altLang="en-US">
              <a:solidFill>
                <a:schemeClr val="tx1"/>
              </a:solidFill>
              <a:latin typeface="HY헤드라인M" pitchFamily="18" charset="-127"/>
              <a:ea typeface="HY헤드라인M" pitchFamily="18" charset="-127"/>
            </a:endParaRPr>
          </a:p>
        </p:txBody>
      </p:sp>
      <p:sp>
        <p:nvSpPr>
          <p:cNvPr id="25" name="모서리가 둥근 직사각형 24"/>
          <p:cNvSpPr/>
          <p:nvPr/>
        </p:nvSpPr>
        <p:spPr>
          <a:xfrm>
            <a:off x="7377787" y="4472950"/>
            <a:ext cx="1284655" cy="394387"/>
          </a:xfrm>
          <a:prstGeom prst="roundRect">
            <a:avLst/>
          </a:prstGeom>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mtClean="0">
                <a:solidFill>
                  <a:schemeClr val="tx1"/>
                </a:solidFill>
                <a:latin typeface="HY헤드라인M" pitchFamily="18" charset="-127"/>
                <a:ea typeface="HY헤드라인M" pitchFamily="18" charset="-127"/>
              </a:rPr>
              <a:t>Geisinger</a:t>
            </a:r>
            <a:endParaRPr lang="ko-KR" altLang="en-US">
              <a:solidFill>
                <a:schemeClr val="tx1"/>
              </a:solidFill>
              <a:latin typeface="HY헤드라인M" pitchFamily="18" charset="-127"/>
              <a:ea typeface="HY헤드라인M" pitchFamily="18" charset="-127"/>
            </a:endParaRPr>
          </a:p>
        </p:txBody>
      </p:sp>
      <p:sp>
        <p:nvSpPr>
          <p:cNvPr id="26" name="모서리가 둥근 직사각형 25"/>
          <p:cNvSpPr/>
          <p:nvPr/>
        </p:nvSpPr>
        <p:spPr>
          <a:xfrm>
            <a:off x="8778569" y="4467972"/>
            <a:ext cx="595252" cy="730747"/>
          </a:xfrm>
          <a:prstGeom prst="roundRect">
            <a:avLst/>
          </a:prstGeom>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mtClean="0">
                <a:solidFill>
                  <a:schemeClr val="tx1"/>
                </a:solidFill>
                <a:latin typeface="HY헤드라인M" pitchFamily="18" charset="-127"/>
                <a:ea typeface="HY헤드라인M" pitchFamily="18" charset="-127"/>
              </a:rPr>
              <a:t>CMS</a:t>
            </a:r>
            <a:endParaRPr lang="ko-KR" altLang="en-US">
              <a:solidFill>
                <a:schemeClr val="tx1"/>
              </a:solidFill>
              <a:latin typeface="HY헤드라인M" pitchFamily="18" charset="-127"/>
              <a:ea typeface="HY헤드라인M" pitchFamily="18" charset="-127"/>
            </a:endParaRPr>
          </a:p>
        </p:txBody>
      </p:sp>
      <p:sp>
        <p:nvSpPr>
          <p:cNvPr id="28" name="모서리가 둥근 직사각형 27"/>
          <p:cNvSpPr/>
          <p:nvPr/>
        </p:nvSpPr>
        <p:spPr>
          <a:xfrm>
            <a:off x="1309281" y="5750253"/>
            <a:ext cx="832599" cy="380171"/>
          </a:xfrm>
          <a:prstGeom prst="roundRect">
            <a:avLst/>
          </a:prstGeom>
          <a:solidFill>
            <a:schemeClr val="bg2"/>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ko-KR" altLang="en-US" sz="1400" smtClean="0">
                <a:solidFill>
                  <a:schemeClr val="tx1"/>
                </a:solidFill>
                <a:latin typeface="HY헤드라인M" pitchFamily="18" charset="-127"/>
                <a:ea typeface="HY헤드라인M" pitchFamily="18" charset="-127"/>
              </a:rPr>
              <a:t>소유</a:t>
            </a:r>
            <a:r>
              <a:rPr lang="en-US" altLang="ko-KR" sz="1400" smtClean="0">
                <a:solidFill>
                  <a:schemeClr val="tx1"/>
                </a:solidFill>
                <a:latin typeface="HY헤드라인M" pitchFamily="18" charset="-127"/>
                <a:ea typeface="HY헤드라인M" pitchFamily="18" charset="-127"/>
              </a:rPr>
              <a:t>network</a:t>
            </a:r>
            <a:endParaRPr lang="ko-KR" altLang="en-US" sz="1400">
              <a:solidFill>
                <a:schemeClr val="tx1"/>
              </a:solidFill>
              <a:latin typeface="HY헤드라인M" pitchFamily="18" charset="-127"/>
              <a:ea typeface="HY헤드라인M" pitchFamily="18" charset="-127"/>
            </a:endParaRPr>
          </a:p>
        </p:txBody>
      </p:sp>
      <p:sp>
        <p:nvSpPr>
          <p:cNvPr id="29" name="모서리가 둥근 직사각형 28"/>
          <p:cNvSpPr/>
          <p:nvPr/>
        </p:nvSpPr>
        <p:spPr>
          <a:xfrm>
            <a:off x="1320899" y="4446247"/>
            <a:ext cx="1272699" cy="752472"/>
          </a:xfrm>
          <a:prstGeom prst="roundRect">
            <a:avLst/>
          </a:prstGeom>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mtClean="0">
                <a:solidFill>
                  <a:schemeClr val="tx1"/>
                </a:solidFill>
                <a:latin typeface="HY헤드라인M" pitchFamily="18" charset="-127"/>
                <a:ea typeface="HY헤드라인M" pitchFamily="18" charset="-127"/>
              </a:rPr>
              <a:t>United Health Group</a:t>
            </a:r>
            <a:endParaRPr lang="ko-KR" altLang="en-US">
              <a:solidFill>
                <a:schemeClr val="tx1"/>
              </a:solidFill>
              <a:latin typeface="HY헤드라인M" pitchFamily="18" charset="-127"/>
              <a:ea typeface="HY헤드라인M" pitchFamily="18" charset="-127"/>
            </a:endParaRPr>
          </a:p>
        </p:txBody>
      </p:sp>
      <p:sp>
        <p:nvSpPr>
          <p:cNvPr id="32" name="모서리가 둥근 직사각형 31"/>
          <p:cNvSpPr/>
          <p:nvPr/>
        </p:nvSpPr>
        <p:spPr>
          <a:xfrm>
            <a:off x="6917494" y="5355552"/>
            <a:ext cx="681511" cy="293697"/>
          </a:xfrm>
          <a:prstGeom prst="roundRect">
            <a:avLst/>
          </a:prstGeom>
          <a:solidFill>
            <a:schemeClr val="accent4"/>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mtClean="0">
                <a:solidFill>
                  <a:schemeClr val="tx1"/>
                </a:solidFill>
                <a:latin typeface="HY헤드라인M" pitchFamily="18" charset="-127"/>
                <a:ea typeface="HY헤드라인M" pitchFamily="18" charset="-127"/>
              </a:rPr>
              <a:t>HMO</a:t>
            </a:r>
            <a:endParaRPr lang="ko-KR" altLang="en-US">
              <a:solidFill>
                <a:schemeClr val="tx1"/>
              </a:solidFill>
              <a:latin typeface="HY헤드라인M" pitchFamily="18" charset="-127"/>
              <a:ea typeface="HY헤드라인M" pitchFamily="18" charset="-127"/>
            </a:endParaRPr>
          </a:p>
        </p:txBody>
      </p:sp>
      <p:sp>
        <p:nvSpPr>
          <p:cNvPr id="35" name="모서리가 둥근 직사각형 34"/>
          <p:cNvSpPr/>
          <p:nvPr/>
        </p:nvSpPr>
        <p:spPr>
          <a:xfrm>
            <a:off x="74652" y="4069954"/>
            <a:ext cx="1193153" cy="1128765"/>
          </a:xfrm>
          <a:prstGeom prst="roundRect">
            <a:avLst/>
          </a:prstGeom>
          <a:solidFill>
            <a:srgbClr val="92D050"/>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0" tIns="72000" rIns="0" bIns="72000" numCol="1" spcCol="1270" anchor="ctr" anchorCtr="0">
            <a:noAutofit/>
          </a:bodyPr>
          <a:lstStyle/>
          <a:p>
            <a:pPr algn="ctr" defTabSz="1066800">
              <a:lnSpc>
                <a:spcPct val="90000"/>
              </a:lnSpc>
              <a:spcBef>
                <a:spcPct val="0"/>
              </a:spcBef>
              <a:spcAft>
                <a:spcPct val="35000"/>
              </a:spcAft>
            </a:pPr>
            <a:r>
              <a:rPr lang="ko-KR" altLang="en-US" smtClean="0">
                <a:solidFill>
                  <a:schemeClr val="tx1"/>
                </a:solidFill>
                <a:latin typeface="HY헤드라인M" pitchFamily="18" charset="-127"/>
                <a:ea typeface="HY헤드라인M" pitchFamily="18" charset="-127"/>
              </a:rPr>
              <a:t>지불자</a:t>
            </a:r>
            <a:r>
              <a:rPr lang="en-US" altLang="ko-KR" smtClean="0">
                <a:solidFill>
                  <a:schemeClr val="tx1"/>
                </a:solidFill>
                <a:latin typeface="HY헤드라인M" pitchFamily="18" charset="-127"/>
                <a:ea typeface="HY헤드라인M" pitchFamily="18" charset="-127"/>
              </a:rPr>
              <a:t>(Payer)/</a:t>
            </a:r>
          </a:p>
          <a:p>
            <a:pPr algn="ctr" defTabSz="1066800">
              <a:lnSpc>
                <a:spcPct val="90000"/>
              </a:lnSpc>
              <a:spcBef>
                <a:spcPct val="0"/>
              </a:spcBef>
              <a:spcAft>
                <a:spcPct val="35000"/>
              </a:spcAft>
            </a:pPr>
            <a:r>
              <a:rPr lang="ko-KR" altLang="en-US">
                <a:solidFill>
                  <a:schemeClr val="tx1"/>
                </a:solidFill>
                <a:latin typeface="HY헤드라인M" pitchFamily="18" charset="-127"/>
                <a:ea typeface="HY헤드라인M" pitchFamily="18" charset="-127"/>
              </a:rPr>
              <a:t>보험자</a:t>
            </a:r>
            <a:r>
              <a:rPr lang="en-US" altLang="ko-KR">
                <a:solidFill>
                  <a:schemeClr val="tx1"/>
                </a:solidFill>
                <a:latin typeface="HY헤드라인M" pitchFamily="18" charset="-127"/>
                <a:ea typeface="HY헤드라인M" pitchFamily="18" charset="-127"/>
              </a:rPr>
              <a:t>(Insurer)</a:t>
            </a:r>
            <a:endParaRPr lang="ko-KR" altLang="en-US">
              <a:solidFill>
                <a:schemeClr val="tx1"/>
              </a:solidFill>
              <a:latin typeface="HY헤드라인M" pitchFamily="18" charset="-127"/>
              <a:ea typeface="HY헤드라인M" pitchFamily="18" charset="-127"/>
            </a:endParaRPr>
          </a:p>
        </p:txBody>
      </p:sp>
      <p:grpSp>
        <p:nvGrpSpPr>
          <p:cNvPr id="71" name="그룹 70"/>
          <p:cNvGrpSpPr/>
          <p:nvPr/>
        </p:nvGrpSpPr>
        <p:grpSpPr>
          <a:xfrm>
            <a:off x="5340289" y="1470646"/>
            <a:ext cx="3336952" cy="363431"/>
            <a:chOff x="2737225" y="3259425"/>
            <a:chExt cx="3336952" cy="363431"/>
          </a:xfrm>
          <a:solidFill>
            <a:schemeClr val="accent4"/>
          </a:solidFill>
        </p:grpSpPr>
        <p:sp>
          <p:nvSpPr>
            <p:cNvPr id="14" name="자유형 13"/>
            <p:cNvSpPr/>
            <p:nvPr/>
          </p:nvSpPr>
          <p:spPr>
            <a:xfrm>
              <a:off x="3866048" y="3262189"/>
              <a:ext cx="1125364" cy="360667"/>
            </a:xfrm>
            <a:custGeom>
              <a:avLst/>
              <a:gdLst>
                <a:gd name="connsiteX0" fmla="*/ 0 w 3634013"/>
                <a:gd name="connsiteY0" fmla="*/ 0 h 1270257"/>
                <a:gd name="connsiteX1" fmla="*/ 3634013 w 3634013"/>
                <a:gd name="connsiteY1" fmla="*/ 0 h 1270257"/>
                <a:gd name="connsiteX2" fmla="*/ 3634013 w 3634013"/>
                <a:gd name="connsiteY2" fmla="*/ 1270257 h 1270257"/>
                <a:gd name="connsiteX3" fmla="*/ 0 w 3634013"/>
                <a:gd name="connsiteY3" fmla="*/ 1270257 h 1270257"/>
                <a:gd name="connsiteX4" fmla="*/ 0 w 3634013"/>
                <a:gd name="connsiteY4" fmla="*/ 0 h 127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270257">
                  <a:moveTo>
                    <a:pt x="0" y="0"/>
                  </a:moveTo>
                  <a:lnTo>
                    <a:pt x="3634013" y="0"/>
                  </a:lnTo>
                  <a:lnTo>
                    <a:pt x="3634013" y="1270257"/>
                  </a:lnTo>
                  <a:lnTo>
                    <a:pt x="0" y="1270257"/>
                  </a:lnTo>
                  <a:lnTo>
                    <a:pt x="0" y="0"/>
                  </a:lnTo>
                  <a:close/>
                </a:path>
              </a:pathLst>
            </a:custGeom>
            <a:grpFill/>
            <a:ln w="31750">
              <a:solidFill>
                <a:srgbClr val="7030A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ko-KR" altLang="en-US" sz="1400" b="1" smtClean="0">
                  <a:solidFill>
                    <a:schemeClr val="tx1"/>
                  </a:solidFill>
                  <a:latin typeface="HY헤드라인M" pitchFamily="18" charset="-127"/>
                  <a:ea typeface="HY헤드라인M" pitchFamily="18" charset="-127"/>
                </a:rPr>
                <a:t>개인</a:t>
              </a:r>
              <a:endParaRPr lang="ko-KR" altLang="en-US" sz="1400" b="1">
                <a:solidFill>
                  <a:schemeClr val="tx1"/>
                </a:solidFill>
                <a:latin typeface="HY헤드라인M" pitchFamily="18" charset="-127"/>
                <a:ea typeface="HY헤드라인M" pitchFamily="18" charset="-127"/>
              </a:endParaRPr>
            </a:p>
          </p:txBody>
        </p:sp>
        <p:sp>
          <p:nvSpPr>
            <p:cNvPr id="15" name="자유형 14"/>
            <p:cNvSpPr/>
            <p:nvPr/>
          </p:nvSpPr>
          <p:spPr>
            <a:xfrm>
              <a:off x="4977212" y="3259425"/>
              <a:ext cx="1096965" cy="357276"/>
            </a:xfrm>
            <a:custGeom>
              <a:avLst/>
              <a:gdLst>
                <a:gd name="connsiteX0" fmla="*/ 0 w 3634013"/>
                <a:gd name="connsiteY0" fmla="*/ 0 h 1270257"/>
                <a:gd name="connsiteX1" fmla="*/ 3634013 w 3634013"/>
                <a:gd name="connsiteY1" fmla="*/ 0 h 1270257"/>
                <a:gd name="connsiteX2" fmla="*/ 3634013 w 3634013"/>
                <a:gd name="connsiteY2" fmla="*/ 1270257 h 1270257"/>
                <a:gd name="connsiteX3" fmla="*/ 0 w 3634013"/>
                <a:gd name="connsiteY3" fmla="*/ 1270257 h 1270257"/>
                <a:gd name="connsiteX4" fmla="*/ 0 w 3634013"/>
                <a:gd name="connsiteY4" fmla="*/ 0 h 127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270257">
                  <a:moveTo>
                    <a:pt x="0" y="0"/>
                  </a:moveTo>
                  <a:lnTo>
                    <a:pt x="3634013" y="0"/>
                  </a:lnTo>
                  <a:lnTo>
                    <a:pt x="3634013" y="1270257"/>
                  </a:lnTo>
                  <a:lnTo>
                    <a:pt x="0" y="1270257"/>
                  </a:lnTo>
                  <a:lnTo>
                    <a:pt x="0" y="0"/>
                  </a:lnTo>
                  <a:close/>
                </a:path>
              </a:pathLst>
            </a:custGeom>
            <a:grpFill/>
            <a:ln w="31750">
              <a:solidFill>
                <a:srgbClr val="7030A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ko-KR" altLang="en-US" sz="1400" b="1" smtClean="0">
                  <a:solidFill>
                    <a:schemeClr val="tx1"/>
                  </a:solidFill>
                  <a:latin typeface="HY헤드라인M" pitchFamily="18" charset="-127"/>
                  <a:ea typeface="HY헤드라인M" pitchFamily="18" charset="-127"/>
                </a:rPr>
                <a:t>정부</a:t>
              </a:r>
              <a:endParaRPr lang="ko-KR" altLang="en-US" sz="1400" b="1">
                <a:solidFill>
                  <a:schemeClr val="tx1"/>
                </a:solidFill>
                <a:latin typeface="HY헤드라인M" pitchFamily="18" charset="-127"/>
                <a:ea typeface="HY헤드라인M" pitchFamily="18" charset="-127"/>
              </a:endParaRPr>
            </a:p>
          </p:txBody>
        </p:sp>
        <p:sp>
          <p:nvSpPr>
            <p:cNvPr id="36" name="자유형 35"/>
            <p:cNvSpPr/>
            <p:nvPr/>
          </p:nvSpPr>
          <p:spPr>
            <a:xfrm>
              <a:off x="2737225" y="3259765"/>
              <a:ext cx="1125364" cy="360667"/>
            </a:xfrm>
            <a:custGeom>
              <a:avLst/>
              <a:gdLst>
                <a:gd name="connsiteX0" fmla="*/ 0 w 3634013"/>
                <a:gd name="connsiteY0" fmla="*/ 0 h 1270257"/>
                <a:gd name="connsiteX1" fmla="*/ 3634013 w 3634013"/>
                <a:gd name="connsiteY1" fmla="*/ 0 h 1270257"/>
                <a:gd name="connsiteX2" fmla="*/ 3634013 w 3634013"/>
                <a:gd name="connsiteY2" fmla="*/ 1270257 h 1270257"/>
                <a:gd name="connsiteX3" fmla="*/ 0 w 3634013"/>
                <a:gd name="connsiteY3" fmla="*/ 1270257 h 1270257"/>
                <a:gd name="connsiteX4" fmla="*/ 0 w 3634013"/>
                <a:gd name="connsiteY4" fmla="*/ 0 h 127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270257">
                  <a:moveTo>
                    <a:pt x="0" y="0"/>
                  </a:moveTo>
                  <a:lnTo>
                    <a:pt x="3634013" y="0"/>
                  </a:lnTo>
                  <a:lnTo>
                    <a:pt x="3634013" y="1270257"/>
                  </a:lnTo>
                  <a:lnTo>
                    <a:pt x="0" y="1270257"/>
                  </a:lnTo>
                  <a:lnTo>
                    <a:pt x="0" y="0"/>
                  </a:lnTo>
                  <a:close/>
                </a:path>
              </a:pathLst>
            </a:custGeom>
            <a:grpFill/>
            <a:ln w="31750">
              <a:solidFill>
                <a:srgbClr val="7030A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ko-KR" altLang="en-US" sz="1400" b="1" smtClean="0">
                  <a:solidFill>
                    <a:schemeClr val="tx1"/>
                  </a:solidFill>
                  <a:latin typeface="HY헤드라인M" pitchFamily="18" charset="-127"/>
                  <a:ea typeface="HY헤드라인M" pitchFamily="18" charset="-127"/>
                </a:rPr>
                <a:t>고용주</a:t>
              </a:r>
              <a:endParaRPr lang="ko-KR" altLang="en-US" sz="1400" b="1">
                <a:solidFill>
                  <a:schemeClr val="tx1"/>
                </a:solidFill>
                <a:latin typeface="HY헤드라인M" pitchFamily="18" charset="-127"/>
                <a:ea typeface="HY헤드라인M" pitchFamily="18" charset="-127"/>
              </a:endParaRPr>
            </a:p>
          </p:txBody>
        </p:sp>
      </p:grpSp>
      <p:pic>
        <p:nvPicPr>
          <p:cNvPr id="18" name="Picture 44" descr="na_c22"/>
          <p:cNvPicPr>
            <a:picLocks noChangeAspect="1" noChangeArrowheads="1"/>
          </p:cNvPicPr>
          <p:nvPr/>
        </p:nvPicPr>
        <p:blipFill>
          <a:blip r:embed="rId3" cstate="print"/>
          <a:srcRect/>
          <a:stretch>
            <a:fillRect/>
          </a:stretch>
        </p:blipFill>
        <p:spPr bwMode="auto">
          <a:xfrm>
            <a:off x="233004" y="673274"/>
            <a:ext cx="163255" cy="176882"/>
          </a:xfrm>
          <a:prstGeom prst="rect">
            <a:avLst/>
          </a:prstGeom>
          <a:noFill/>
          <a:ln w="9525">
            <a:noFill/>
            <a:miter lim="800000"/>
            <a:headEnd/>
            <a:tailEnd/>
          </a:ln>
        </p:spPr>
      </p:pic>
      <p:grpSp>
        <p:nvGrpSpPr>
          <p:cNvPr id="113" name="그룹 112"/>
          <p:cNvGrpSpPr/>
          <p:nvPr/>
        </p:nvGrpSpPr>
        <p:grpSpPr>
          <a:xfrm>
            <a:off x="3571391" y="1869986"/>
            <a:ext cx="2642029" cy="2183728"/>
            <a:chOff x="2244736" y="1987848"/>
            <a:chExt cx="2642029" cy="2183728"/>
          </a:xfrm>
        </p:grpSpPr>
        <p:sp>
          <p:nvSpPr>
            <p:cNvPr id="40" name="직사각형 39"/>
            <p:cNvSpPr/>
            <p:nvPr/>
          </p:nvSpPr>
          <p:spPr>
            <a:xfrm>
              <a:off x="2558234" y="2238176"/>
              <a:ext cx="2315093" cy="1933400"/>
            </a:xfrm>
            <a:prstGeom prst="rect">
              <a:avLst/>
            </a:prstGeom>
            <a:solidFill>
              <a:schemeClr val="accent6">
                <a:lumMod val="40000"/>
                <a:lumOff val="60000"/>
              </a:schemeClr>
            </a:solid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L 도형 6"/>
            <p:cNvSpPr/>
            <p:nvPr/>
          </p:nvSpPr>
          <p:spPr>
            <a:xfrm rot="16200000">
              <a:off x="2755296" y="2040107"/>
              <a:ext cx="1933400" cy="2329538"/>
            </a:xfrm>
            <a:prstGeom prst="corner">
              <a:avLst>
                <a:gd name="adj1" fmla="val 25003"/>
                <a:gd name="adj2" fmla="val 28003"/>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ko-KR" altLang="en-US" b="1" i="1" smtClean="0">
                  <a:solidFill>
                    <a:srgbClr val="002060"/>
                  </a:solidFill>
                </a:rPr>
                <a:t>메디케이드</a:t>
              </a:r>
              <a:endParaRPr lang="ko-KR" altLang="en-US" b="1" i="1">
                <a:solidFill>
                  <a:srgbClr val="002060"/>
                </a:solidFill>
              </a:endParaRPr>
            </a:p>
          </p:txBody>
        </p:sp>
        <p:sp>
          <p:nvSpPr>
            <p:cNvPr id="8" name="직사각형 7"/>
            <p:cNvSpPr/>
            <p:nvPr/>
          </p:nvSpPr>
          <p:spPr>
            <a:xfrm rot="16200000">
              <a:off x="1724164" y="3013929"/>
              <a:ext cx="1405803" cy="364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ko-KR" altLang="en-US" sz="1600" smtClean="0">
                  <a:solidFill>
                    <a:schemeClr val="tx1"/>
                  </a:solidFill>
                </a:rPr>
                <a:t>소득</a:t>
              </a:r>
              <a:r>
                <a:rPr lang="en-US" altLang="ko-KR" sz="1600" smtClean="0">
                  <a:solidFill>
                    <a:schemeClr val="tx1"/>
                  </a:solidFill>
                </a:rPr>
                <a:t>/</a:t>
              </a:r>
              <a:r>
                <a:rPr lang="ko-KR" altLang="en-US" sz="1600" smtClean="0">
                  <a:solidFill>
                    <a:schemeClr val="tx1"/>
                  </a:solidFill>
                </a:rPr>
                <a:t>장애</a:t>
              </a:r>
              <a:endParaRPr lang="ko-KR" altLang="en-US" sz="1600">
                <a:solidFill>
                  <a:schemeClr val="tx1"/>
                </a:solidFill>
              </a:endParaRPr>
            </a:p>
          </p:txBody>
        </p:sp>
        <p:sp>
          <p:nvSpPr>
            <p:cNvPr id="42" name="직사각형 41"/>
            <p:cNvSpPr/>
            <p:nvPr/>
          </p:nvSpPr>
          <p:spPr>
            <a:xfrm>
              <a:off x="3309433" y="1987848"/>
              <a:ext cx="769767" cy="243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ko-KR" altLang="en-US" sz="1600" smtClean="0">
                  <a:solidFill>
                    <a:schemeClr val="tx1"/>
                  </a:solidFill>
                </a:rPr>
                <a:t>연령</a:t>
              </a:r>
              <a:endParaRPr lang="ko-KR" altLang="en-US" sz="1600">
                <a:solidFill>
                  <a:schemeClr val="tx1"/>
                </a:solidFill>
              </a:endParaRPr>
            </a:p>
          </p:txBody>
        </p:sp>
        <p:sp>
          <p:nvSpPr>
            <p:cNvPr id="43" name="직사각형 42"/>
            <p:cNvSpPr/>
            <p:nvPr/>
          </p:nvSpPr>
          <p:spPr>
            <a:xfrm>
              <a:off x="4100168" y="2048075"/>
              <a:ext cx="567673" cy="1932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ko-KR" sz="1200" b="1" i="1" smtClean="0">
                  <a:solidFill>
                    <a:schemeClr val="tx1"/>
                  </a:solidFill>
                </a:rPr>
                <a:t>65</a:t>
              </a:r>
              <a:endParaRPr lang="ko-KR" altLang="en-US" sz="1200" b="1" i="1">
                <a:solidFill>
                  <a:schemeClr val="tx1"/>
                </a:solidFill>
              </a:endParaRPr>
            </a:p>
          </p:txBody>
        </p:sp>
        <p:sp>
          <p:nvSpPr>
            <p:cNvPr id="41" name="직사각형 40"/>
            <p:cNvSpPr/>
            <p:nvPr/>
          </p:nvSpPr>
          <p:spPr>
            <a:xfrm>
              <a:off x="2557224" y="3355272"/>
              <a:ext cx="1836118" cy="28185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i="1" smtClean="0">
                  <a:solidFill>
                    <a:srgbClr val="7030A0"/>
                  </a:solidFill>
                </a:rPr>
                <a:t>비보험</a:t>
              </a:r>
              <a:endParaRPr lang="ko-KR" altLang="en-US" b="1" i="1">
                <a:solidFill>
                  <a:srgbClr val="7030A0"/>
                </a:solidFill>
              </a:endParaRPr>
            </a:p>
          </p:txBody>
        </p:sp>
        <p:sp>
          <p:nvSpPr>
            <p:cNvPr id="46" name="직사각형 45"/>
            <p:cNvSpPr/>
            <p:nvPr/>
          </p:nvSpPr>
          <p:spPr>
            <a:xfrm rot="16200000">
              <a:off x="3929571" y="2930577"/>
              <a:ext cx="1388025" cy="3326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ko-KR" altLang="en-US" b="1" i="1" smtClean="0">
                  <a:solidFill>
                    <a:schemeClr val="tx1"/>
                  </a:solidFill>
                </a:rPr>
                <a:t>메디케어</a:t>
              </a:r>
              <a:endParaRPr lang="ko-KR" altLang="en-US" b="1" i="1">
                <a:solidFill>
                  <a:schemeClr val="tx1"/>
                </a:solidFill>
              </a:endParaRPr>
            </a:p>
          </p:txBody>
        </p:sp>
        <p:sp>
          <p:nvSpPr>
            <p:cNvPr id="48" name="직사각형 47"/>
            <p:cNvSpPr/>
            <p:nvPr/>
          </p:nvSpPr>
          <p:spPr>
            <a:xfrm>
              <a:off x="2927311" y="2674680"/>
              <a:ext cx="1110898" cy="3315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ko-KR" altLang="en-US" b="1" i="1" smtClean="0">
                  <a:solidFill>
                    <a:schemeClr val="tx1"/>
                  </a:solidFill>
                </a:rPr>
                <a:t>민간보험</a:t>
              </a:r>
              <a:endParaRPr lang="ko-KR" altLang="en-US" b="1" i="1">
                <a:solidFill>
                  <a:schemeClr val="tx1"/>
                </a:solidFill>
              </a:endParaRPr>
            </a:p>
          </p:txBody>
        </p:sp>
      </p:grpSp>
      <p:sp>
        <p:nvSpPr>
          <p:cNvPr id="72" name="모서리가 둥근 직사각형 71"/>
          <p:cNvSpPr/>
          <p:nvPr/>
        </p:nvSpPr>
        <p:spPr>
          <a:xfrm>
            <a:off x="74651" y="1422514"/>
            <a:ext cx="1203349" cy="558485"/>
          </a:xfrm>
          <a:prstGeom prst="roundRect">
            <a:avLst/>
          </a:prstGeom>
          <a:solidFill>
            <a:srgbClr val="92D050"/>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0" tIns="72000" rIns="0" bIns="72000" numCol="1" spcCol="1270" anchor="ctr" anchorCtr="0">
            <a:noAutofit/>
          </a:bodyPr>
          <a:lstStyle/>
          <a:p>
            <a:pPr algn="ctr" defTabSz="1066800">
              <a:lnSpc>
                <a:spcPct val="90000"/>
              </a:lnSpc>
              <a:spcBef>
                <a:spcPct val="0"/>
              </a:spcBef>
              <a:spcAft>
                <a:spcPct val="35000"/>
              </a:spcAft>
            </a:pPr>
            <a:r>
              <a:rPr lang="ko-KR" altLang="en-US" smtClean="0">
                <a:solidFill>
                  <a:schemeClr val="tx1"/>
                </a:solidFill>
                <a:latin typeface="HY헤드라인M" pitchFamily="18" charset="-127"/>
                <a:ea typeface="HY헤드라인M" pitchFamily="18" charset="-127"/>
              </a:rPr>
              <a:t>구매자</a:t>
            </a:r>
            <a:r>
              <a:rPr lang="en-US" altLang="ko-KR" smtClean="0">
                <a:solidFill>
                  <a:schemeClr val="tx1"/>
                </a:solidFill>
                <a:latin typeface="HY헤드라인M" pitchFamily="18" charset="-127"/>
                <a:ea typeface="HY헤드라인M" pitchFamily="18" charset="-127"/>
              </a:rPr>
              <a:t>(Purchser)</a:t>
            </a:r>
            <a:endParaRPr lang="ko-KR" altLang="en-US">
              <a:solidFill>
                <a:schemeClr val="tx1"/>
              </a:solidFill>
              <a:latin typeface="HY헤드라인M" pitchFamily="18" charset="-127"/>
              <a:ea typeface="HY헤드라인M" pitchFamily="18" charset="-127"/>
            </a:endParaRPr>
          </a:p>
        </p:txBody>
      </p:sp>
      <p:sp>
        <p:nvSpPr>
          <p:cNvPr id="74" name="모서리가 둥근 직사각형 73"/>
          <p:cNvSpPr/>
          <p:nvPr/>
        </p:nvSpPr>
        <p:spPr>
          <a:xfrm>
            <a:off x="6495020" y="4467972"/>
            <a:ext cx="854932" cy="412372"/>
          </a:xfrm>
          <a:prstGeom prst="roundRect">
            <a:avLst/>
          </a:prstGeom>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mtClean="0">
                <a:solidFill>
                  <a:schemeClr val="tx1"/>
                </a:solidFill>
                <a:latin typeface="HY헤드라인M" pitchFamily="18" charset="-127"/>
                <a:ea typeface="HY헤드라인M" pitchFamily="18" charset="-127"/>
              </a:rPr>
              <a:t>Kaiser</a:t>
            </a:r>
            <a:endParaRPr lang="ko-KR" altLang="en-US">
              <a:solidFill>
                <a:schemeClr val="tx1"/>
              </a:solidFill>
              <a:latin typeface="HY헤드라인M" pitchFamily="18" charset="-127"/>
              <a:ea typeface="HY헤드라인M" pitchFamily="18" charset="-127"/>
            </a:endParaRPr>
          </a:p>
        </p:txBody>
      </p:sp>
      <p:sp>
        <p:nvSpPr>
          <p:cNvPr id="75" name="모서리가 둥근 직사각형 74"/>
          <p:cNvSpPr/>
          <p:nvPr/>
        </p:nvSpPr>
        <p:spPr>
          <a:xfrm>
            <a:off x="4566026" y="4458070"/>
            <a:ext cx="1016253" cy="398973"/>
          </a:xfrm>
          <a:prstGeom prst="roundRect">
            <a:avLst/>
          </a:prstGeom>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mtClean="0">
                <a:solidFill>
                  <a:schemeClr val="tx1"/>
                </a:solidFill>
                <a:latin typeface="HY헤드라인M" pitchFamily="18" charset="-127"/>
                <a:ea typeface="HY헤드라인M" pitchFamily="18" charset="-127"/>
              </a:rPr>
              <a:t>Humana</a:t>
            </a:r>
            <a:endParaRPr lang="ko-KR" altLang="en-US">
              <a:solidFill>
                <a:schemeClr val="tx1"/>
              </a:solidFill>
              <a:latin typeface="HY헤드라인M" pitchFamily="18" charset="-127"/>
              <a:ea typeface="HY헤드라인M" pitchFamily="18" charset="-127"/>
            </a:endParaRPr>
          </a:p>
        </p:txBody>
      </p:sp>
      <p:sp>
        <p:nvSpPr>
          <p:cNvPr id="76" name="모서리가 둥근 직사각형 75"/>
          <p:cNvSpPr/>
          <p:nvPr/>
        </p:nvSpPr>
        <p:spPr>
          <a:xfrm>
            <a:off x="3673294" y="4449375"/>
            <a:ext cx="854932" cy="412372"/>
          </a:xfrm>
          <a:prstGeom prst="roundRect">
            <a:avLst/>
          </a:prstGeom>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mtClean="0">
                <a:solidFill>
                  <a:schemeClr val="tx1"/>
                </a:solidFill>
                <a:latin typeface="HY헤드라인M" pitchFamily="18" charset="-127"/>
                <a:ea typeface="HY헤드라인M" pitchFamily="18" charset="-127"/>
              </a:rPr>
              <a:t>Aetna</a:t>
            </a:r>
            <a:endParaRPr lang="ko-KR" altLang="en-US">
              <a:solidFill>
                <a:schemeClr val="tx1"/>
              </a:solidFill>
              <a:latin typeface="HY헤드라인M" pitchFamily="18" charset="-127"/>
              <a:ea typeface="HY헤드라인M" pitchFamily="18" charset="-127"/>
            </a:endParaRPr>
          </a:p>
        </p:txBody>
      </p:sp>
      <p:sp>
        <p:nvSpPr>
          <p:cNvPr id="77" name="자유형 76"/>
          <p:cNvSpPr/>
          <p:nvPr/>
        </p:nvSpPr>
        <p:spPr>
          <a:xfrm>
            <a:off x="10508318" y="2304057"/>
            <a:ext cx="1447553" cy="610957"/>
          </a:xfrm>
          <a:custGeom>
            <a:avLst/>
            <a:gdLst>
              <a:gd name="connsiteX0" fmla="*/ 0 w 3634013"/>
              <a:gd name="connsiteY0" fmla="*/ 0 h 1270257"/>
              <a:gd name="connsiteX1" fmla="*/ 3634013 w 3634013"/>
              <a:gd name="connsiteY1" fmla="*/ 0 h 1270257"/>
              <a:gd name="connsiteX2" fmla="*/ 3634013 w 3634013"/>
              <a:gd name="connsiteY2" fmla="*/ 1270257 h 1270257"/>
              <a:gd name="connsiteX3" fmla="*/ 0 w 3634013"/>
              <a:gd name="connsiteY3" fmla="*/ 1270257 h 1270257"/>
              <a:gd name="connsiteX4" fmla="*/ 0 w 3634013"/>
              <a:gd name="connsiteY4" fmla="*/ 0 h 127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270257">
                <a:moveTo>
                  <a:pt x="0" y="0"/>
                </a:moveTo>
                <a:lnTo>
                  <a:pt x="3634013" y="0"/>
                </a:lnTo>
                <a:lnTo>
                  <a:pt x="3634013" y="1270257"/>
                </a:lnTo>
                <a:lnTo>
                  <a:pt x="0" y="1270257"/>
                </a:lnTo>
                <a:lnTo>
                  <a:pt x="0" y="0"/>
                </a:lnTo>
                <a:close/>
              </a:path>
            </a:pathLst>
          </a:custGeom>
          <a:solidFill>
            <a:schemeClr val="accent1">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ko-KR" altLang="en-US" sz="1600" smtClean="0">
                <a:solidFill>
                  <a:schemeClr val="accent1">
                    <a:lumMod val="75000"/>
                  </a:schemeClr>
                </a:solidFill>
                <a:latin typeface="HY헤드라인M" pitchFamily="18" charset="-127"/>
                <a:ea typeface="HY헤드라인M" pitchFamily="18" charset="-127"/>
              </a:rPr>
              <a:t>공적보험</a:t>
            </a:r>
            <a:endParaRPr lang="en-US" altLang="ko-KR" sz="1600" smtClean="0">
              <a:solidFill>
                <a:schemeClr val="accent1">
                  <a:lumMod val="75000"/>
                </a:schemeClr>
              </a:solidFill>
              <a:latin typeface="HY헤드라인M" pitchFamily="18" charset="-127"/>
              <a:ea typeface="HY헤드라인M" pitchFamily="18" charset="-127"/>
            </a:endParaRPr>
          </a:p>
          <a:p>
            <a:pPr algn="ctr" defTabSz="1066800">
              <a:lnSpc>
                <a:spcPct val="90000"/>
              </a:lnSpc>
              <a:spcBef>
                <a:spcPct val="0"/>
              </a:spcBef>
              <a:spcAft>
                <a:spcPct val="35000"/>
              </a:spcAft>
            </a:pPr>
            <a:r>
              <a:rPr lang="en-US" altLang="ko-KR" sz="1600" smtClean="0">
                <a:solidFill>
                  <a:schemeClr val="accent1">
                    <a:lumMod val="75000"/>
                  </a:schemeClr>
                </a:solidFill>
                <a:latin typeface="HY헤드라인M" pitchFamily="18" charset="-127"/>
                <a:ea typeface="HY헤드라인M" pitchFamily="18" charset="-127"/>
              </a:rPr>
              <a:t>(</a:t>
            </a:r>
            <a:r>
              <a:rPr lang="ko-KR" altLang="en-US" sz="1600" smtClean="0">
                <a:solidFill>
                  <a:schemeClr val="accent1">
                    <a:lumMod val="75000"/>
                  </a:schemeClr>
                </a:solidFill>
                <a:latin typeface="HY헤드라인M" pitchFamily="18" charset="-127"/>
                <a:ea typeface="HY헤드라인M" pitchFamily="18" charset="-127"/>
              </a:rPr>
              <a:t>본인부담</a:t>
            </a:r>
            <a:r>
              <a:rPr lang="en-US" altLang="ko-KR" sz="1600">
                <a:solidFill>
                  <a:schemeClr val="accent1">
                    <a:lumMod val="75000"/>
                  </a:schemeClr>
                </a:solidFill>
                <a:latin typeface="HY헤드라인M" pitchFamily="18" charset="-127"/>
                <a:ea typeface="HY헤드라인M" pitchFamily="18" charset="-127"/>
              </a:rPr>
              <a:t>4</a:t>
            </a:r>
            <a:r>
              <a:rPr lang="en-US" altLang="ko-KR" sz="1600" smtClean="0">
                <a:solidFill>
                  <a:schemeClr val="accent1">
                    <a:lumMod val="75000"/>
                  </a:schemeClr>
                </a:solidFill>
                <a:latin typeface="HY헤드라인M" pitchFamily="18" charset="-127"/>
                <a:ea typeface="HY헤드라인M" pitchFamily="18" charset="-127"/>
              </a:rPr>
              <a:t>0%)</a:t>
            </a:r>
            <a:endParaRPr lang="ko-KR" altLang="en-US" sz="1600">
              <a:solidFill>
                <a:schemeClr val="accent1">
                  <a:lumMod val="75000"/>
                </a:schemeClr>
              </a:solidFill>
              <a:latin typeface="HY헤드라인M" pitchFamily="18" charset="-127"/>
              <a:ea typeface="HY헤드라인M" pitchFamily="18" charset="-127"/>
            </a:endParaRPr>
          </a:p>
        </p:txBody>
      </p:sp>
      <p:sp>
        <p:nvSpPr>
          <p:cNvPr id="78" name="모서리가 둥근 직사각형 77"/>
          <p:cNvSpPr/>
          <p:nvPr/>
        </p:nvSpPr>
        <p:spPr>
          <a:xfrm>
            <a:off x="10227278" y="4473455"/>
            <a:ext cx="1235179" cy="813778"/>
          </a:xfrm>
          <a:prstGeom prst="roundRect">
            <a:avLst/>
          </a:prstGeom>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ko-KR" altLang="en-US" smtClean="0">
                <a:solidFill>
                  <a:schemeClr val="tx1"/>
                </a:solidFill>
                <a:latin typeface="HY헤드라인M" pitchFamily="18" charset="-127"/>
                <a:ea typeface="HY헤드라인M" pitchFamily="18" charset="-127"/>
              </a:rPr>
              <a:t>국민건강보험공단</a:t>
            </a:r>
            <a:r>
              <a:rPr lang="en-US" altLang="ko-KR" smtClean="0">
                <a:solidFill>
                  <a:schemeClr val="tx1"/>
                </a:solidFill>
                <a:latin typeface="HY헤드라인M" pitchFamily="18" charset="-127"/>
                <a:ea typeface="HY헤드라인M" pitchFamily="18" charset="-127"/>
              </a:rPr>
              <a:t>/</a:t>
            </a:r>
            <a:r>
              <a:rPr lang="ko-KR" altLang="en-US" smtClean="0">
                <a:solidFill>
                  <a:schemeClr val="tx1"/>
                </a:solidFill>
                <a:latin typeface="HY헤드라인M" pitchFamily="18" charset="-127"/>
                <a:ea typeface="HY헤드라인M" pitchFamily="18" charset="-127"/>
              </a:rPr>
              <a:t>심평원</a:t>
            </a:r>
            <a:endParaRPr lang="ko-KR" altLang="en-US">
              <a:solidFill>
                <a:schemeClr val="tx1"/>
              </a:solidFill>
              <a:latin typeface="HY헤드라인M" pitchFamily="18" charset="-127"/>
              <a:ea typeface="HY헤드라인M" pitchFamily="18" charset="-127"/>
            </a:endParaRPr>
          </a:p>
        </p:txBody>
      </p:sp>
      <p:sp>
        <p:nvSpPr>
          <p:cNvPr id="80" name="모서리가 둥근 직사각형 79"/>
          <p:cNvSpPr/>
          <p:nvPr/>
        </p:nvSpPr>
        <p:spPr>
          <a:xfrm>
            <a:off x="2630194" y="4898315"/>
            <a:ext cx="6027151" cy="288267"/>
          </a:xfrm>
          <a:prstGeom prst="roundRect">
            <a:avLst/>
          </a:prstGeom>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ko-KR" altLang="en-US" sz="1600" smtClean="0">
                <a:solidFill>
                  <a:schemeClr val="tx1"/>
                </a:solidFill>
                <a:latin typeface="HY헤드라인M" pitchFamily="18" charset="-127"/>
                <a:ea typeface="HY헤드라인M" pitchFamily="18" charset="-127"/>
              </a:rPr>
              <a:t>그 외</a:t>
            </a:r>
            <a:r>
              <a:rPr lang="en-US" altLang="ko-KR" sz="1600">
                <a:solidFill>
                  <a:schemeClr val="tx1"/>
                </a:solidFill>
                <a:latin typeface="HY헤드라인M" pitchFamily="18" charset="-127"/>
                <a:ea typeface="HY헤드라인M" pitchFamily="18" charset="-127"/>
              </a:rPr>
              <a:t> </a:t>
            </a:r>
            <a:r>
              <a:rPr lang="ko-KR" altLang="en-US" sz="1600" smtClean="0">
                <a:solidFill>
                  <a:schemeClr val="tx1"/>
                </a:solidFill>
                <a:latin typeface="HY헤드라인M" pitchFamily="18" charset="-127"/>
                <a:ea typeface="HY헤드라인M" pitchFamily="18" charset="-127"/>
              </a:rPr>
              <a:t>다수</a:t>
            </a:r>
            <a:endParaRPr lang="ko-KR" altLang="en-US" sz="1600">
              <a:solidFill>
                <a:schemeClr val="tx1"/>
              </a:solidFill>
              <a:latin typeface="HY헤드라인M" pitchFamily="18" charset="-127"/>
              <a:ea typeface="HY헤드라인M" pitchFamily="18" charset="-127"/>
            </a:endParaRPr>
          </a:p>
        </p:txBody>
      </p:sp>
      <p:sp>
        <p:nvSpPr>
          <p:cNvPr id="83" name="모서리가 둥근 직사각형 82"/>
          <p:cNvSpPr/>
          <p:nvPr/>
        </p:nvSpPr>
        <p:spPr>
          <a:xfrm>
            <a:off x="7710577" y="5343951"/>
            <a:ext cx="585850" cy="312930"/>
          </a:xfrm>
          <a:prstGeom prst="roundRect">
            <a:avLst/>
          </a:prstGeom>
          <a:solidFill>
            <a:schemeClr val="accent4"/>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mtClean="0">
                <a:solidFill>
                  <a:schemeClr val="tx1"/>
                </a:solidFill>
                <a:latin typeface="HY헤드라인M" pitchFamily="18" charset="-127"/>
                <a:ea typeface="HY헤드라인M" pitchFamily="18" charset="-127"/>
              </a:rPr>
              <a:t>HMO</a:t>
            </a:r>
            <a:endParaRPr lang="ko-KR" altLang="en-US">
              <a:solidFill>
                <a:schemeClr val="tx1"/>
              </a:solidFill>
              <a:latin typeface="HY헤드라인M" pitchFamily="18" charset="-127"/>
              <a:ea typeface="HY헤드라인M" pitchFamily="18" charset="-127"/>
            </a:endParaRPr>
          </a:p>
        </p:txBody>
      </p:sp>
      <p:sp>
        <p:nvSpPr>
          <p:cNvPr id="89" name="모서리가 둥근 직사각형 88"/>
          <p:cNvSpPr/>
          <p:nvPr/>
        </p:nvSpPr>
        <p:spPr>
          <a:xfrm>
            <a:off x="1314597" y="5347495"/>
            <a:ext cx="459948" cy="242966"/>
          </a:xfrm>
          <a:prstGeom prst="roundRect">
            <a:avLst/>
          </a:prstGeom>
          <a:solidFill>
            <a:schemeClr val="accent4"/>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z="1400" smtClean="0">
                <a:solidFill>
                  <a:schemeClr val="tx1"/>
                </a:solidFill>
                <a:latin typeface="HY헤드라인M" pitchFamily="18" charset="-127"/>
                <a:ea typeface="HY헤드라인M" pitchFamily="18" charset="-127"/>
              </a:rPr>
              <a:t>HMO</a:t>
            </a:r>
            <a:endParaRPr lang="ko-KR" altLang="en-US" sz="1400">
              <a:solidFill>
                <a:schemeClr val="tx1"/>
              </a:solidFill>
              <a:latin typeface="HY헤드라인M" pitchFamily="18" charset="-127"/>
              <a:ea typeface="HY헤드라인M" pitchFamily="18" charset="-127"/>
            </a:endParaRPr>
          </a:p>
        </p:txBody>
      </p:sp>
      <p:sp>
        <p:nvSpPr>
          <p:cNvPr id="90" name="모서리가 둥근 직사각형 89"/>
          <p:cNvSpPr/>
          <p:nvPr/>
        </p:nvSpPr>
        <p:spPr>
          <a:xfrm>
            <a:off x="5238058" y="5350345"/>
            <a:ext cx="497718" cy="236145"/>
          </a:xfrm>
          <a:prstGeom prst="roundRect">
            <a:avLst/>
          </a:prstGeom>
          <a:solidFill>
            <a:schemeClr val="accent4"/>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z="1400" smtClean="0">
                <a:solidFill>
                  <a:schemeClr val="tx1"/>
                </a:solidFill>
                <a:latin typeface="HY헤드라인M" pitchFamily="18" charset="-127"/>
                <a:ea typeface="HY헤드라인M" pitchFamily="18" charset="-127"/>
              </a:rPr>
              <a:t>PPO</a:t>
            </a:r>
            <a:endParaRPr lang="ko-KR" altLang="en-US" sz="1400">
              <a:solidFill>
                <a:schemeClr val="tx1"/>
              </a:solidFill>
              <a:latin typeface="HY헤드라인M" pitchFamily="18" charset="-127"/>
              <a:ea typeface="HY헤드라인M" pitchFamily="18" charset="-127"/>
            </a:endParaRPr>
          </a:p>
        </p:txBody>
      </p:sp>
      <p:sp>
        <p:nvSpPr>
          <p:cNvPr id="92" name="모서리가 둥근 직사각형 91"/>
          <p:cNvSpPr/>
          <p:nvPr/>
        </p:nvSpPr>
        <p:spPr>
          <a:xfrm>
            <a:off x="4703079" y="5337598"/>
            <a:ext cx="452289" cy="237655"/>
          </a:xfrm>
          <a:prstGeom prst="roundRect">
            <a:avLst/>
          </a:prstGeom>
          <a:solidFill>
            <a:schemeClr val="accent4"/>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z="1400" smtClean="0">
                <a:solidFill>
                  <a:schemeClr val="tx1"/>
                </a:solidFill>
                <a:latin typeface="HY헤드라인M" pitchFamily="18" charset="-127"/>
                <a:ea typeface="HY헤드라인M" pitchFamily="18" charset="-127"/>
              </a:rPr>
              <a:t>HMO</a:t>
            </a:r>
            <a:endParaRPr lang="ko-KR" altLang="en-US" sz="1400">
              <a:solidFill>
                <a:schemeClr val="tx1"/>
              </a:solidFill>
              <a:latin typeface="HY헤드라인M" pitchFamily="18" charset="-127"/>
              <a:ea typeface="HY헤드라인M" pitchFamily="18" charset="-127"/>
            </a:endParaRPr>
          </a:p>
        </p:txBody>
      </p:sp>
      <p:sp>
        <p:nvSpPr>
          <p:cNvPr id="93" name="모서리가 둥근 직사각형 92"/>
          <p:cNvSpPr/>
          <p:nvPr/>
        </p:nvSpPr>
        <p:spPr>
          <a:xfrm>
            <a:off x="4130719" y="5337598"/>
            <a:ext cx="528644" cy="252323"/>
          </a:xfrm>
          <a:prstGeom prst="roundRect">
            <a:avLst/>
          </a:prstGeom>
          <a:solidFill>
            <a:schemeClr val="accent4"/>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z="1400" smtClean="0">
                <a:solidFill>
                  <a:schemeClr val="tx1"/>
                </a:solidFill>
                <a:latin typeface="HY헤드라인M" pitchFamily="18" charset="-127"/>
                <a:ea typeface="HY헤드라인M" pitchFamily="18" charset="-127"/>
              </a:rPr>
              <a:t>PPO</a:t>
            </a:r>
            <a:endParaRPr lang="ko-KR" altLang="en-US" sz="1400">
              <a:solidFill>
                <a:schemeClr val="tx1"/>
              </a:solidFill>
              <a:latin typeface="HY헤드라인M" pitchFamily="18" charset="-127"/>
              <a:ea typeface="HY헤드라인M" pitchFamily="18" charset="-127"/>
            </a:endParaRPr>
          </a:p>
        </p:txBody>
      </p:sp>
      <p:sp>
        <p:nvSpPr>
          <p:cNvPr id="94" name="모서리가 둥근 직사각형 93"/>
          <p:cNvSpPr/>
          <p:nvPr/>
        </p:nvSpPr>
        <p:spPr>
          <a:xfrm>
            <a:off x="3621347" y="5347495"/>
            <a:ext cx="474649" cy="242191"/>
          </a:xfrm>
          <a:prstGeom prst="roundRect">
            <a:avLst/>
          </a:prstGeom>
          <a:solidFill>
            <a:schemeClr val="accent4"/>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z="1400" smtClean="0">
                <a:solidFill>
                  <a:schemeClr val="tx1"/>
                </a:solidFill>
                <a:latin typeface="HY헤드라인M" pitchFamily="18" charset="-127"/>
                <a:ea typeface="HY헤드라인M" pitchFamily="18" charset="-127"/>
              </a:rPr>
              <a:t>HMO</a:t>
            </a:r>
            <a:endParaRPr lang="ko-KR" altLang="en-US" sz="1400">
              <a:solidFill>
                <a:schemeClr val="tx1"/>
              </a:solidFill>
              <a:latin typeface="HY헤드라인M" pitchFamily="18" charset="-127"/>
              <a:ea typeface="HY헤드라인M" pitchFamily="18" charset="-127"/>
            </a:endParaRPr>
          </a:p>
        </p:txBody>
      </p:sp>
      <p:sp>
        <p:nvSpPr>
          <p:cNvPr id="95" name="모서리가 둥근 직사각형 94"/>
          <p:cNvSpPr/>
          <p:nvPr/>
        </p:nvSpPr>
        <p:spPr>
          <a:xfrm>
            <a:off x="3080394" y="5337599"/>
            <a:ext cx="449791" cy="252087"/>
          </a:xfrm>
          <a:prstGeom prst="roundRect">
            <a:avLst/>
          </a:prstGeom>
          <a:solidFill>
            <a:schemeClr val="accent4"/>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z="1400" smtClean="0">
                <a:solidFill>
                  <a:schemeClr val="tx1"/>
                </a:solidFill>
                <a:latin typeface="HY헤드라인M" pitchFamily="18" charset="-127"/>
                <a:ea typeface="HY헤드라인M" pitchFamily="18" charset="-127"/>
              </a:rPr>
              <a:t>PPO</a:t>
            </a:r>
            <a:endParaRPr lang="ko-KR" altLang="en-US" sz="1400">
              <a:solidFill>
                <a:schemeClr val="tx1"/>
              </a:solidFill>
              <a:latin typeface="HY헤드라인M" pitchFamily="18" charset="-127"/>
              <a:ea typeface="HY헤드라인M" pitchFamily="18" charset="-127"/>
            </a:endParaRPr>
          </a:p>
        </p:txBody>
      </p:sp>
      <p:sp>
        <p:nvSpPr>
          <p:cNvPr id="96" name="모서리가 둥근 직사각형 95"/>
          <p:cNvSpPr/>
          <p:nvPr/>
        </p:nvSpPr>
        <p:spPr>
          <a:xfrm>
            <a:off x="2537510" y="5337599"/>
            <a:ext cx="500433" cy="252861"/>
          </a:xfrm>
          <a:prstGeom prst="roundRect">
            <a:avLst/>
          </a:prstGeom>
          <a:solidFill>
            <a:schemeClr val="accent4"/>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z="1400" smtClean="0">
                <a:solidFill>
                  <a:schemeClr val="tx1"/>
                </a:solidFill>
                <a:latin typeface="HY헤드라인M" pitchFamily="18" charset="-127"/>
                <a:ea typeface="HY헤드라인M" pitchFamily="18" charset="-127"/>
              </a:rPr>
              <a:t>HMO</a:t>
            </a:r>
            <a:endParaRPr lang="ko-KR" altLang="en-US" sz="1400">
              <a:solidFill>
                <a:schemeClr val="tx1"/>
              </a:solidFill>
              <a:latin typeface="HY헤드라인M" pitchFamily="18" charset="-127"/>
              <a:ea typeface="HY헤드라인M" pitchFamily="18" charset="-127"/>
            </a:endParaRPr>
          </a:p>
        </p:txBody>
      </p:sp>
      <p:sp>
        <p:nvSpPr>
          <p:cNvPr id="99" name="모서리가 둥근 직사각형 98"/>
          <p:cNvSpPr/>
          <p:nvPr/>
        </p:nvSpPr>
        <p:spPr>
          <a:xfrm>
            <a:off x="6312535" y="5355552"/>
            <a:ext cx="475745" cy="260803"/>
          </a:xfrm>
          <a:prstGeom prst="roundRect">
            <a:avLst/>
          </a:prstGeom>
          <a:solidFill>
            <a:schemeClr val="accent4"/>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z="1400" smtClean="0">
                <a:solidFill>
                  <a:schemeClr val="tx1"/>
                </a:solidFill>
                <a:latin typeface="HY헤드라인M" pitchFamily="18" charset="-127"/>
                <a:ea typeface="HY헤드라인M" pitchFamily="18" charset="-127"/>
              </a:rPr>
              <a:t>PPO</a:t>
            </a:r>
            <a:endParaRPr lang="ko-KR" altLang="en-US" sz="1400">
              <a:solidFill>
                <a:schemeClr val="tx1"/>
              </a:solidFill>
              <a:latin typeface="HY헤드라인M" pitchFamily="18" charset="-127"/>
              <a:ea typeface="HY헤드라인M" pitchFamily="18" charset="-127"/>
            </a:endParaRPr>
          </a:p>
        </p:txBody>
      </p:sp>
      <p:sp>
        <p:nvSpPr>
          <p:cNvPr id="100" name="모서리가 둥근 직사각형 99"/>
          <p:cNvSpPr/>
          <p:nvPr/>
        </p:nvSpPr>
        <p:spPr>
          <a:xfrm>
            <a:off x="5798214" y="5347147"/>
            <a:ext cx="483041" cy="263366"/>
          </a:xfrm>
          <a:prstGeom prst="roundRect">
            <a:avLst/>
          </a:prstGeom>
          <a:solidFill>
            <a:schemeClr val="accent4"/>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en-US" altLang="ko-KR" sz="1400" smtClean="0">
                <a:solidFill>
                  <a:schemeClr val="tx1"/>
                </a:solidFill>
                <a:latin typeface="HY헤드라인M" pitchFamily="18" charset="-127"/>
                <a:ea typeface="HY헤드라인M" pitchFamily="18" charset="-127"/>
              </a:rPr>
              <a:t>HMO</a:t>
            </a:r>
            <a:endParaRPr lang="ko-KR" altLang="en-US" sz="1400">
              <a:solidFill>
                <a:schemeClr val="tx1"/>
              </a:solidFill>
              <a:latin typeface="HY헤드라인M" pitchFamily="18" charset="-127"/>
              <a:ea typeface="HY헤드라인M" pitchFamily="18" charset="-127"/>
            </a:endParaRPr>
          </a:p>
        </p:txBody>
      </p:sp>
      <p:sp>
        <p:nvSpPr>
          <p:cNvPr id="102" name="모서리가 둥근 직사각형 101"/>
          <p:cNvSpPr/>
          <p:nvPr/>
        </p:nvSpPr>
        <p:spPr>
          <a:xfrm>
            <a:off x="2344623" y="5742408"/>
            <a:ext cx="832599" cy="380171"/>
          </a:xfrm>
          <a:prstGeom prst="roundRect">
            <a:avLst/>
          </a:prstGeom>
          <a:solidFill>
            <a:schemeClr val="bg2"/>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ko-KR" altLang="en-US" sz="1400" smtClean="0">
                <a:solidFill>
                  <a:schemeClr val="tx1"/>
                </a:solidFill>
                <a:latin typeface="HY헤드라인M" pitchFamily="18" charset="-127"/>
                <a:ea typeface="HY헤드라인M" pitchFamily="18" charset="-127"/>
              </a:rPr>
              <a:t>소유</a:t>
            </a:r>
            <a:r>
              <a:rPr lang="en-US" altLang="ko-KR" sz="1400" smtClean="0">
                <a:solidFill>
                  <a:schemeClr val="tx1"/>
                </a:solidFill>
                <a:latin typeface="HY헤드라인M" pitchFamily="18" charset="-127"/>
                <a:ea typeface="HY헤드라인M" pitchFamily="18" charset="-127"/>
              </a:rPr>
              <a:t>network</a:t>
            </a:r>
            <a:endParaRPr lang="ko-KR" altLang="en-US" sz="1400">
              <a:solidFill>
                <a:schemeClr val="tx1"/>
              </a:solidFill>
              <a:latin typeface="HY헤드라인M" pitchFamily="18" charset="-127"/>
              <a:ea typeface="HY헤드라인M" pitchFamily="18" charset="-127"/>
            </a:endParaRPr>
          </a:p>
        </p:txBody>
      </p:sp>
      <p:sp>
        <p:nvSpPr>
          <p:cNvPr id="103" name="모서리가 둥근 직사각형 102"/>
          <p:cNvSpPr/>
          <p:nvPr/>
        </p:nvSpPr>
        <p:spPr>
          <a:xfrm>
            <a:off x="3360081" y="5733310"/>
            <a:ext cx="832599" cy="380171"/>
          </a:xfrm>
          <a:prstGeom prst="roundRect">
            <a:avLst/>
          </a:prstGeom>
          <a:solidFill>
            <a:schemeClr val="bg2"/>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ko-KR" altLang="en-US" sz="1400" smtClean="0">
                <a:solidFill>
                  <a:schemeClr val="tx1"/>
                </a:solidFill>
                <a:latin typeface="HY헤드라인M" pitchFamily="18" charset="-127"/>
                <a:ea typeface="HY헤드라인M" pitchFamily="18" charset="-127"/>
              </a:rPr>
              <a:t>소유</a:t>
            </a:r>
            <a:r>
              <a:rPr lang="en-US" altLang="ko-KR" sz="1400" smtClean="0">
                <a:solidFill>
                  <a:schemeClr val="tx1"/>
                </a:solidFill>
                <a:latin typeface="HY헤드라인M" pitchFamily="18" charset="-127"/>
                <a:ea typeface="HY헤드라인M" pitchFamily="18" charset="-127"/>
              </a:rPr>
              <a:t>network</a:t>
            </a:r>
            <a:endParaRPr lang="ko-KR" altLang="en-US" sz="1400">
              <a:solidFill>
                <a:schemeClr val="tx1"/>
              </a:solidFill>
              <a:latin typeface="HY헤드라인M" pitchFamily="18" charset="-127"/>
              <a:ea typeface="HY헤드라인M" pitchFamily="18" charset="-127"/>
            </a:endParaRPr>
          </a:p>
        </p:txBody>
      </p:sp>
      <p:sp>
        <p:nvSpPr>
          <p:cNvPr id="104" name="모서리가 둥근 직사각형 103"/>
          <p:cNvSpPr/>
          <p:nvPr/>
        </p:nvSpPr>
        <p:spPr>
          <a:xfrm>
            <a:off x="4476106" y="5750253"/>
            <a:ext cx="832599" cy="380171"/>
          </a:xfrm>
          <a:prstGeom prst="roundRect">
            <a:avLst/>
          </a:prstGeom>
          <a:solidFill>
            <a:schemeClr val="bg2"/>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ko-KR" altLang="en-US" sz="1400" smtClean="0">
                <a:solidFill>
                  <a:schemeClr val="tx1"/>
                </a:solidFill>
                <a:latin typeface="HY헤드라인M" pitchFamily="18" charset="-127"/>
                <a:ea typeface="HY헤드라인M" pitchFamily="18" charset="-127"/>
              </a:rPr>
              <a:t>소유</a:t>
            </a:r>
            <a:r>
              <a:rPr lang="en-US" altLang="ko-KR" sz="1400" smtClean="0">
                <a:solidFill>
                  <a:schemeClr val="tx1"/>
                </a:solidFill>
                <a:latin typeface="HY헤드라인M" pitchFamily="18" charset="-127"/>
                <a:ea typeface="HY헤드라인M" pitchFamily="18" charset="-127"/>
              </a:rPr>
              <a:t>network</a:t>
            </a:r>
            <a:endParaRPr lang="ko-KR" altLang="en-US" sz="1400">
              <a:solidFill>
                <a:schemeClr val="tx1"/>
              </a:solidFill>
              <a:latin typeface="HY헤드라인M" pitchFamily="18" charset="-127"/>
              <a:ea typeface="HY헤드라인M" pitchFamily="18" charset="-127"/>
            </a:endParaRPr>
          </a:p>
        </p:txBody>
      </p:sp>
      <p:sp>
        <p:nvSpPr>
          <p:cNvPr id="105" name="모서리가 둥근 직사각형 104"/>
          <p:cNvSpPr/>
          <p:nvPr/>
        </p:nvSpPr>
        <p:spPr>
          <a:xfrm>
            <a:off x="5505898" y="5723743"/>
            <a:ext cx="832599" cy="380171"/>
          </a:xfrm>
          <a:prstGeom prst="roundRect">
            <a:avLst/>
          </a:prstGeom>
          <a:solidFill>
            <a:schemeClr val="bg2"/>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ko-KR" altLang="en-US" sz="1400" smtClean="0">
                <a:solidFill>
                  <a:schemeClr val="tx1"/>
                </a:solidFill>
                <a:latin typeface="HY헤드라인M" pitchFamily="18" charset="-127"/>
                <a:ea typeface="HY헤드라인M" pitchFamily="18" charset="-127"/>
              </a:rPr>
              <a:t>소유</a:t>
            </a:r>
            <a:r>
              <a:rPr lang="en-US" altLang="ko-KR" sz="1400" smtClean="0">
                <a:solidFill>
                  <a:schemeClr val="tx1"/>
                </a:solidFill>
                <a:latin typeface="HY헤드라인M" pitchFamily="18" charset="-127"/>
                <a:ea typeface="HY헤드라인M" pitchFamily="18" charset="-127"/>
              </a:rPr>
              <a:t>network</a:t>
            </a:r>
            <a:endParaRPr lang="ko-KR" altLang="en-US" sz="1400">
              <a:solidFill>
                <a:schemeClr val="tx1"/>
              </a:solidFill>
              <a:latin typeface="HY헤드라인M" pitchFamily="18" charset="-127"/>
              <a:ea typeface="HY헤드라인M" pitchFamily="18" charset="-127"/>
            </a:endParaRPr>
          </a:p>
        </p:txBody>
      </p:sp>
      <p:sp>
        <p:nvSpPr>
          <p:cNvPr id="106" name="모서리가 둥근 직사각형 105"/>
          <p:cNvSpPr/>
          <p:nvPr/>
        </p:nvSpPr>
        <p:spPr>
          <a:xfrm>
            <a:off x="6573482" y="5733311"/>
            <a:ext cx="832599" cy="380171"/>
          </a:xfrm>
          <a:prstGeom prst="roundRect">
            <a:avLst/>
          </a:prstGeom>
          <a:solidFill>
            <a:schemeClr val="bg2"/>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ko-KR" altLang="en-US" sz="1400" smtClean="0">
                <a:solidFill>
                  <a:schemeClr val="tx1"/>
                </a:solidFill>
                <a:latin typeface="HY헤드라인M" pitchFamily="18" charset="-127"/>
                <a:ea typeface="HY헤드라인M" pitchFamily="18" charset="-127"/>
              </a:rPr>
              <a:t>소유</a:t>
            </a:r>
            <a:r>
              <a:rPr lang="en-US" altLang="ko-KR" sz="1400" smtClean="0">
                <a:solidFill>
                  <a:schemeClr val="tx1"/>
                </a:solidFill>
                <a:latin typeface="HY헤드라인M" pitchFamily="18" charset="-127"/>
                <a:ea typeface="HY헤드라인M" pitchFamily="18" charset="-127"/>
              </a:rPr>
              <a:t>network</a:t>
            </a:r>
            <a:endParaRPr lang="ko-KR" altLang="en-US" sz="1400">
              <a:solidFill>
                <a:schemeClr val="tx1"/>
              </a:solidFill>
              <a:latin typeface="HY헤드라인M" pitchFamily="18" charset="-127"/>
              <a:ea typeface="HY헤드라인M" pitchFamily="18" charset="-127"/>
            </a:endParaRPr>
          </a:p>
        </p:txBody>
      </p:sp>
      <p:sp>
        <p:nvSpPr>
          <p:cNvPr id="107" name="모서리가 둥근 직사각형 106"/>
          <p:cNvSpPr/>
          <p:nvPr/>
        </p:nvSpPr>
        <p:spPr>
          <a:xfrm>
            <a:off x="7720659" y="5725719"/>
            <a:ext cx="832599" cy="380171"/>
          </a:xfrm>
          <a:prstGeom prst="roundRect">
            <a:avLst/>
          </a:prstGeom>
          <a:solidFill>
            <a:schemeClr val="bg2"/>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ko-KR" altLang="en-US" sz="1400" smtClean="0">
                <a:solidFill>
                  <a:schemeClr val="tx1"/>
                </a:solidFill>
                <a:latin typeface="HY헤드라인M" pitchFamily="18" charset="-127"/>
                <a:ea typeface="HY헤드라인M" pitchFamily="18" charset="-127"/>
              </a:rPr>
              <a:t>소유</a:t>
            </a:r>
            <a:r>
              <a:rPr lang="en-US" altLang="ko-KR" sz="1400" smtClean="0">
                <a:solidFill>
                  <a:schemeClr val="tx1"/>
                </a:solidFill>
                <a:latin typeface="HY헤드라인M" pitchFamily="18" charset="-127"/>
                <a:ea typeface="HY헤드라인M" pitchFamily="18" charset="-127"/>
              </a:rPr>
              <a:t>network</a:t>
            </a:r>
            <a:endParaRPr lang="ko-KR" altLang="en-US" sz="1400">
              <a:solidFill>
                <a:schemeClr val="tx1"/>
              </a:solidFill>
              <a:latin typeface="HY헤드라인M" pitchFamily="18" charset="-127"/>
              <a:ea typeface="HY헤드라인M" pitchFamily="18" charset="-127"/>
            </a:endParaRPr>
          </a:p>
        </p:txBody>
      </p:sp>
      <p:sp>
        <p:nvSpPr>
          <p:cNvPr id="108" name="모서리가 둥근 직사각형 107"/>
          <p:cNvSpPr/>
          <p:nvPr/>
        </p:nvSpPr>
        <p:spPr>
          <a:xfrm>
            <a:off x="9662889" y="5515111"/>
            <a:ext cx="2324787" cy="816567"/>
          </a:xfrm>
          <a:prstGeom prst="roundRect">
            <a:avLst/>
          </a:prstGeom>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ko-KR" altLang="en-US" smtClean="0">
                <a:solidFill>
                  <a:schemeClr val="tx1"/>
                </a:solidFill>
                <a:latin typeface="HY헤드라인M" pitchFamily="18" charset="-127"/>
                <a:ea typeface="HY헤드라인M" pitchFamily="18" charset="-127"/>
              </a:rPr>
              <a:t>독립된 </a:t>
            </a:r>
            <a:r>
              <a:rPr lang="en-US" altLang="ko-KR" smtClean="0">
                <a:solidFill>
                  <a:schemeClr val="tx1"/>
                </a:solidFill>
                <a:latin typeface="HY헤드라인M" pitchFamily="18" charset="-127"/>
                <a:ea typeface="HY헤드라인M" pitchFamily="18" charset="-127"/>
              </a:rPr>
              <a:t>Provider</a:t>
            </a:r>
            <a:endParaRPr lang="ko-KR" altLang="en-US">
              <a:solidFill>
                <a:schemeClr val="tx1"/>
              </a:solidFill>
              <a:latin typeface="HY헤드라인M" pitchFamily="18" charset="-127"/>
              <a:ea typeface="HY헤드라인M" pitchFamily="18" charset="-127"/>
            </a:endParaRPr>
          </a:p>
        </p:txBody>
      </p:sp>
      <p:sp>
        <p:nvSpPr>
          <p:cNvPr id="109" name="모서리가 둥근 직사각형 108"/>
          <p:cNvSpPr/>
          <p:nvPr/>
        </p:nvSpPr>
        <p:spPr>
          <a:xfrm>
            <a:off x="74651" y="2129501"/>
            <a:ext cx="1203349" cy="1861769"/>
          </a:xfrm>
          <a:prstGeom prst="roundRect">
            <a:avLst/>
          </a:prstGeom>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0" tIns="72000" rIns="0" bIns="72000" numCol="1" spcCol="1270" anchor="ctr" anchorCtr="0">
            <a:noAutofit/>
          </a:bodyPr>
          <a:lstStyle/>
          <a:p>
            <a:pPr algn="ctr" defTabSz="1066800">
              <a:lnSpc>
                <a:spcPct val="90000"/>
              </a:lnSpc>
              <a:spcBef>
                <a:spcPct val="0"/>
              </a:spcBef>
              <a:spcAft>
                <a:spcPct val="35000"/>
              </a:spcAft>
            </a:pPr>
            <a:r>
              <a:rPr lang="ko-KR" altLang="en-US" smtClean="0">
                <a:solidFill>
                  <a:schemeClr val="accent4">
                    <a:lumMod val="40000"/>
                    <a:lumOff val="60000"/>
                  </a:schemeClr>
                </a:solidFill>
                <a:latin typeface="HY헤드라인M" pitchFamily="18" charset="-127"/>
                <a:ea typeface="HY헤드라인M" pitchFamily="18" charset="-127"/>
              </a:rPr>
              <a:t>국민</a:t>
            </a:r>
            <a:r>
              <a:rPr lang="en-US" altLang="ko-KR" smtClean="0">
                <a:solidFill>
                  <a:schemeClr val="accent4">
                    <a:lumMod val="40000"/>
                    <a:lumOff val="60000"/>
                  </a:schemeClr>
                </a:solidFill>
                <a:latin typeface="HY헤드라인M" pitchFamily="18" charset="-127"/>
                <a:ea typeface="HY헤드라인M" pitchFamily="18" charset="-127"/>
              </a:rPr>
              <a:t>(Operand)</a:t>
            </a:r>
            <a:endParaRPr lang="ko-KR" altLang="en-US">
              <a:solidFill>
                <a:schemeClr val="accent4">
                  <a:lumMod val="40000"/>
                  <a:lumOff val="60000"/>
                </a:schemeClr>
              </a:solidFill>
              <a:latin typeface="HY헤드라인M" pitchFamily="18" charset="-127"/>
              <a:ea typeface="HY헤드라인M" pitchFamily="18" charset="-127"/>
            </a:endParaRPr>
          </a:p>
        </p:txBody>
      </p:sp>
      <p:sp>
        <p:nvSpPr>
          <p:cNvPr id="112" name="자유형 111"/>
          <p:cNvSpPr/>
          <p:nvPr/>
        </p:nvSpPr>
        <p:spPr>
          <a:xfrm>
            <a:off x="1381941" y="1905002"/>
            <a:ext cx="1399791" cy="320900"/>
          </a:xfrm>
          <a:custGeom>
            <a:avLst/>
            <a:gdLst>
              <a:gd name="connsiteX0" fmla="*/ 0 w 3634013"/>
              <a:gd name="connsiteY0" fmla="*/ 0 h 1270257"/>
              <a:gd name="connsiteX1" fmla="*/ 3634013 w 3634013"/>
              <a:gd name="connsiteY1" fmla="*/ 0 h 1270257"/>
              <a:gd name="connsiteX2" fmla="*/ 3634013 w 3634013"/>
              <a:gd name="connsiteY2" fmla="*/ 1270257 h 1270257"/>
              <a:gd name="connsiteX3" fmla="*/ 0 w 3634013"/>
              <a:gd name="connsiteY3" fmla="*/ 1270257 h 1270257"/>
              <a:gd name="connsiteX4" fmla="*/ 0 w 3634013"/>
              <a:gd name="connsiteY4" fmla="*/ 0 h 127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270257">
                <a:moveTo>
                  <a:pt x="0" y="0"/>
                </a:moveTo>
                <a:lnTo>
                  <a:pt x="3634013" y="0"/>
                </a:lnTo>
                <a:lnTo>
                  <a:pt x="3634013" y="1270257"/>
                </a:lnTo>
                <a:lnTo>
                  <a:pt x="0" y="1270257"/>
                </a:lnTo>
                <a:lnTo>
                  <a:pt x="0" y="0"/>
                </a:ln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ko-KR" altLang="en-US" sz="1600" smtClean="0">
                <a:latin typeface="HY헤드라인M" pitchFamily="18" charset="-127"/>
                <a:ea typeface="HY헤드라인M" pitchFamily="18" charset="-127"/>
              </a:rPr>
              <a:t>미국</a:t>
            </a:r>
            <a:endParaRPr lang="ko-KR" altLang="en-US" sz="1600">
              <a:latin typeface="HY헤드라인M" pitchFamily="18" charset="-127"/>
              <a:ea typeface="HY헤드라인M" pitchFamily="18" charset="-127"/>
            </a:endParaRPr>
          </a:p>
        </p:txBody>
      </p:sp>
      <p:sp>
        <p:nvSpPr>
          <p:cNvPr id="17" name="자유형 16"/>
          <p:cNvSpPr/>
          <p:nvPr/>
        </p:nvSpPr>
        <p:spPr>
          <a:xfrm>
            <a:off x="6127532" y="3111891"/>
            <a:ext cx="1652915" cy="561156"/>
          </a:xfrm>
          <a:custGeom>
            <a:avLst/>
            <a:gdLst>
              <a:gd name="connsiteX0" fmla="*/ 0 w 3634013"/>
              <a:gd name="connsiteY0" fmla="*/ 0 h 1270257"/>
              <a:gd name="connsiteX1" fmla="*/ 3634013 w 3634013"/>
              <a:gd name="connsiteY1" fmla="*/ 0 h 1270257"/>
              <a:gd name="connsiteX2" fmla="*/ 3634013 w 3634013"/>
              <a:gd name="connsiteY2" fmla="*/ 1270257 h 1270257"/>
              <a:gd name="connsiteX3" fmla="*/ 0 w 3634013"/>
              <a:gd name="connsiteY3" fmla="*/ 1270257 h 1270257"/>
              <a:gd name="connsiteX4" fmla="*/ 0 w 3634013"/>
              <a:gd name="connsiteY4" fmla="*/ 0 h 127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013" h="1270257">
                <a:moveTo>
                  <a:pt x="0" y="0"/>
                </a:moveTo>
                <a:lnTo>
                  <a:pt x="3634013" y="0"/>
                </a:lnTo>
                <a:lnTo>
                  <a:pt x="3634013" y="1270257"/>
                </a:lnTo>
                <a:lnTo>
                  <a:pt x="0" y="1270257"/>
                </a:lnTo>
                <a:lnTo>
                  <a:pt x="0" y="0"/>
                </a:lnTo>
                <a:close/>
              </a:path>
            </a:pathLst>
          </a:custGeom>
          <a:solidFill>
            <a:schemeClr val="accent1">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ko-KR" altLang="en-US" sz="1600" smtClean="0">
                <a:solidFill>
                  <a:schemeClr val="accent1">
                    <a:lumMod val="75000"/>
                  </a:schemeClr>
                </a:solidFill>
                <a:latin typeface="HY헤드라인M" pitchFamily="18" charset="-127"/>
                <a:ea typeface="HY헤드라인M" pitchFamily="18" charset="-127"/>
              </a:rPr>
              <a:t>공적보험</a:t>
            </a:r>
            <a:endParaRPr lang="en-US" altLang="ko-KR" sz="1600" smtClean="0">
              <a:solidFill>
                <a:schemeClr val="accent1">
                  <a:lumMod val="75000"/>
                </a:schemeClr>
              </a:solidFill>
              <a:latin typeface="HY헤드라인M" pitchFamily="18" charset="-127"/>
              <a:ea typeface="HY헤드라인M" pitchFamily="18" charset="-127"/>
            </a:endParaRPr>
          </a:p>
          <a:p>
            <a:pPr algn="ctr" defTabSz="1066800">
              <a:lnSpc>
                <a:spcPct val="90000"/>
              </a:lnSpc>
              <a:spcBef>
                <a:spcPct val="0"/>
              </a:spcBef>
              <a:spcAft>
                <a:spcPct val="35000"/>
              </a:spcAft>
            </a:pPr>
            <a:r>
              <a:rPr lang="en-US" altLang="ko-KR" sz="1600" smtClean="0">
                <a:solidFill>
                  <a:schemeClr val="accent1">
                    <a:lumMod val="75000"/>
                  </a:schemeClr>
                </a:solidFill>
                <a:latin typeface="HY헤드라인M" pitchFamily="18" charset="-127"/>
                <a:ea typeface="HY헤드라인M" pitchFamily="18" charset="-127"/>
              </a:rPr>
              <a:t>(</a:t>
            </a:r>
            <a:r>
              <a:rPr lang="ko-KR" altLang="en-US" sz="1600" smtClean="0">
                <a:solidFill>
                  <a:schemeClr val="accent1">
                    <a:lumMod val="75000"/>
                  </a:schemeClr>
                </a:solidFill>
                <a:latin typeface="HY헤드라인M" pitchFamily="18" charset="-127"/>
                <a:ea typeface="HY헤드라인M" pitchFamily="18" charset="-127"/>
              </a:rPr>
              <a:t>본인부담</a:t>
            </a:r>
            <a:r>
              <a:rPr lang="en-US" altLang="ko-KR" sz="1600" smtClean="0">
                <a:solidFill>
                  <a:schemeClr val="accent1">
                    <a:lumMod val="75000"/>
                  </a:schemeClr>
                </a:solidFill>
                <a:latin typeface="HY헤드라인M" pitchFamily="18" charset="-127"/>
                <a:ea typeface="HY헤드라인M" pitchFamily="18" charset="-127"/>
              </a:rPr>
              <a:t>10%)</a:t>
            </a:r>
            <a:endParaRPr lang="ko-KR" altLang="en-US" sz="1600">
              <a:solidFill>
                <a:schemeClr val="accent1">
                  <a:lumMod val="75000"/>
                </a:schemeClr>
              </a:solidFill>
              <a:latin typeface="HY헤드라인M" pitchFamily="18" charset="-127"/>
              <a:ea typeface="HY헤드라인M" pitchFamily="18" charset="-127"/>
            </a:endParaRPr>
          </a:p>
        </p:txBody>
      </p:sp>
      <p:sp>
        <p:nvSpPr>
          <p:cNvPr id="51" name="직사각형 50"/>
          <p:cNvSpPr/>
          <p:nvPr/>
        </p:nvSpPr>
        <p:spPr>
          <a:xfrm rot="16200000">
            <a:off x="8877058" y="2905254"/>
            <a:ext cx="1405803" cy="364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ko-KR" altLang="en-US" sz="1600" smtClean="0">
                <a:solidFill>
                  <a:schemeClr val="tx1"/>
                </a:solidFill>
              </a:rPr>
              <a:t>소득</a:t>
            </a:r>
            <a:r>
              <a:rPr lang="en-US" altLang="ko-KR" sz="1600" smtClean="0">
                <a:solidFill>
                  <a:schemeClr val="tx1"/>
                </a:solidFill>
              </a:rPr>
              <a:t>/</a:t>
            </a:r>
            <a:r>
              <a:rPr lang="ko-KR" altLang="en-US" sz="1600" smtClean="0">
                <a:solidFill>
                  <a:schemeClr val="tx1"/>
                </a:solidFill>
              </a:rPr>
              <a:t>장애</a:t>
            </a:r>
            <a:endParaRPr lang="ko-KR" altLang="en-US" sz="1600">
              <a:solidFill>
                <a:schemeClr val="tx1"/>
              </a:solidFill>
            </a:endParaRPr>
          </a:p>
        </p:txBody>
      </p:sp>
      <p:sp>
        <p:nvSpPr>
          <p:cNvPr id="52" name="직사각형 51"/>
          <p:cNvSpPr/>
          <p:nvPr/>
        </p:nvSpPr>
        <p:spPr>
          <a:xfrm>
            <a:off x="10630389" y="1910967"/>
            <a:ext cx="769767" cy="243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ko-KR" altLang="en-US" sz="1600" smtClean="0">
                <a:solidFill>
                  <a:schemeClr val="tx1"/>
                </a:solidFill>
              </a:rPr>
              <a:t>연령</a:t>
            </a:r>
            <a:endParaRPr lang="ko-KR" altLang="en-US" sz="1600">
              <a:solidFill>
                <a:schemeClr val="tx1"/>
              </a:solidFill>
            </a:endParaRPr>
          </a:p>
        </p:txBody>
      </p:sp>
      <p:sp>
        <p:nvSpPr>
          <p:cNvPr id="56" name="직사각형 55"/>
          <p:cNvSpPr/>
          <p:nvPr/>
        </p:nvSpPr>
        <p:spPr>
          <a:xfrm>
            <a:off x="10313226" y="2930263"/>
            <a:ext cx="1110898" cy="3315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ko-KR" altLang="en-US" b="1" i="1" smtClean="0">
                <a:solidFill>
                  <a:schemeClr val="tx1"/>
                </a:solidFill>
              </a:rPr>
              <a:t>건강보험</a:t>
            </a:r>
            <a:endParaRPr lang="ko-KR" altLang="en-US" b="1" i="1">
              <a:solidFill>
                <a:schemeClr val="tx1"/>
              </a:solidFill>
            </a:endParaRPr>
          </a:p>
        </p:txBody>
      </p:sp>
      <p:sp>
        <p:nvSpPr>
          <p:cNvPr id="44" name="직사각형 43"/>
          <p:cNvSpPr/>
          <p:nvPr/>
        </p:nvSpPr>
        <p:spPr>
          <a:xfrm>
            <a:off x="9711129" y="4011867"/>
            <a:ext cx="231899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p:cNvSpPr/>
          <p:nvPr/>
        </p:nvSpPr>
        <p:spPr>
          <a:xfrm>
            <a:off x="10269834" y="3903807"/>
            <a:ext cx="1110898" cy="3315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ko-KR" altLang="en-US" b="1" i="1" smtClean="0">
                <a:solidFill>
                  <a:schemeClr val="tx1"/>
                </a:solidFill>
              </a:rPr>
              <a:t>의료급여</a:t>
            </a:r>
            <a:endParaRPr lang="ko-KR" altLang="en-US" b="1" i="1">
              <a:solidFill>
                <a:schemeClr val="tx1"/>
              </a:solidFill>
            </a:endParaRPr>
          </a:p>
        </p:txBody>
      </p:sp>
      <p:sp>
        <p:nvSpPr>
          <p:cNvPr id="2" name="슬라이드 번호 개체 틀 1"/>
          <p:cNvSpPr>
            <a:spLocks noGrp="1"/>
          </p:cNvSpPr>
          <p:nvPr>
            <p:ph type="sldNum" sz="quarter" idx="12"/>
          </p:nvPr>
        </p:nvSpPr>
        <p:spPr>
          <a:xfrm>
            <a:off x="8571411" y="6225720"/>
            <a:ext cx="2743200" cy="365125"/>
          </a:xfrm>
        </p:spPr>
        <p:txBody>
          <a:bodyPr/>
          <a:lstStyle/>
          <a:p>
            <a:fld id="{226A7A18-950E-430F-B78B-4CE5EA3222A8}" type="slidenum">
              <a:rPr lang="ko-KR" altLang="en-US" smtClean="0"/>
              <a:t>3</a:t>
            </a:fld>
            <a:endParaRPr lang="ko-KR" altLang="en-US"/>
          </a:p>
        </p:txBody>
      </p:sp>
      <p:cxnSp>
        <p:nvCxnSpPr>
          <p:cNvPr id="5" name="직선 연결선 4"/>
          <p:cNvCxnSpPr/>
          <p:nvPr/>
        </p:nvCxnSpPr>
        <p:spPr>
          <a:xfrm flipH="1">
            <a:off x="5985374" y="1837901"/>
            <a:ext cx="2151584" cy="47701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6" name="꺾인 연결선 15"/>
          <p:cNvCxnSpPr/>
          <p:nvPr/>
        </p:nvCxnSpPr>
        <p:spPr>
          <a:xfrm>
            <a:off x="6095254" y="2722602"/>
            <a:ext cx="2980941" cy="1947541"/>
          </a:xfrm>
          <a:prstGeom prst="bentConnector3">
            <a:avLst>
              <a:gd name="adj1" fmla="val 99579"/>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30" name="타원 29"/>
          <p:cNvSpPr/>
          <p:nvPr/>
        </p:nvSpPr>
        <p:spPr>
          <a:xfrm>
            <a:off x="1131614" y="5031900"/>
            <a:ext cx="7689388" cy="1736743"/>
          </a:xfrm>
          <a:prstGeom prst="ellipse">
            <a:avLst/>
          </a:prstGeom>
          <a:noFill/>
          <a:ln w="349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3" name="꺾인 연결선 32"/>
          <p:cNvCxnSpPr>
            <a:stCxn id="26" idx="2"/>
            <a:endCxn id="30" idx="6"/>
          </p:cNvCxnSpPr>
          <p:nvPr/>
        </p:nvCxnSpPr>
        <p:spPr>
          <a:xfrm rot="5400000">
            <a:off x="8597823" y="5421899"/>
            <a:ext cx="701553" cy="255193"/>
          </a:xfrm>
          <a:prstGeom prst="bentConnector2">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0" name="꺾인 연결선 49"/>
          <p:cNvCxnSpPr/>
          <p:nvPr/>
        </p:nvCxnSpPr>
        <p:spPr>
          <a:xfrm rot="5400000">
            <a:off x="9751361" y="5186769"/>
            <a:ext cx="728625" cy="345320"/>
          </a:xfrm>
          <a:prstGeom prst="bentConnector3">
            <a:avLst>
              <a:gd name="adj1" fmla="val -199"/>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4" name="꺾인 연결선 53"/>
          <p:cNvCxnSpPr/>
          <p:nvPr/>
        </p:nvCxnSpPr>
        <p:spPr>
          <a:xfrm rot="16200000" flipH="1">
            <a:off x="9754372" y="4163709"/>
            <a:ext cx="712116" cy="355805"/>
          </a:xfrm>
          <a:prstGeom prst="bentConnector3">
            <a:avLst>
              <a:gd name="adj1" fmla="val 105031"/>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6" name="직선 연결선 65"/>
          <p:cNvCxnSpPr/>
          <p:nvPr/>
        </p:nvCxnSpPr>
        <p:spPr>
          <a:xfrm>
            <a:off x="8296427" y="1837901"/>
            <a:ext cx="1833691" cy="718917"/>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73" name="자유형 72"/>
          <p:cNvSpPr/>
          <p:nvPr/>
        </p:nvSpPr>
        <p:spPr>
          <a:xfrm>
            <a:off x="3487782" y="1933301"/>
            <a:ext cx="6301744" cy="3606836"/>
          </a:xfrm>
          <a:custGeom>
            <a:avLst/>
            <a:gdLst>
              <a:gd name="connsiteX0" fmla="*/ 2495006 w 6301744"/>
              <a:gd name="connsiteY0" fmla="*/ 0 h 3606836"/>
              <a:gd name="connsiteX1" fmla="*/ 2495006 w 6301744"/>
              <a:gd name="connsiteY1" fmla="*/ 0 h 3606836"/>
              <a:gd name="connsiteX2" fmla="*/ 2312126 w 6301744"/>
              <a:gd name="connsiteY2" fmla="*/ 26126 h 3606836"/>
              <a:gd name="connsiteX3" fmla="*/ 2233749 w 6301744"/>
              <a:gd name="connsiteY3" fmla="*/ 78378 h 3606836"/>
              <a:gd name="connsiteX4" fmla="*/ 2155372 w 6301744"/>
              <a:gd name="connsiteY4" fmla="*/ 104503 h 3606836"/>
              <a:gd name="connsiteX5" fmla="*/ 2116183 w 6301744"/>
              <a:gd name="connsiteY5" fmla="*/ 143692 h 3606836"/>
              <a:gd name="connsiteX6" fmla="*/ 2076995 w 6301744"/>
              <a:gd name="connsiteY6" fmla="*/ 169818 h 3606836"/>
              <a:gd name="connsiteX7" fmla="*/ 2050869 w 6301744"/>
              <a:gd name="connsiteY7" fmla="*/ 209006 h 3606836"/>
              <a:gd name="connsiteX8" fmla="*/ 1972492 w 6301744"/>
              <a:gd name="connsiteY8" fmla="*/ 274320 h 3606836"/>
              <a:gd name="connsiteX9" fmla="*/ 1933303 w 6301744"/>
              <a:gd name="connsiteY9" fmla="*/ 352698 h 3606836"/>
              <a:gd name="connsiteX10" fmla="*/ 1854926 w 6301744"/>
              <a:gd name="connsiteY10" fmla="*/ 470263 h 3606836"/>
              <a:gd name="connsiteX11" fmla="*/ 1828800 w 6301744"/>
              <a:gd name="connsiteY11" fmla="*/ 509452 h 3606836"/>
              <a:gd name="connsiteX12" fmla="*/ 1802675 w 6301744"/>
              <a:gd name="connsiteY12" fmla="*/ 587829 h 3606836"/>
              <a:gd name="connsiteX13" fmla="*/ 1789612 w 6301744"/>
              <a:gd name="connsiteY13" fmla="*/ 627018 h 3606836"/>
              <a:gd name="connsiteX14" fmla="*/ 1776549 w 6301744"/>
              <a:gd name="connsiteY14" fmla="*/ 1384663 h 3606836"/>
              <a:gd name="connsiteX15" fmla="*/ 1763486 w 6301744"/>
              <a:gd name="connsiteY15" fmla="*/ 1436915 h 3606836"/>
              <a:gd name="connsiteX16" fmla="*/ 1737360 w 6301744"/>
              <a:gd name="connsiteY16" fmla="*/ 1476103 h 3606836"/>
              <a:gd name="connsiteX17" fmla="*/ 1658983 w 6301744"/>
              <a:gd name="connsiteY17" fmla="*/ 1502229 h 3606836"/>
              <a:gd name="connsiteX18" fmla="*/ 1541418 w 6301744"/>
              <a:gd name="connsiteY18" fmla="*/ 1541418 h 3606836"/>
              <a:gd name="connsiteX19" fmla="*/ 1502229 w 6301744"/>
              <a:gd name="connsiteY19" fmla="*/ 1554480 h 3606836"/>
              <a:gd name="connsiteX20" fmla="*/ 1397726 w 6301744"/>
              <a:gd name="connsiteY20" fmla="*/ 1580606 h 3606836"/>
              <a:gd name="connsiteX21" fmla="*/ 1005840 w 6301744"/>
              <a:gd name="connsiteY21" fmla="*/ 1554480 h 3606836"/>
              <a:gd name="connsiteX22" fmla="*/ 927463 w 6301744"/>
              <a:gd name="connsiteY22" fmla="*/ 1528355 h 3606836"/>
              <a:gd name="connsiteX23" fmla="*/ 822960 w 6301744"/>
              <a:gd name="connsiteY23" fmla="*/ 1502229 h 3606836"/>
              <a:gd name="connsiteX24" fmla="*/ 757646 w 6301744"/>
              <a:gd name="connsiteY24" fmla="*/ 1489166 h 3606836"/>
              <a:gd name="connsiteX25" fmla="*/ 587829 w 6301744"/>
              <a:gd name="connsiteY25" fmla="*/ 1449978 h 3606836"/>
              <a:gd name="connsiteX26" fmla="*/ 378823 w 6301744"/>
              <a:gd name="connsiteY26" fmla="*/ 1463040 h 3606836"/>
              <a:gd name="connsiteX27" fmla="*/ 300446 w 6301744"/>
              <a:gd name="connsiteY27" fmla="*/ 1489166 h 3606836"/>
              <a:gd name="connsiteX28" fmla="*/ 209006 w 6301744"/>
              <a:gd name="connsiteY28" fmla="*/ 1541418 h 3606836"/>
              <a:gd name="connsiteX29" fmla="*/ 169818 w 6301744"/>
              <a:gd name="connsiteY29" fmla="*/ 1554480 h 3606836"/>
              <a:gd name="connsiteX30" fmla="*/ 130629 w 6301744"/>
              <a:gd name="connsiteY30" fmla="*/ 1580606 h 3606836"/>
              <a:gd name="connsiteX31" fmla="*/ 104503 w 6301744"/>
              <a:gd name="connsiteY31" fmla="*/ 1619795 h 3606836"/>
              <a:gd name="connsiteX32" fmla="*/ 65315 w 6301744"/>
              <a:gd name="connsiteY32" fmla="*/ 1632858 h 3606836"/>
              <a:gd name="connsiteX33" fmla="*/ 13063 w 6301744"/>
              <a:gd name="connsiteY33" fmla="*/ 1750423 h 3606836"/>
              <a:gd name="connsiteX34" fmla="*/ 0 w 6301744"/>
              <a:gd name="connsiteY34" fmla="*/ 1789612 h 3606836"/>
              <a:gd name="connsiteX35" fmla="*/ 26126 w 6301744"/>
              <a:gd name="connsiteY35" fmla="*/ 1907178 h 3606836"/>
              <a:gd name="connsiteX36" fmla="*/ 65315 w 6301744"/>
              <a:gd name="connsiteY36" fmla="*/ 1946366 h 3606836"/>
              <a:gd name="connsiteX37" fmla="*/ 91440 w 6301744"/>
              <a:gd name="connsiteY37" fmla="*/ 1985555 h 3606836"/>
              <a:gd name="connsiteX38" fmla="*/ 130629 w 6301744"/>
              <a:gd name="connsiteY38" fmla="*/ 2024743 h 3606836"/>
              <a:gd name="connsiteX39" fmla="*/ 156755 w 6301744"/>
              <a:gd name="connsiteY39" fmla="*/ 2063932 h 3606836"/>
              <a:gd name="connsiteX40" fmla="*/ 195943 w 6301744"/>
              <a:gd name="connsiteY40" fmla="*/ 2076995 h 3606836"/>
              <a:gd name="connsiteX41" fmla="*/ 313509 w 6301744"/>
              <a:gd name="connsiteY41" fmla="*/ 2129246 h 3606836"/>
              <a:gd name="connsiteX42" fmla="*/ 352698 w 6301744"/>
              <a:gd name="connsiteY42" fmla="*/ 2142309 h 3606836"/>
              <a:gd name="connsiteX43" fmla="*/ 391886 w 6301744"/>
              <a:gd name="connsiteY43" fmla="*/ 2181498 h 3606836"/>
              <a:gd name="connsiteX44" fmla="*/ 470263 w 6301744"/>
              <a:gd name="connsiteY44" fmla="*/ 2194560 h 3606836"/>
              <a:gd name="connsiteX45" fmla="*/ 613955 w 6301744"/>
              <a:gd name="connsiteY45" fmla="*/ 2220686 h 3606836"/>
              <a:gd name="connsiteX46" fmla="*/ 731520 w 6301744"/>
              <a:gd name="connsiteY46" fmla="*/ 2246812 h 3606836"/>
              <a:gd name="connsiteX47" fmla="*/ 783772 w 6301744"/>
              <a:gd name="connsiteY47" fmla="*/ 2259875 h 3606836"/>
              <a:gd name="connsiteX48" fmla="*/ 862149 w 6301744"/>
              <a:gd name="connsiteY48" fmla="*/ 2272938 h 3606836"/>
              <a:gd name="connsiteX49" fmla="*/ 1541418 w 6301744"/>
              <a:gd name="connsiteY49" fmla="*/ 2272938 h 3606836"/>
              <a:gd name="connsiteX50" fmla="*/ 1711235 w 6301744"/>
              <a:gd name="connsiteY50" fmla="*/ 2312126 h 3606836"/>
              <a:gd name="connsiteX51" fmla="*/ 1802675 w 6301744"/>
              <a:gd name="connsiteY51" fmla="*/ 2338252 h 3606836"/>
              <a:gd name="connsiteX52" fmla="*/ 1894115 w 6301744"/>
              <a:gd name="connsiteY52" fmla="*/ 2364378 h 3606836"/>
              <a:gd name="connsiteX53" fmla="*/ 2625635 w 6301744"/>
              <a:gd name="connsiteY53" fmla="*/ 2351315 h 3606836"/>
              <a:gd name="connsiteX54" fmla="*/ 2795452 w 6301744"/>
              <a:gd name="connsiteY54" fmla="*/ 2338252 h 3606836"/>
              <a:gd name="connsiteX55" fmla="*/ 2860766 w 6301744"/>
              <a:gd name="connsiteY55" fmla="*/ 2312126 h 3606836"/>
              <a:gd name="connsiteX56" fmla="*/ 2939143 w 6301744"/>
              <a:gd name="connsiteY56" fmla="*/ 2299063 h 3606836"/>
              <a:gd name="connsiteX57" fmla="*/ 3004458 w 6301744"/>
              <a:gd name="connsiteY57" fmla="*/ 2286000 h 3606836"/>
              <a:gd name="connsiteX58" fmla="*/ 3148149 w 6301744"/>
              <a:gd name="connsiteY58" fmla="*/ 2259875 h 3606836"/>
              <a:gd name="connsiteX59" fmla="*/ 3213463 w 6301744"/>
              <a:gd name="connsiteY59" fmla="*/ 2246812 h 3606836"/>
              <a:gd name="connsiteX60" fmla="*/ 3357155 w 6301744"/>
              <a:gd name="connsiteY60" fmla="*/ 2233749 h 3606836"/>
              <a:gd name="connsiteX61" fmla="*/ 3409406 w 6301744"/>
              <a:gd name="connsiteY61" fmla="*/ 2220686 h 3606836"/>
              <a:gd name="connsiteX62" fmla="*/ 3487783 w 6301744"/>
              <a:gd name="connsiteY62" fmla="*/ 2207623 h 3606836"/>
              <a:gd name="connsiteX63" fmla="*/ 3540035 w 6301744"/>
              <a:gd name="connsiteY63" fmla="*/ 2181498 h 3606836"/>
              <a:gd name="connsiteX64" fmla="*/ 3592286 w 6301744"/>
              <a:gd name="connsiteY64" fmla="*/ 2168435 h 3606836"/>
              <a:gd name="connsiteX65" fmla="*/ 3631475 w 6301744"/>
              <a:gd name="connsiteY65" fmla="*/ 2155372 h 3606836"/>
              <a:gd name="connsiteX66" fmla="*/ 3735978 w 6301744"/>
              <a:gd name="connsiteY66" fmla="*/ 2116183 h 3606836"/>
              <a:gd name="connsiteX67" fmla="*/ 3958046 w 6301744"/>
              <a:gd name="connsiteY67" fmla="*/ 2076995 h 3606836"/>
              <a:gd name="connsiteX68" fmla="*/ 4232366 w 6301744"/>
              <a:gd name="connsiteY68" fmla="*/ 2103120 h 3606836"/>
              <a:gd name="connsiteX69" fmla="*/ 4519749 w 6301744"/>
              <a:gd name="connsiteY69" fmla="*/ 2233749 h 3606836"/>
              <a:gd name="connsiteX70" fmla="*/ 4663440 w 6301744"/>
              <a:gd name="connsiteY70" fmla="*/ 2286000 h 3606836"/>
              <a:gd name="connsiteX71" fmla="*/ 4781006 w 6301744"/>
              <a:gd name="connsiteY71" fmla="*/ 2312126 h 3606836"/>
              <a:gd name="connsiteX72" fmla="*/ 4885509 w 6301744"/>
              <a:gd name="connsiteY72" fmla="*/ 2351315 h 3606836"/>
              <a:gd name="connsiteX73" fmla="*/ 4924698 w 6301744"/>
              <a:gd name="connsiteY73" fmla="*/ 2377440 h 3606836"/>
              <a:gd name="connsiteX74" fmla="*/ 5003075 w 6301744"/>
              <a:gd name="connsiteY74" fmla="*/ 2403566 h 3606836"/>
              <a:gd name="connsiteX75" fmla="*/ 5133703 w 6301744"/>
              <a:gd name="connsiteY75" fmla="*/ 2534195 h 3606836"/>
              <a:gd name="connsiteX76" fmla="*/ 5159829 w 6301744"/>
              <a:gd name="connsiteY76" fmla="*/ 2573383 h 3606836"/>
              <a:gd name="connsiteX77" fmla="*/ 5172892 w 6301744"/>
              <a:gd name="connsiteY77" fmla="*/ 2612572 h 3606836"/>
              <a:gd name="connsiteX78" fmla="*/ 5199018 w 6301744"/>
              <a:gd name="connsiteY78" fmla="*/ 2651760 h 3606836"/>
              <a:gd name="connsiteX79" fmla="*/ 5225143 w 6301744"/>
              <a:gd name="connsiteY79" fmla="*/ 2730138 h 3606836"/>
              <a:gd name="connsiteX80" fmla="*/ 5238206 w 6301744"/>
              <a:gd name="connsiteY80" fmla="*/ 2769326 h 3606836"/>
              <a:gd name="connsiteX81" fmla="*/ 5251269 w 6301744"/>
              <a:gd name="connsiteY81" fmla="*/ 3017520 h 3606836"/>
              <a:gd name="connsiteX82" fmla="*/ 5264332 w 6301744"/>
              <a:gd name="connsiteY82" fmla="*/ 3082835 h 3606836"/>
              <a:gd name="connsiteX83" fmla="*/ 5251269 w 6301744"/>
              <a:gd name="connsiteY83" fmla="*/ 3304903 h 3606836"/>
              <a:gd name="connsiteX84" fmla="*/ 5355772 w 6301744"/>
              <a:gd name="connsiteY84" fmla="*/ 3461658 h 3606836"/>
              <a:gd name="connsiteX85" fmla="*/ 5381898 w 6301744"/>
              <a:gd name="connsiteY85" fmla="*/ 3500846 h 3606836"/>
              <a:gd name="connsiteX86" fmla="*/ 5460275 w 6301744"/>
              <a:gd name="connsiteY86" fmla="*/ 3540035 h 3606836"/>
              <a:gd name="connsiteX87" fmla="*/ 5499463 w 6301744"/>
              <a:gd name="connsiteY87" fmla="*/ 3566160 h 3606836"/>
              <a:gd name="connsiteX88" fmla="*/ 5564778 w 6301744"/>
              <a:gd name="connsiteY88" fmla="*/ 3579223 h 3606836"/>
              <a:gd name="connsiteX89" fmla="*/ 5603966 w 6301744"/>
              <a:gd name="connsiteY89" fmla="*/ 3592286 h 3606836"/>
              <a:gd name="connsiteX90" fmla="*/ 5669280 w 6301744"/>
              <a:gd name="connsiteY90" fmla="*/ 3605349 h 3606836"/>
              <a:gd name="connsiteX91" fmla="*/ 5995852 w 6301744"/>
              <a:gd name="connsiteY91" fmla="*/ 3579223 h 3606836"/>
              <a:gd name="connsiteX92" fmla="*/ 6048103 w 6301744"/>
              <a:gd name="connsiteY92" fmla="*/ 3553098 h 3606836"/>
              <a:gd name="connsiteX93" fmla="*/ 6113418 w 6301744"/>
              <a:gd name="connsiteY93" fmla="*/ 3487783 h 3606836"/>
              <a:gd name="connsiteX94" fmla="*/ 6139543 w 6301744"/>
              <a:gd name="connsiteY94" fmla="*/ 3448595 h 3606836"/>
              <a:gd name="connsiteX95" fmla="*/ 6178732 w 6301744"/>
              <a:gd name="connsiteY95" fmla="*/ 3396343 h 3606836"/>
              <a:gd name="connsiteX96" fmla="*/ 6191795 w 6301744"/>
              <a:gd name="connsiteY96" fmla="*/ 3357155 h 3606836"/>
              <a:gd name="connsiteX97" fmla="*/ 6230983 w 6301744"/>
              <a:gd name="connsiteY97" fmla="*/ 3291840 h 3606836"/>
              <a:gd name="connsiteX98" fmla="*/ 6244046 w 6301744"/>
              <a:gd name="connsiteY98" fmla="*/ 3226526 h 3606836"/>
              <a:gd name="connsiteX99" fmla="*/ 6270172 w 6301744"/>
              <a:gd name="connsiteY99" fmla="*/ 3148149 h 3606836"/>
              <a:gd name="connsiteX100" fmla="*/ 6283235 w 6301744"/>
              <a:gd name="connsiteY100" fmla="*/ 3108960 h 3606836"/>
              <a:gd name="connsiteX101" fmla="*/ 6296298 w 6301744"/>
              <a:gd name="connsiteY101" fmla="*/ 2939143 h 3606836"/>
              <a:gd name="connsiteX102" fmla="*/ 6257109 w 6301744"/>
              <a:gd name="connsiteY102" fmla="*/ 2599509 h 3606836"/>
              <a:gd name="connsiteX103" fmla="*/ 6204858 w 6301744"/>
              <a:gd name="connsiteY103" fmla="*/ 2521132 h 3606836"/>
              <a:gd name="connsiteX104" fmla="*/ 6165669 w 6301744"/>
              <a:gd name="connsiteY104" fmla="*/ 2495006 h 3606836"/>
              <a:gd name="connsiteX105" fmla="*/ 6100355 w 6301744"/>
              <a:gd name="connsiteY105" fmla="*/ 2429692 h 3606836"/>
              <a:gd name="connsiteX106" fmla="*/ 6074229 w 6301744"/>
              <a:gd name="connsiteY106" fmla="*/ 2390503 h 3606836"/>
              <a:gd name="connsiteX107" fmla="*/ 6035040 w 6301744"/>
              <a:gd name="connsiteY107" fmla="*/ 2364378 h 3606836"/>
              <a:gd name="connsiteX108" fmla="*/ 5995852 w 6301744"/>
              <a:gd name="connsiteY108" fmla="*/ 2325189 h 3606836"/>
              <a:gd name="connsiteX109" fmla="*/ 5969726 w 6301744"/>
              <a:gd name="connsiteY109" fmla="*/ 2286000 h 3606836"/>
              <a:gd name="connsiteX110" fmla="*/ 5930538 w 6301744"/>
              <a:gd name="connsiteY110" fmla="*/ 2272938 h 3606836"/>
              <a:gd name="connsiteX111" fmla="*/ 5839098 w 6301744"/>
              <a:gd name="connsiteY111" fmla="*/ 2194560 h 3606836"/>
              <a:gd name="connsiteX112" fmla="*/ 5799909 w 6301744"/>
              <a:gd name="connsiteY112" fmla="*/ 2155372 h 3606836"/>
              <a:gd name="connsiteX113" fmla="*/ 5708469 w 6301744"/>
              <a:gd name="connsiteY113" fmla="*/ 2090058 h 3606836"/>
              <a:gd name="connsiteX114" fmla="*/ 5617029 w 6301744"/>
              <a:gd name="connsiteY114" fmla="*/ 1998618 h 3606836"/>
              <a:gd name="connsiteX115" fmla="*/ 5577840 w 6301744"/>
              <a:gd name="connsiteY115" fmla="*/ 1946366 h 3606836"/>
              <a:gd name="connsiteX116" fmla="*/ 5473338 w 6301744"/>
              <a:gd name="connsiteY116" fmla="*/ 1867989 h 3606836"/>
              <a:gd name="connsiteX117" fmla="*/ 5408023 w 6301744"/>
              <a:gd name="connsiteY117" fmla="*/ 1789612 h 3606836"/>
              <a:gd name="connsiteX118" fmla="*/ 5368835 w 6301744"/>
              <a:gd name="connsiteY118" fmla="*/ 1763486 h 3606836"/>
              <a:gd name="connsiteX119" fmla="*/ 5251269 w 6301744"/>
              <a:gd name="connsiteY119" fmla="*/ 1645920 h 3606836"/>
              <a:gd name="connsiteX120" fmla="*/ 5212080 w 6301744"/>
              <a:gd name="connsiteY120" fmla="*/ 1606732 h 3606836"/>
              <a:gd name="connsiteX121" fmla="*/ 5159829 w 6301744"/>
              <a:gd name="connsiteY121" fmla="*/ 1567543 h 3606836"/>
              <a:gd name="connsiteX122" fmla="*/ 5107578 w 6301744"/>
              <a:gd name="connsiteY122" fmla="*/ 1502229 h 3606836"/>
              <a:gd name="connsiteX123" fmla="*/ 5042263 w 6301744"/>
              <a:gd name="connsiteY123" fmla="*/ 1463040 h 3606836"/>
              <a:gd name="connsiteX124" fmla="*/ 5003075 w 6301744"/>
              <a:gd name="connsiteY124" fmla="*/ 1436915 h 3606836"/>
              <a:gd name="connsiteX125" fmla="*/ 4872446 w 6301744"/>
              <a:gd name="connsiteY125" fmla="*/ 1319349 h 3606836"/>
              <a:gd name="connsiteX126" fmla="*/ 4820195 w 6301744"/>
              <a:gd name="connsiteY126" fmla="*/ 1280160 h 3606836"/>
              <a:gd name="connsiteX127" fmla="*/ 4741818 w 6301744"/>
              <a:gd name="connsiteY127" fmla="*/ 1214846 h 3606836"/>
              <a:gd name="connsiteX128" fmla="*/ 4702629 w 6301744"/>
              <a:gd name="connsiteY128" fmla="*/ 1188720 h 3606836"/>
              <a:gd name="connsiteX129" fmla="*/ 4663440 w 6301744"/>
              <a:gd name="connsiteY129" fmla="*/ 1136469 h 3606836"/>
              <a:gd name="connsiteX130" fmla="*/ 4558938 w 6301744"/>
              <a:gd name="connsiteY130" fmla="*/ 1058092 h 3606836"/>
              <a:gd name="connsiteX131" fmla="*/ 4480560 w 6301744"/>
              <a:gd name="connsiteY131" fmla="*/ 992778 h 3606836"/>
              <a:gd name="connsiteX132" fmla="*/ 4415246 w 6301744"/>
              <a:gd name="connsiteY132" fmla="*/ 940526 h 3606836"/>
              <a:gd name="connsiteX133" fmla="*/ 4376058 w 6301744"/>
              <a:gd name="connsiteY133" fmla="*/ 914400 h 3606836"/>
              <a:gd name="connsiteX134" fmla="*/ 4323806 w 6301744"/>
              <a:gd name="connsiteY134" fmla="*/ 875212 h 3606836"/>
              <a:gd name="connsiteX135" fmla="*/ 4284618 w 6301744"/>
              <a:gd name="connsiteY135" fmla="*/ 862149 h 3606836"/>
              <a:gd name="connsiteX136" fmla="*/ 4167052 w 6301744"/>
              <a:gd name="connsiteY136" fmla="*/ 770709 h 3606836"/>
              <a:gd name="connsiteX137" fmla="*/ 4114800 w 6301744"/>
              <a:gd name="connsiteY137" fmla="*/ 731520 h 3606836"/>
              <a:gd name="connsiteX138" fmla="*/ 4075612 w 6301744"/>
              <a:gd name="connsiteY138" fmla="*/ 705395 h 3606836"/>
              <a:gd name="connsiteX139" fmla="*/ 4023360 w 6301744"/>
              <a:gd name="connsiteY139" fmla="*/ 653143 h 3606836"/>
              <a:gd name="connsiteX140" fmla="*/ 3958046 w 6301744"/>
              <a:gd name="connsiteY140" fmla="*/ 613955 h 3606836"/>
              <a:gd name="connsiteX141" fmla="*/ 3918858 w 6301744"/>
              <a:gd name="connsiteY141" fmla="*/ 574766 h 3606836"/>
              <a:gd name="connsiteX142" fmla="*/ 3840480 w 6301744"/>
              <a:gd name="connsiteY142" fmla="*/ 535578 h 3606836"/>
              <a:gd name="connsiteX143" fmla="*/ 3709852 w 6301744"/>
              <a:gd name="connsiteY143" fmla="*/ 444138 h 3606836"/>
              <a:gd name="connsiteX144" fmla="*/ 3631475 w 6301744"/>
              <a:gd name="connsiteY144" fmla="*/ 391886 h 3606836"/>
              <a:gd name="connsiteX145" fmla="*/ 3579223 w 6301744"/>
              <a:gd name="connsiteY145" fmla="*/ 365760 h 3606836"/>
              <a:gd name="connsiteX146" fmla="*/ 3487783 w 6301744"/>
              <a:gd name="connsiteY146" fmla="*/ 300446 h 3606836"/>
              <a:gd name="connsiteX147" fmla="*/ 3461658 w 6301744"/>
              <a:gd name="connsiteY147" fmla="*/ 261258 h 3606836"/>
              <a:gd name="connsiteX148" fmla="*/ 3304903 w 6301744"/>
              <a:gd name="connsiteY148" fmla="*/ 195943 h 3606836"/>
              <a:gd name="connsiteX149" fmla="*/ 3174275 w 6301744"/>
              <a:gd name="connsiteY149" fmla="*/ 182880 h 3606836"/>
              <a:gd name="connsiteX150" fmla="*/ 3017520 w 6301744"/>
              <a:gd name="connsiteY150" fmla="*/ 156755 h 3606836"/>
              <a:gd name="connsiteX151" fmla="*/ 2978332 w 6301744"/>
              <a:gd name="connsiteY151" fmla="*/ 143692 h 3606836"/>
              <a:gd name="connsiteX152" fmla="*/ 2899955 w 6301744"/>
              <a:gd name="connsiteY152" fmla="*/ 130629 h 3606836"/>
              <a:gd name="connsiteX153" fmla="*/ 2730138 w 6301744"/>
              <a:gd name="connsiteY153" fmla="*/ 91440 h 3606836"/>
              <a:gd name="connsiteX154" fmla="*/ 2690949 w 6301744"/>
              <a:gd name="connsiteY154" fmla="*/ 78378 h 3606836"/>
              <a:gd name="connsiteX155" fmla="*/ 2586446 w 6301744"/>
              <a:gd name="connsiteY155" fmla="*/ 52252 h 3606836"/>
              <a:gd name="connsiteX156" fmla="*/ 2534195 w 6301744"/>
              <a:gd name="connsiteY156" fmla="*/ 39189 h 3606836"/>
              <a:gd name="connsiteX157" fmla="*/ 2495006 w 6301744"/>
              <a:gd name="connsiteY157" fmla="*/ 0 h 360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301744" h="3606836">
                <a:moveTo>
                  <a:pt x="2495006" y="0"/>
                </a:moveTo>
                <a:lnTo>
                  <a:pt x="2495006" y="0"/>
                </a:lnTo>
                <a:cubicBezTo>
                  <a:pt x="2479286" y="1429"/>
                  <a:pt x="2356377" y="1542"/>
                  <a:pt x="2312126" y="26126"/>
                </a:cubicBezTo>
                <a:cubicBezTo>
                  <a:pt x="2284678" y="41375"/>
                  <a:pt x="2263537" y="68449"/>
                  <a:pt x="2233749" y="78378"/>
                </a:cubicBezTo>
                <a:lnTo>
                  <a:pt x="2155372" y="104503"/>
                </a:lnTo>
                <a:cubicBezTo>
                  <a:pt x="2142309" y="117566"/>
                  <a:pt x="2130375" y="131865"/>
                  <a:pt x="2116183" y="143692"/>
                </a:cubicBezTo>
                <a:cubicBezTo>
                  <a:pt x="2104122" y="153743"/>
                  <a:pt x="2088096" y="158717"/>
                  <a:pt x="2076995" y="169818"/>
                </a:cubicBezTo>
                <a:cubicBezTo>
                  <a:pt x="2065894" y="180919"/>
                  <a:pt x="2061970" y="197905"/>
                  <a:pt x="2050869" y="209006"/>
                </a:cubicBezTo>
                <a:cubicBezTo>
                  <a:pt x="1948124" y="311749"/>
                  <a:pt x="2079479" y="145935"/>
                  <a:pt x="1972492" y="274320"/>
                </a:cubicBezTo>
                <a:cubicBezTo>
                  <a:pt x="1914501" y="343909"/>
                  <a:pt x="1972579" y="282001"/>
                  <a:pt x="1933303" y="352698"/>
                </a:cubicBezTo>
                <a:cubicBezTo>
                  <a:pt x="1933292" y="352718"/>
                  <a:pt x="1867995" y="450659"/>
                  <a:pt x="1854926" y="470263"/>
                </a:cubicBezTo>
                <a:lnTo>
                  <a:pt x="1828800" y="509452"/>
                </a:lnTo>
                <a:lnTo>
                  <a:pt x="1802675" y="587829"/>
                </a:lnTo>
                <a:lnTo>
                  <a:pt x="1789612" y="627018"/>
                </a:lnTo>
                <a:cubicBezTo>
                  <a:pt x="1785258" y="879566"/>
                  <a:pt x="1784693" y="1132208"/>
                  <a:pt x="1776549" y="1384663"/>
                </a:cubicBezTo>
                <a:cubicBezTo>
                  <a:pt x="1775970" y="1402607"/>
                  <a:pt x="1770558" y="1420413"/>
                  <a:pt x="1763486" y="1436915"/>
                </a:cubicBezTo>
                <a:cubicBezTo>
                  <a:pt x="1757302" y="1451345"/>
                  <a:pt x="1750673" y="1467782"/>
                  <a:pt x="1737360" y="1476103"/>
                </a:cubicBezTo>
                <a:cubicBezTo>
                  <a:pt x="1714007" y="1490699"/>
                  <a:pt x="1685109" y="1493520"/>
                  <a:pt x="1658983" y="1502229"/>
                </a:cubicBezTo>
                <a:lnTo>
                  <a:pt x="1541418" y="1541418"/>
                </a:lnTo>
                <a:cubicBezTo>
                  <a:pt x="1528355" y="1545772"/>
                  <a:pt x="1515587" y="1551140"/>
                  <a:pt x="1502229" y="1554480"/>
                </a:cubicBezTo>
                <a:lnTo>
                  <a:pt x="1397726" y="1580606"/>
                </a:lnTo>
                <a:cubicBezTo>
                  <a:pt x="1344515" y="1578389"/>
                  <a:pt x="1114771" y="1581712"/>
                  <a:pt x="1005840" y="1554480"/>
                </a:cubicBezTo>
                <a:cubicBezTo>
                  <a:pt x="979123" y="1547801"/>
                  <a:pt x="954180" y="1535034"/>
                  <a:pt x="927463" y="1528355"/>
                </a:cubicBezTo>
                <a:cubicBezTo>
                  <a:pt x="892629" y="1519646"/>
                  <a:pt x="858169" y="1509271"/>
                  <a:pt x="822960" y="1502229"/>
                </a:cubicBezTo>
                <a:cubicBezTo>
                  <a:pt x="801189" y="1497875"/>
                  <a:pt x="779066" y="1495008"/>
                  <a:pt x="757646" y="1489166"/>
                </a:cubicBezTo>
                <a:cubicBezTo>
                  <a:pt x="599857" y="1446132"/>
                  <a:pt x="762659" y="1474952"/>
                  <a:pt x="587829" y="1449978"/>
                </a:cubicBezTo>
                <a:cubicBezTo>
                  <a:pt x="518160" y="1454332"/>
                  <a:pt x="447988" y="1453609"/>
                  <a:pt x="378823" y="1463040"/>
                </a:cubicBezTo>
                <a:cubicBezTo>
                  <a:pt x="351537" y="1466761"/>
                  <a:pt x="300446" y="1489166"/>
                  <a:pt x="300446" y="1489166"/>
                </a:cubicBezTo>
                <a:cubicBezTo>
                  <a:pt x="261089" y="1515404"/>
                  <a:pt x="255412" y="1521530"/>
                  <a:pt x="209006" y="1541418"/>
                </a:cubicBezTo>
                <a:cubicBezTo>
                  <a:pt x="196350" y="1546842"/>
                  <a:pt x="182881" y="1550126"/>
                  <a:pt x="169818" y="1554480"/>
                </a:cubicBezTo>
                <a:cubicBezTo>
                  <a:pt x="156755" y="1563189"/>
                  <a:pt x="141730" y="1569505"/>
                  <a:pt x="130629" y="1580606"/>
                </a:cubicBezTo>
                <a:cubicBezTo>
                  <a:pt x="119528" y="1591707"/>
                  <a:pt x="116762" y="1609987"/>
                  <a:pt x="104503" y="1619795"/>
                </a:cubicBezTo>
                <a:cubicBezTo>
                  <a:pt x="93751" y="1628397"/>
                  <a:pt x="78378" y="1628504"/>
                  <a:pt x="65315" y="1632858"/>
                </a:cubicBezTo>
                <a:cubicBezTo>
                  <a:pt x="23913" y="1694959"/>
                  <a:pt x="44153" y="1657153"/>
                  <a:pt x="13063" y="1750423"/>
                </a:cubicBezTo>
                <a:lnTo>
                  <a:pt x="0" y="1789612"/>
                </a:lnTo>
                <a:cubicBezTo>
                  <a:pt x="1581" y="1799095"/>
                  <a:pt x="11834" y="1885740"/>
                  <a:pt x="26126" y="1907178"/>
                </a:cubicBezTo>
                <a:cubicBezTo>
                  <a:pt x="36373" y="1922549"/>
                  <a:pt x="53488" y="1932174"/>
                  <a:pt x="65315" y="1946366"/>
                </a:cubicBezTo>
                <a:cubicBezTo>
                  <a:pt x="75366" y="1958427"/>
                  <a:pt x="81389" y="1973494"/>
                  <a:pt x="91440" y="1985555"/>
                </a:cubicBezTo>
                <a:cubicBezTo>
                  <a:pt x="103267" y="1999747"/>
                  <a:pt x="118802" y="2010551"/>
                  <a:pt x="130629" y="2024743"/>
                </a:cubicBezTo>
                <a:cubicBezTo>
                  <a:pt x="140680" y="2036804"/>
                  <a:pt x="144496" y="2054124"/>
                  <a:pt x="156755" y="2063932"/>
                </a:cubicBezTo>
                <a:cubicBezTo>
                  <a:pt x="167507" y="2072534"/>
                  <a:pt x="183627" y="2070837"/>
                  <a:pt x="195943" y="2076995"/>
                </a:cubicBezTo>
                <a:cubicBezTo>
                  <a:pt x="320145" y="2139095"/>
                  <a:pt x="111309" y="2061846"/>
                  <a:pt x="313509" y="2129246"/>
                </a:cubicBezTo>
                <a:lnTo>
                  <a:pt x="352698" y="2142309"/>
                </a:lnTo>
                <a:cubicBezTo>
                  <a:pt x="365761" y="2155372"/>
                  <a:pt x="375005" y="2173995"/>
                  <a:pt x="391886" y="2181498"/>
                </a:cubicBezTo>
                <a:cubicBezTo>
                  <a:pt x="416089" y="2192255"/>
                  <a:pt x="444291" y="2189366"/>
                  <a:pt x="470263" y="2194560"/>
                </a:cubicBezTo>
                <a:cubicBezTo>
                  <a:pt x="624261" y="2225359"/>
                  <a:pt x="381478" y="2187475"/>
                  <a:pt x="613955" y="2220686"/>
                </a:cubicBezTo>
                <a:cubicBezTo>
                  <a:pt x="690221" y="2246109"/>
                  <a:pt x="616573" y="2223822"/>
                  <a:pt x="731520" y="2246812"/>
                </a:cubicBezTo>
                <a:cubicBezTo>
                  <a:pt x="749125" y="2250333"/>
                  <a:pt x="766167" y="2256354"/>
                  <a:pt x="783772" y="2259875"/>
                </a:cubicBezTo>
                <a:cubicBezTo>
                  <a:pt x="809744" y="2265069"/>
                  <a:pt x="836023" y="2268584"/>
                  <a:pt x="862149" y="2272938"/>
                </a:cubicBezTo>
                <a:cubicBezTo>
                  <a:pt x="1197062" y="2257715"/>
                  <a:pt x="1166870" y="2251536"/>
                  <a:pt x="1541418" y="2272938"/>
                </a:cubicBezTo>
                <a:cubicBezTo>
                  <a:pt x="1567487" y="2274428"/>
                  <a:pt x="1705603" y="2310718"/>
                  <a:pt x="1711235" y="2312126"/>
                </a:cubicBezTo>
                <a:cubicBezTo>
                  <a:pt x="1874571" y="2352960"/>
                  <a:pt x="1671500" y="2300773"/>
                  <a:pt x="1802675" y="2338252"/>
                </a:cubicBezTo>
                <a:cubicBezTo>
                  <a:pt x="1917493" y="2371057"/>
                  <a:pt x="1800153" y="2333057"/>
                  <a:pt x="1894115" y="2364378"/>
                </a:cubicBezTo>
                <a:lnTo>
                  <a:pt x="2625635" y="2351315"/>
                </a:lnTo>
                <a:cubicBezTo>
                  <a:pt x="2682384" y="2349670"/>
                  <a:pt x="2739452" y="2347586"/>
                  <a:pt x="2795452" y="2338252"/>
                </a:cubicBezTo>
                <a:cubicBezTo>
                  <a:pt x="2818581" y="2334397"/>
                  <a:pt x="2838144" y="2318296"/>
                  <a:pt x="2860766" y="2312126"/>
                </a:cubicBezTo>
                <a:cubicBezTo>
                  <a:pt x="2886319" y="2305157"/>
                  <a:pt x="2913084" y="2303801"/>
                  <a:pt x="2939143" y="2299063"/>
                </a:cubicBezTo>
                <a:cubicBezTo>
                  <a:pt x="2960988" y="2295091"/>
                  <a:pt x="2982784" y="2290816"/>
                  <a:pt x="3004458" y="2286000"/>
                </a:cubicBezTo>
                <a:cubicBezTo>
                  <a:pt x="3154932" y="2252562"/>
                  <a:pt x="2921712" y="2297615"/>
                  <a:pt x="3148149" y="2259875"/>
                </a:cubicBezTo>
                <a:cubicBezTo>
                  <a:pt x="3170049" y="2256225"/>
                  <a:pt x="3191432" y="2249566"/>
                  <a:pt x="3213463" y="2246812"/>
                </a:cubicBezTo>
                <a:cubicBezTo>
                  <a:pt x="3261186" y="2240847"/>
                  <a:pt x="3309258" y="2238103"/>
                  <a:pt x="3357155" y="2233749"/>
                </a:cubicBezTo>
                <a:cubicBezTo>
                  <a:pt x="3374572" y="2229395"/>
                  <a:pt x="3391802" y="2224207"/>
                  <a:pt x="3409406" y="2220686"/>
                </a:cubicBezTo>
                <a:cubicBezTo>
                  <a:pt x="3435378" y="2215492"/>
                  <a:pt x="3462414" y="2215234"/>
                  <a:pt x="3487783" y="2207623"/>
                </a:cubicBezTo>
                <a:cubicBezTo>
                  <a:pt x="3506435" y="2202028"/>
                  <a:pt x="3521802" y="2188335"/>
                  <a:pt x="3540035" y="2181498"/>
                </a:cubicBezTo>
                <a:cubicBezTo>
                  <a:pt x="3556845" y="2175194"/>
                  <a:pt x="3575024" y="2173367"/>
                  <a:pt x="3592286" y="2168435"/>
                </a:cubicBezTo>
                <a:cubicBezTo>
                  <a:pt x="3605526" y="2164652"/>
                  <a:pt x="3618412" y="2159726"/>
                  <a:pt x="3631475" y="2155372"/>
                </a:cubicBezTo>
                <a:cubicBezTo>
                  <a:pt x="3699671" y="2109907"/>
                  <a:pt x="3640370" y="2142257"/>
                  <a:pt x="3735978" y="2116183"/>
                </a:cubicBezTo>
                <a:cubicBezTo>
                  <a:pt x="3901315" y="2071092"/>
                  <a:pt x="3714743" y="2099114"/>
                  <a:pt x="3958046" y="2076995"/>
                </a:cubicBezTo>
                <a:cubicBezTo>
                  <a:pt x="3982152" y="2078502"/>
                  <a:pt x="4164461" y="2080485"/>
                  <a:pt x="4232366" y="2103120"/>
                </a:cubicBezTo>
                <a:cubicBezTo>
                  <a:pt x="4471600" y="2182864"/>
                  <a:pt x="4253328" y="2127179"/>
                  <a:pt x="4519749" y="2233749"/>
                </a:cubicBezTo>
                <a:cubicBezTo>
                  <a:pt x="4582079" y="2258681"/>
                  <a:pt x="4596351" y="2265874"/>
                  <a:pt x="4663440" y="2286000"/>
                </a:cubicBezTo>
                <a:cubicBezTo>
                  <a:pt x="4700337" y="2297069"/>
                  <a:pt x="4743714" y="2304668"/>
                  <a:pt x="4781006" y="2312126"/>
                </a:cubicBezTo>
                <a:cubicBezTo>
                  <a:pt x="4872909" y="2373394"/>
                  <a:pt x="4756378" y="2302892"/>
                  <a:pt x="4885509" y="2351315"/>
                </a:cubicBezTo>
                <a:cubicBezTo>
                  <a:pt x="4900209" y="2356827"/>
                  <a:pt x="4910352" y="2371064"/>
                  <a:pt x="4924698" y="2377440"/>
                </a:cubicBezTo>
                <a:cubicBezTo>
                  <a:pt x="4949863" y="2388625"/>
                  <a:pt x="5003075" y="2403566"/>
                  <a:pt x="5003075" y="2403566"/>
                </a:cubicBezTo>
                <a:cubicBezTo>
                  <a:pt x="5107579" y="2473236"/>
                  <a:pt x="5064034" y="2429691"/>
                  <a:pt x="5133703" y="2534195"/>
                </a:cubicBezTo>
                <a:lnTo>
                  <a:pt x="5159829" y="2573383"/>
                </a:lnTo>
                <a:cubicBezTo>
                  <a:pt x="5164183" y="2586446"/>
                  <a:pt x="5166734" y="2600256"/>
                  <a:pt x="5172892" y="2612572"/>
                </a:cubicBezTo>
                <a:cubicBezTo>
                  <a:pt x="5179913" y="2626614"/>
                  <a:pt x="5192642" y="2637414"/>
                  <a:pt x="5199018" y="2651760"/>
                </a:cubicBezTo>
                <a:cubicBezTo>
                  <a:pt x="5210203" y="2676926"/>
                  <a:pt x="5216435" y="2704012"/>
                  <a:pt x="5225143" y="2730138"/>
                </a:cubicBezTo>
                <a:lnTo>
                  <a:pt x="5238206" y="2769326"/>
                </a:lnTo>
                <a:cubicBezTo>
                  <a:pt x="5242560" y="2852057"/>
                  <a:pt x="5244389" y="2934960"/>
                  <a:pt x="5251269" y="3017520"/>
                </a:cubicBezTo>
                <a:cubicBezTo>
                  <a:pt x="5253113" y="3039646"/>
                  <a:pt x="5264332" y="3060632"/>
                  <a:pt x="5264332" y="3082835"/>
                </a:cubicBezTo>
                <a:cubicBezTo>
                  <a:pt x="5264332" y="3156986"/>
                  <a:pt x="5255623" y="3230880"/>
                  <a:pt x="5251269" y="3304903"/>
                </a:cubicBezTo>
                <a:lnTo>
                  <a:pt x="5355772" y="3461658"/>
                </a:lnTo>
                <a:cubicBezTo>
                  <a:pt x="5364481" y="3474721"/>
                  <a:pt x="5368835" y="3492137"/>
                  <a:pt x="5381898" y="3500846"/>
                </a:cubicBezTo>
                <a:cubicBezTo>
                  <a:pt x="5494195" y="3575712"/>
                  <a:pt x="5352119" y="3485958"/>
                  <a:pt x="5460275" y="3540035"/>
                </a:cubicBezTo>
                <a:cubicBezTo>
                  <a:pt x="5474317" y="3547056"/>
                  <a:pt x="5484763" y="3560648"/>
                  <a:pt x="5499463" y="3566160"/>
                </a:cubicBezTo>
                <a:cubicBezTo>
                  <a:pt x="5520252" y="3573956"/>
                  <a:pt x="5543238" y="3573838"/>
                  <a:pt x="5564778" y="3579223"/>
                </a:cubicBezTo>
                <a:cubicBezTo>
                  <a:pt x="5578136" y="3582563"/>
                  <a:pt x="5590608" y="3588946"/>
                  <a:pt x="5603966" y="3592286"/>
                </a:cubicBezTo>
                <a:cubicBezTo>
                  <a:pt x="5625506" y="3597671"/>
                  <a:pt x="5647509" y="3600995"/>
                  <a:pt x="5669280" y="3605349"/>
                </a:cubicBezTo>
                <a:cubicBezTo>
                  <a:pt x="5745095" y="3601903"/>
                  <a:pt x="5898046" y="3621139"/>
                  <a:pt x="5995852" y="3579223"/>
                </a:cubicBezTo>
                <a:cubicBezTo>
                  <a:pt x="6013750" y="3571552"/>
                  <a:pt x="6030686" y="3561806"/>
                  <a:pt x="6048103" y="3553098"/>
                </a:cubicBezTo>
                <a:cubicBezTo>
                  <a:pt x="6117772" y="3448594"/>
                  <a:pt x="6026331" y="3574870"/>
                  <a:pt x="6113418" y="3487783"/>
                </a:cubicBezTo>
                <a:cubicBezTo>
                  <a:pt x="6124519" y="3476682"/>
                  <a:pt x="6130418" y="3461370"/>
                  <a:pt x="6139543" y="3448595"/>
                </a:cubicBezTo>
                <a:cubicBezTo>
                  <a:pt x="6152197" y="3430879"/>
                  <a:pt x="6165669" y="3413760"/>
                  <a:pt x="6178732" y="3396343"/>
                </a:cubicBezTo>
                <a:cubicBezTo>
                  <a:pt x="6183086" y="3383280"/>
                  <a:pt x="6185637" y="3369471"/>
                  <a:pt x="6191795" y="3357155"/>
                </a:cubicBezTo>
                <a:cubicBezTo>
                  <a:pt x="6203150" y="3334446"/>
                  <a:pt x="6221554" y="3315414"/>
                  <a:pt x="6230983" y="3291840"/>
                </a:cubicBezTo>
                <a:cubicBezTo>
                  <a:pt x="6239229" y="3271225"/>
                  <a:pt x="6238204" y="3247946"/>
                  <a:pt x="6244046" y="3226526"/>
                </a:cubicBezTo>
                <a:cubicBezTo>
                  <a:pt x="6251292" y="3199957"/>
                  <a:pt x="6261463" y="3174275"/>
                  <a:pt x="6270172" y="3148149"/>
                </a:cubicBezTo>
                <a:lnTo>
                  <a:pt x="6283235" y="3108960"/>
                </a:lnTo>
                <a:cubicBezTo>
                  <a:pt x="6287589" y="3052354"/>
                  <a:pt x="6296298" y="2995916"/>
                  <a:pt x="6296298" y="2939143"/>
                </a:cubicBezTo>
                <a:cubicBezTo>
                  <a:pt x="6296298" y="2768822"/>
                  <a:pt x="6323288" y="2709807"/>
                  <a:pt x="6257109" y="2599509"/>
                </a:cubicBezTo>
                <a:cubicBezTo>
                  <a:pt x="6240954" y="2572585"/>
                  <a:pt x="6230984" y="2538549"/>
                  <a:pt x="6204858" y="2521132"/>
                </a:cubicBezTo>
                <a:lnTo>
                  <a:pt x="6165669" y="2495006"/>
                </a:lnTo>
                <a:cubicBezTo>
                  <a:pt x="6095997" y="2390501"/>
                  <a:pt x="6187443" y="2516781"/>
                  <a:pt x="6100355" y="2429692"/>
                </a:cubicBezTo>
                <a:cubicBezTo>
                  <a:pt x="6089254" y="2418590"/>
                  <a:pt x="6085331" y="2401604"/>
                  <a:pt x="6074229" y="2390503"/>
                </a:cubicBezTo>
                <a:cubicBezTo>
                  <a:pt x="6063128" y="2379402"/>
                  <a:pt x="6047101" y="2374429"/>
                  <a:pt x="6035040" y="2364378"/>
                </a:cubicBezTo>
                <a:cubicBezTo>
                  <a:pt x="6020848" y="2352551"/>
                  <a:pt x="6007678" y="2339381"/>
                  <a:pt x="5995852" y="2325189"/>
                </a:cubicBezTo>
                <a:cubicBezTo>
                  <a:pt x="5985801" y="2313128"/>
                  <a:pt x="5981985" y="2295808"/>
                  <a:pt x="5969726" y="2286000"/>
                </a:cubicBezTo>
                <a:cubicBezTo>
                  <a:pt x="5958974" y="2277398"/>
                  <a:pt x="5943601" y="2277292"/>
                  <a:pt x="5930538" y="2272938"/>
                </a:cubicBezTo>
                <a:cubicBezTo>
                  <a:pt x="5833303" y="2175703"/>
                  <a:pt x="5956392" y="2295098"/>
                  <a:pt x="5839098" y="2194560"/>
                </a:cubicBezTo>
                <a:cubicBezTo>
                  <a:pt x="5825072" y="2182538"/>
                  <a:pt x="5814101" y="2167198"/>
                  <a:pt x="5799909" y="2155372"/>
                </a:cubicBezTo>
                <a:cubicBezTo>
                  <a:pt x="5714700" y="2084366"/>
                  <a:pt x="5811976" y="2184155"/>
                  <a:pt x="5708469" y="2090058"/>
                </a:cubicBezTo>
                <a:cubicBezTo>
                  <a:pt x="5676574" y="2061062"/>
                  <a:pt x="5642892" y="2033102"/>
                  <a:pt x="5617029" y="1998618"/>
                </a:cubicBezTo>
                <a:cubicBezTo>
                  <a:pt x="5603966" y="1981201"/>
                  <a:pt x="5593950" y="1961011"/>
                  <a:pt x="5577840" y="1946366"/>
                </a:cubicBezTo>
                <a:cubicBezTo>
                  <a:pt x="5545621" y="1917076"/>
                  <a:pt x="5497491" y="1904219"/>
                  <a:pt x="5473338" y="1867989"/>
                </a:cubicBezTo>
                <a:cubicBezTo>
                  <a:pt x="5447648" y="1829454"/>
                  <a:pt x="5445743" y="1821045"/>
                  <a:pt x="5408023" y="1789612"/>
                </a:cubicBezTo>
                <a:cubicBezTo>
                  <a:pt x="5395962" y="1779561"/>
                  <a:pt x="5380569" y="1773916"/>
                  <a:pt x="5368835" y="1763486"/>
                </a:cubicBezTo>
                <a:cubicBezTo>
                  <a:pt x="5368830" y="1763482"/>
                  <a:pt x="5270865" y="1665516"/>
                  <a:pt x="5251269" y="1645920"/>
                </a:cubicBezTo>
                <a:cubicBezTo>
                  <a:pt x="5238206" y="1632857"/>
                  <a:pt x="5226859" y="1617816"/>
                  <a:pt x="5212080" y="1606732"/>
                </a:cubicBezTo>
                <a:cubicBezTo>
                  <a:pt x="5194663" y="1593669"/>
                  <a:pt x="5175224" y="1582938"/>
                  <a:pt x="5159829" y="1567543"/>
                </a:cubicBezTo>
                <a:cubicBezTo>
                  <a:pt x="5140114" y="1547828"/>
                  <a:pt x="5128416" y="1520752"/>
                  <a:pt x="5107578" y="1502229"/>
                </a:cubicBezTo>
                <a:cubicBezTo>
                  <a:pt x="5088601" y="1485361"/>
                  <a:pt x="5063794" y="1476497"/>
                  <a:pt x="5042263" y="1463040"/>
                </a:cubicBezTo>
                <a:cubicBezTo>
                  <a:pt x="5028950" y="1454719"/>
                  <a:pt x="5016138" y="1445623"/>
                  <a:pt x="5003075" y="1436915"/>
                </a:cubicBezTo>
                <a:cubicBezTo>
                  <a:pt x="4952795" y="1361496"/>
                  <a:pt x="4989510" y="1407147"/>
                  <a:pt x="4872446" y="1319349"/>
                </a:cubicBezTo>
                <a:cubicBezTo>
                  <a:pt x="4855029" y="1306286"/>
                  <a:pt x="4836920" y="1294098"/>
                  <a:pt x="4820195" y="1280160"/>
                </a:cubicBezTo>
                <a:cubicBezTo>
                  <a:pt x="4794069" y="1258389"/>
                  <a:pt x="4768662" y="1235725"/>
                  <a:pt x="4741818" y="1214846"/>
                </a:cubicBezTo>
                <a:cubicBezTo>
                  <a:pt x="4729425" y="1205207"/>
                  <a:pt x="4713730" y="1199821"/>
                  <a:pt x="4702629" y="1188720"/>
                </a:cubicBezTo>
                <a:cubicBezTo>
                  <a:pt x="4687234" y="1173325"/>
                  <a:pt x="4679550" y="1151114"/>
                  <a:pt x="4663440" y="1136469"/>
                </a:cubicBezTo>
                <a:cubicBezTo>
                  <a:pt x="4631221" y="1107179"/>
                  <a:pt x="4558938" y="1058092"/>
                  <a:pt x="4558938" y="1058092"/>
                </a:cubicBezTo>
                <a:cubicBezTo>
                  <a:pt x="4511320" y="986664"/>
                  <a:pt x="4560115" y="1045814"/>
                  <a:pt x="4480560" y="992778"/>
                </a:cubicBezTo>
                <a:cubicBezTo>
                  <a:pt x="4457362" y="977312"/>
                  <a:pt x="4437551" y="957255"/>
                  <a:pt x="4415246" y="940526"/>
                </a:cubicBezTo>
                <a:cubicBezTo>
                  <a:pt x="4402686" y="931106"/>
                  <a:pt x="4388833" y="923525"/>
                  <a:pt x="4376058" y="914400"/>
                </a:cubicBezTo>
                <a:cubicBezTo>
                  <a:pt x="4358342" y="901746"/>
                  <a:pt x="4342709" y="886014"/>
                  <a:pt x="4323806" y="875212"/>
                </a:cubicBezTo>
                <a:cubicBezTo>
                  <a:pt x="4311851" y="868381"/>
                  <a:pt x="4297681" y="866503"/>
                  <a:pt x="4284618" y="862149"/>
                </a:cubicBezTo>
                <a:lnTo>
                  <a:pt x="4167052" y="770709"/>
                </a:lnTo>
                <a:cubicBezTo>
                  <a:pt x="4149795" y="757435"/>
                  <a:pt x="4132915" y="743597"/>
                  <a:pt x="4114800" y="731520"/>
                </a:cubicBezTo>
                <a:cubicBezTo>
                  <a:pt x="4101737" y="722812"/>
                  <a:pt x="4087532" y="715612"/>
                  <a:pt x="4075612" y="705395"/>
                </a:cubicBezTo>
                <a:cubicBezTo>
                  <a:pt x="4056910" y="689365"/>
                  <a:pt x="4042803" y="668265"/>
                  <a:pt x="4023360" y="653143"/>
                </a:cubicBezTo>
                <a:cubicBezTo>
                  <a:pt x="4003319" y="637555"/>
                  <a:pt x="3978358" y="629189"/>
                  <a:pt x="3958046" y="613955"/>
                </a:cubicBezTo>
                <a:cubicBezTo>
                  <a:pt x="3943267" y="602871"/>
                  <a:pt x="3933050" y="586593"/>
                  <a:pt x="3918858" y="574766"/>
                </a:cubicBezTo>
                <a:cubicBezTo>
                  <a:pt x="3885094" y="546629"/>
                  <a:pt x="3879757" y="548669"/>
                  <a:pt x="3840480" y="535578"/>
                </a:cubicBezTo>
                <a:cubicBezTo>
                  <a:pt x="3733564" y="450044"/>
                  <a:pt x="3818904" y="513535"/>
                  <a:pt x="3709852" y="444138"/>
                </a:cubicBezTo>
                <a:cubicBezTo>
                  <a:pt x="3683362" y="427280"/>
                  <a:pt x="3659559" y="405928"/>
                  <a:pt x="3631475" y="391886"/>
                </a:cubicBezTo>
                <a:cubicBezTo>
                  <a:pt x="3614058" y="383177"/>
                  <a:pt x="3596130" y="375421"/>
                  <a:pt x="3579223" y="365760"/>
                </a:cubicBezTo>
                <a:cubicBezTo>
                  <a:pt x="3552479" y="350478"/>
                  <a:pt x="3510215" y="317270"/>
                  <a:pt x="3487783" y="300446"/>
                </a:cubicBezTo>
                <a:cubicBezTo>
                  <a:pt x="3479075" y="287383"/>
                  <a:pt x="3474217" y="270678"/>
                  <a:pt x="3461658" y="261258"/>
                </a:cubicBezTo>
                <a:cubicBezTo>
                  <a:pt x="3433604" y="240218"/>
                  <a:pt x="3340323" y="202584"/>
                  <a:pt x="3304903" y="195943"/>
                </a:cubicBezTo>
                <a:cubicBezTo>
                  <a:pt x="3261893" y="187878"/>
                  <a:pt x="3217818" y="187234"/>
                  <a:pt x="3174275" y="182880"/>
                </a:cubicBezTo>
                <a:cubicBezTo>
                  <a:pt x="3035819" y="148269"/>
                  <a:pt x="3241804" y="197534"/>
                  <a:pt x="3017520" y="156755"/>
                </a:cubicBezTo>
                <a:cubicBezTo>
                  <a:pt x="3003973" y="154292"/>
                  <a:pt x="2991773" y="146679"/>
                  <a:pt x="2978332" y="143692"/>
                </a:cubicBezTo>
                <a:cubicBezTo>
                  <a:pt x="2952477" y="137946"/>
                  <a:pt x="2926081" y="134983"/>
                  <a:pt x="2899955" y="130629"/>
                </a:cubicBezTo>
                <a:cubicBezTo>
                  <a:pt x="2801167" y="81235"/>
                  <a:pt x="2889874" y="118062"/>
                  <a:pt x="2730138" y="91440"/>
                </a:cubicBezTo>
                <a:cubicBezTo>
                  <a:pt x="2716556" y="89176"/>
                  <a:pt x="2704233" y="82001"/>
                  <a:pt x="2690949" y="78378"/>
                </a:cubicBezTo>
                <a:cubicBezTo>
                  <a:pt x="2656308" y="68931"/>
                  <a:pt x="2621280" y="60961"/>
                  <a:pt x="2586446" y="52252"/>
                </a:cubicBezTo>
                <a:cubicBezTo>
                  <a:pt x="2569029" y="47898"/>
                  <a:pt x="2551799" y="42710"/>
                  <a:pt x="2534195" y="39189"/>
                </a:cubicBezTo>
                <a:lnTo>
                  <a:pt x="2495006" y="0"/>
                </a:lnTo>
                <a:close/>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직사각형 80"/>
          <p:cNvSpPr/>
          <p:nvPr/>
        </p:nvSpPr>
        <p:spPr>
          <a:xfrm>
            <a:off x="8889353" y="5970395"/>
            <a:ext cx="649989" cy="36013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smtClean="0">
                <a:solidFill>
                  <a:srgbClr val="0070C0"/>
                </a:solidFill>
              </a:rPr>
              <a:t>계약</a:t>
            </a:r>
            <a:endParaRPr lang="ko-KR" altLang="en-US" b="1">
              <a:solidFill>
                <a:srgbClr val="0070C0"/>
              </a:solidFill>
            </a:endParaRPr>
          </a:p>
        </p:txBody>
      </p:sp>
      <p:sp>
        <p:nvSpPr>
          <p:cNvPr id="111" name="직사각형 110"/>
          <p:cNvSpPr/>
          <p:nvPr/>
        </p:nvSpPr>
        <p:spPr>
          <a:xfrm>
            <a:off x="10026627" y="5337598"/>
            <a:ext cx="1167255" cy="33613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smtClean="0">
                <a:solidFill>
                  <a:srgbClr val="0070C0"/>
                </a:solidFill>
              </a:rPr>
              <a:t>당연계약</a:t>
            </a:r>
            <a:endParaRPr lang="ko-KR" altLang="en-US" b="1">
              <a:solidFill>
                <a:srgbClr val="0070C0"/>
              </a:solidFill>
            </a:endParaRPr>
          </a:p>
        </p:txBody>
      </p:sp>
      <p:cxnSp>
        <p:nvCxnSpPr>
          <p:cNvPr id="86" name="직선 연결선 85"/>
          <p:cNvCxnSpPr>
            <a:stCxn id="89" idx="2"/>
            <a:endCxn id="28" idx="0"/>
          </p:cNvCxnSpPr>
          <p:nvPr/>
        </p:nvCxnSpPr>
        <p:spPr>
          <a:xfrm>
            <a:off x="1544571" y="5590461"/>
            <a:ext cx="181010" cy="15979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p:cNvCxnSpPr>
            <a:stCxn id="92" idx="2"/>
          </p:cNvCxnSpPr>
          <p:nvPr/>
        </p:nvCxnSpPr>
        <p:spPr>
          <a:xfrm>
            <a:off x="4929224" y="5575253"/>
            <a:ext cx="216248" cy="20023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직선 연결선 114"/>
          <p:cNvCxnSpPr>
            <a:stCxn id="100" idx="2"/>
          </p:cNvCxnSpPr>
          <p:nvPr/>
        </p:nvCxnSpPr>
        <p:spPr>
          <a:xfrm>
            <a:off x="6039735" y="5610513"/>
            <a:ext cx="140066" cy="1002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직선 연결선 115"/>
          <p:cNvCxnSpPr>
            <a:stCxn id="32" idx="2"/>
          </p:cNvCxnSpPr>
          <p:nvPr/>
        </p:nvCxnSpPr>
        <p:spPr>
          <a:xfrm flipH="1">
            <a:off x="7061167" y="5649249"/>
            <a:ext cx="197083" cy="7449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직선 연결선 116"/>
          <p:cNvCxnSpPr>
            <a:stCxn id="83" idx="2"/>
          </p:cNvCxnSpPr>
          <p:nvPr/>
        </p:nvCxnSpPr>
        <p:spPr>
          <a:xfrm flipH="1">
            <a:off x="7820301" y="5656881"/>
            <a:ext cx="183201" cy="7642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직선 연결선 117"/>
          <p:cNvCxnSpPr>
            <a:stCxn id="76" idx="2"/>
            <a:endCxn id="93" idx="0"/>
          </p:cNvCxnSpPr>
          <p:nvPr/>
        </p:nvCxnSpPr>
        <p:spPr>
          <a:xfrm>
            <a:off x="4100760" y="4861747"/>
            <a:ext cx="294281" cy="47585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직선 연결선 118"/>
          <p:cNvCxnSpPr>
            <a:stCxn id="23" idx="2"/>
            <a:endCxn id="95" idx="0"/>
          </p:cNvCxnSpPr>
          <p:nvPr/>
        </p:nvCxnSpPr>
        <p:spPr>
          <a:xfrm>
            <a:off x="3127796" y="4857043"/>
            <a:ext cx="177494" cy="48055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직선 연결선 119"/>
          <p:cNvCxnSpPr/>
          <p:nvPr/>
        </p:nvCxnSpPr>
        <p:spPr>
          <a:xfrm>
            <a:off x="1853340" y="5182516"/>
            <a:ext cx="181010" cy="15979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p:cNvCxnSpPr>
            <a:stCxn id="94" idx="2"/>
          </p:cNvCxnSpPr>
          <p:nvPr/>
        </p:nvCxnSpPr>
        <p:spPr>
          <a:xfrm>
            <a:off x="3858672" y="5589686"/>
            <a:ext cx="159787" cy="14160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직선 연결선 121"/>
          <p:cNvCxnSpPr>
            <a:stCxn id="96" idx="2"/>
          </p:cNvCxnSpPr>
          <p:nvPr/>
        </p:nvCxnSpPr>
        <p:spPr>
          <a:xfrm>
            <a:off x="2787727" y="5590460"/>
            <a:ext cx="230229" cy="15979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직선 연결선 142"/>
          <p:cNvCxnSpPr>
            <a:endCxn id="89" idx="0"/>
          </p:cNvCxnSpPr>
          <p:nvPr/>
        </p:nvCxnSpPr>
        <p:spPr>
          <a:xfrm flipH="1">
            <a:off x="1544571" y="5190750"/>
            <a:ext cx="285384" cy="15674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직선 연결선 143"/>
          <p:cNvCxnSpPr>
            <a:stCxn id="23" idx="2"/>
            <a:endCxn id="96" idx="0"/>
          </p:cNvCxnSpPr>
          <p:nvPr/>
        </p:nvCxnSpPr>
        <p:spPr>
          <a:xfrm flipH="1">
            <a:off x="2787727" y="4857043"/>
            <a:ext cx="340069" cy="48055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직선 연결선 144"/>
          <p:cNvCxnSpPr>
            <a:stCxn id="22" idx="2"/>
            <a:endCxn id="100" idx="0"/>
          </p:cNvCxnSpPr>
          <p:nvPr/>
        </p:nvCxnSpPr>
        <p:spPr>
          <a:xfrm flipH="1">
            <a:off x="6039735" y="4863742"/>
            <a:ext cx="1838" cy="48340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직선 연결선 145"/>
          <p:cNvCxnSpPr>
            <a:stCxn id="76" idx="2"/>
            <a:endCxn id="94" idx="0"/>
          </p:cNvCxnSpPr>
          <p:nvPr/>
        </p:nvCxnSpPr>
        <p:spPr>
          <a:xfrm flipH="1">
            <a:off x="3858672" y="4861747"/>
            <a:ext cx="242088" cy="48574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직선 연결선 146"/>
          <p:cNvCxnSpPr>
            <a:stCxn id="75" idx="2"/>
            <a:endCxn id="92" idx="0"/>
          </p:cNvCxnSpPr>
          <p:nvPr/>
        </p:nvCxnSpPr>
        <p:spPr>
          <a:xfrm flipH="1">
            <a:off x="4929224" y="4857043"/>
            <a:ext cx="144929" cy="48055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직선 연결선 147"/>
          <p:cNvCxnSpPr>
            <a:stCxn id="75" idx="2"/>
            <a:endCxn id="90" idx="0"/>
          </p:cNvCxnSpPr>
          <p:nvPr/>
        </p:nvCxnSpPr>
        <p:spPr>
          <a:xfrm>
            <a:off x="5074153" y="4857043"/>
            <a:ext cx="412764" cy="49330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직선 연결선 148"/>
          <p:cNvCxnSpPr>
            <a:stCxn id="22" idx="2"/>
            <a:endCxn id="99" idx="0"/>
          </p:cNvCxnSpPr>
          <p:nvPr/>
        </p:nvCxnSpPr>
        <p:spPr>
          <a:xfrm>
            <a:off x="6041573" y="4863742"/>
            <a:ext cx="508835" cy="49181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직선 연결선 149"/>
          <p:cNvCxnSpPr>
            <a:stCxn id="74" idx="2"/>
            <a:endCxn id="32" idx="0"/>
          </p:cNvCxnSpPr>
          <p:nvPr/>
        </p:nvCxnSpPr>
        <p:spPr>
          <a:xfrm>
            <a:off x="6922486" y="4880344"/>
            <a:ext cx="335764" cy="47520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직선 연결선 150"/>
          <p:cNvCxnSpPr>
            <a:stCxn id="25" idx="2"/>
          </p:cNvCxnSpPr>
          <p:nvPr/>
        </p:nvCxnSpPr>
        <p:spPr>
          <a:xfrm>
            <a:off x="8020115" y="4867337"/>
            <a:ext cx="13986" cy="48946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바닥글 개체 틀 14"/>
          <p:cNvSpPr>
            <a:spLocks noGrp="1"/>
          </p:cNvSpPr>
          <p:nvPr>
            <p:ph type="ftr" sz="quarter" idx="11"/>
          </p:nvPr>
        </p:nvSpPr>
        <p:spPr>
          <a:xfrm>
            <a:off x="0" y="34232"/>
            <a:ext cx="1841326" cy="227069"/>
          </a:xfrm>
        </p:spPr>
        <p:txBody>
          <a:bodyPr/>
          <a:lstStyle/>
          <a:p>
            <a:pPr algn="l"/>
            <a:r>
              <a:rPr lang="en-US" altLang="ko-KR" sz="1400" b="1" smtClean="0">
                <a:solidFill>
                  <a:srgbClr val="002060"/>
                </a:solidFill>
              </a:rPr>
              <a:t>1. CMS</a:t>
            </a:r>
            <a:r>
              <a:rPr lang="ko-KR" altLang="en-US" sz="1400" b="1" smtClean="0">
                <a:solidFill>
                  <a:srgbClr val="002060"/>
                </a:solidFill>
              </a:rPr>
              <a:t>와 </a:t>
            </a:r>
            <a:r>
              <a:rPr lang="en-US" altLang="ko-KR" sz="1400" b="1" smtClean="0">
                <a:solidFill>
                  <a:srgbClr val="002060"/>
                </a:solidFill>
              </a:rPr>
              <a:t>HIRA</a:t>
            </a:r>
            <a:endParaRPr lang="ko-KR" altLang="en-US" sz="1400" b="1">
              <a:solidFill>
                <a:srgbClr val="002060"/>
              </a:solidFill>
            </a:endParaRPr>
          </a:p>
        </p:txBody>
      </p:sp>
      <p:cxnSp>
        <p:nvCxnSpPr>
          <p:cNvPr id="123" name="직선 연결선 122"/>
          <p:cNvCxnSpPr/>
          <p:nvPr/>
        </p:nvCxnSpPr>
        <p:spPr>
          <a:xfrm flipH="1">
            <a:off x="4728961" y="1842850"/>
            <a:ext cx="1264175" cy="595073"/>
          </a:xfrm>
          <a:prstGeom prst="line">
            <a:avLst/>
          </a:prstGeom>
          <a:ln w="381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4" name="직선 연결선 123"/>
          <p:cNvCxnSpPr/>
          <p:nvPr/>
        </p:nvCxnSpPr>
        <p:spPr>
          <a:xfrm flipH="1">
            <a:off x="5207804" y="1861131"/>
            <a:ext cx="1698228" cy="624775"/>
          </a:xfrm>
          <a:prstGeom prst="line">
            <a:avLst/>
          </a:prstGeom>
          <a:ln w="38100">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5" name="직선 연결선 124"/>
          <p:cNvCxnSpPr/>
          <p:nvPr/>
        </p:nvCxnSpPr>
        <p:spPr>
          <a:xfrm>
            <a:off x="6095254" y="1861131"/>
            <a:ext cx="4034864" cy="953787"/>
          </a:xfrm>
          <a:prstGeom prst="line">
            <a:avLst/>
          </a:prstGeom>
          <a:ln w="381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6" name="모서리가 둥근 직사각형 125"/>
          <p:cNvSpPr/>
          <p:nvPr/>
        </p:nvSpPr>
        <p:spPr>
          <a:xfrm>
            <a:off x="10844867" y="1479741"/>
            <a:ext cx="1235179" cy="355969"/>
          </a:xfrm>
          <a:prstGeom prst="roundRect">
            <a:avLst/>
          </a:prstGeom>
          <a:blipFill>
            <a:blip r:embed="rId4"/>
            <a:tile tx="0" ty="0" sx="100000" sy="100000" flip="none" algn="tl"/>
          </a:blipFill>
          <a:ln/>
          <a:effectLst>
            <a:glow rad="1397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000" tIns="72000" rIns="36000" bIns="72000" numCol="1" spcCol="1270" anchor="ctr" anchorCtr="0">
            <a:noAutofit/>
          </a:bodyPr>
          <a:lstStyle/>
          <a:p>
            <a:pPr algn="ctr" defTabSz="1066800">
              <a:lnSpc>
                <a:spcPct val="90000"/>
              </a:lnSpc>
              <a:spcBef>
                <a:spcPct val="0"/>
              </a:spcBef>
              <a:spcAft>
                <a:spcPct val="35000"/>
              </a:spcAft>
            </a:pPr>
            <a:r>
              <a:rPr lang="ko-KR" altLang="en-US" sz="1600" smtClean="0">
                <a:solidFill>
                  <a:schemeClr val="tx1"/>
                </a:solidFill>
                <a:latin typeface="HY헤드라인M" pitchFamily="18" charset="-127"/>
                <a:ea typeface="HY헤드라인M" pitchFamily="18" charset="-127"/>
              </a:rPr>
              <a:t>실손보험</a:t>
            </a:r>
            <a:endParaRPr lang="ko-KR" altLang="en-US" sz="1600">
              <a:solidFill>
                <a:schemeClr val="tx1"/>
              </a:solidFill>
              <a:latin typeface="HY헤드라인M" pitchFamily="18" charset="-127"/>
              <a:ea typeface="HY헤드라인M" pitchFamily="18" charset="-127"/>
            </a:endParaRPr>
          </a:p>
        </p:txBody>
      </p:sp>
      <p:cxnSp>
        <p:nvCxnSpPr>
          <p:cNvPr id="34" name="직선 연결선 33"/>
          <p:cNvCxnSpPr/>
          <p:nvPr/>
        </p:nvCxnSpPr>
        <p:spPr>
          <a:xfrm>
            <a:off x="10313226" y="-255181"/>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직선 연결선 126"/>
          <p:cNvCxnSpPr/>
          <p:nvPr/>
        </p:nvCxnSpPr>
        <p:spPr>
          <a:xfrm flipH="1" flipV="1">
            <a:off x="7010742" y="1852358"/>
            <a:ext cx="1324386" cy="332211"/>
          </a:xfrm>
          <a:prstGeom prst="line">
            <a:avLst/>
          </a:prstGeom>
          <a:ln w="38100">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8" name="직선 연결선 127"/>
          <p:cNvCxnSpPr/>
          <p:nvPr/>
        </p:nvCxnSpPr>
        <p:spPr>
          <a:xfrm flipH="1">
            <a:off x="8338413" y="1686994"/>
            <a:ext cx="2488531" cy="486524"/>
          </a:xfrm>
          <a:prstGeom prst="line">
            <a:avLst/>
          </a:prstGeom>
          <a:ln w="38100">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9" name="직사각형 128"/>
          <p:cNvSpPr/>
          <p:nvPr/>
        </p:nvSpPr>
        <p:spPr>
          <a:xfrm>
            <a:off x="364487" y="669360"/>
            <a:ext cx="11798957" cy="7415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smtClean="0">
                <a:solidFill>
                  <a:schemeClr val="tx1"/>
                </a:solidFill>
                <a:latin typeface="HY헤드라인M" panose="02030600000101010101" pitchFamily="18" charset="-127"/>
                <a:ea typeface="HY헤드라인M" panose="02030600000101010101" pitchFamily="18" charset="-127"/>
              </a:rPr>
              <a:t>미국의 진료비 상환시스템은 공공</a:t>
            </a:r>
            <a:r>
              <a:rPr lang="en-US" altLang="ko-KR" sz="1200" smtClean="0">
                <a:solidFill>
                  <a:schemeClr val="tx1"/>
                </a:solidFill>
                <a:latin typeface="HY헤드라인M" panose="02030600000101010101" pitchFamily="18" charset="-127"/>
                <a:ea typeface="HY헤드라인M" panose="02030600000101010101" pitchFamily="18" charset="-127"/>
              </a:rPr>
              <a:t>/</a:t>
            </a:r>
            <a:r>
              <a:rPr lang="ko-KR" altLang="en-US" sz="1200" smtClean="0">
                <a:solidFill>
                  <a:schemeClr val="tx1"/>
                </a:solidFill>
                <a:latin typeface="HY헤드라인M" panose="02030600000101010101" pitchFamily="18" charset="-127"/>
                <a:ea typeface="HY헤드라인M" panose="02030600000101010101" pitchFamily="18" charset="-127"/>
              </a:rPr>
              <a:t>민간의 혼합 </a:t>
            </a:r>
            <a:r>
              <a:rPr lang="en-US" altLang="ko-KR" sz="1200" smtClean="0">
                <a:solidFill>
                  <a:schemeClr val="tx1"/>
                </a:solidFill>
                <a:latin typeface="HY헤드라인M" panose="02030600000101010101" pitchFamily="18" charset="-127"/>
                <a:ea typeface="HY헤드라인M" panose="02030600000101010101" pitchFamily="18" charset="-127"/>
              </a:rPr>
              <a:t>3</a:t>
            </a:r>
            <a:r>
              <a:rPr lang="ko-KR" altLang="en-US" sz="1200" smtClean="0">
                <a:solidFill>
                  <a:schemeClr val="tx1"/>
                </a:solidFill>
                <a:latin typeface="HY헤드라인M" panose="02030600000101010101" pitchFamily="18" charset="-127"/>
                <a:ea typeface="HY헤드라인M" panose="02030600000101010101" pitchFamily="18" charset="-127"/>
              </a:rPr>
              <a:t>자지불시스템으로 정부</a:t>
            </a:r>
            <a:r>
              <a:rPr lang="en-US" altLang="ko-KR" sz="1200" smtClean="0">
                <a:solidFill>
                  <a:schemeClr val="tx1"/>
                </a:solidFill>
                <a:latin typeface="HY헤드라인M" panose="02030600000101010101" pitchFamily="18" charset="-127"/>
                <a:ea typeface="HY헤드라인M" panose="02030600000101010101" pitchFamily="18" charset="-127"/>
              </a:rPr>
              <a:t>, </a:t>
            </a:r>
            <a:r>
              <a:rPr lang="ko-KR" altLang="en-US" sz="1200" smtClean="0">
                <a:solidFill>
                  <a:schemeClr val="tx1"/>
                </a:solidFill>
                <a:latin typeface="HY헤드라인M" panose="02030600000101010101" pitchFamily="18" charset="-127"/>
                <a:ea typeface="HY헤드라인M" panose="02030600000101010101" pitchFamily="18" charset="-127"/>
              </a:rPr>
              <a:t>고용주</a:t>
            </a:r>
            <a:r>
              <a:rPr lang="en-US" altLang="ko-KR" sz="1200" smtClean="0">
                <a:solidFill>
                  <a:schemeClr val="tx1"/>
                </a:solidFill>
                <a:latin typeface="HY헤드라인M" panose="02030600000101010101" pitchFamily="18" charset="-127"/>
                <a:ea typeface="HY헤드라인M" panose="02030600000101010101" pitchFamily="18" charset="-127"/>
              </a:rPr>
              <a:t>(</a:t>
            </a:r>
            <a:r>
              <a:rPr lang="ko-KR" altLang="en-US" sz="1200" smtClean="0">
                <a:solidFill>
                  <a:schemeClr val="tx1"/>
                </a:solidFill>
                <a:latin typeface="HY헤드라인M" panose="02030600000101010101" pitchFamily="18" charset="-127"/>
                <a:ea typeface="HY헤드라인M" panose="02030600000101010101" pitchFamily="18" charset="-127"/>
              </a:rPr>
              <a:t>기업</a:t>
            </a:r>
            <a:r>
              <a:rPr lang="en-US" altLang="ko-KR" sz="1200" smtClean="0">
                <a:solidFill>
                  <a:schemeClr val="tx1"/>
                </a:solidFill>
                <a:latin typeface="HY헤드라인M" panose="02030600000101010101" pitchFamily="18" charset="-127"/>
                <a:ea typeface="HY헤드라인M" panose="02030600000101010101" pitchFamily="18" charset="-127"/>
              </a:rPr>
              <a:t>)</a:t>
            </a:r>
            <a:r>
              <a:rPr lang="ko-KR" altLang="en-US" sz="1200" smtClean="0">
                <a:solidFill>
                  <a:schemeClr val="tx1"/>
                </a:solidFill>
                <a:latin typeface="HY헤드라인M" panose="02030600000101010101" pitchFamily="18" charset="-127"/>
                <a:ea typeface="HY헤드라인M" panose="02030600000101010101" pitchFamily="18" charset="-127"/>
              </a:rPr>
              <a:t>와 개인이 케어 비용을 분담함</a:t>
            </a:r>
            <a:r>
              <a:rPr lang="en-US" altLang="ko-KR" sz="1200" smtClean="0">
                <a:solidFill>
                  <a:schemeClr val="tx1"/>
                </a:solidFill>
                <a:latin typeface="HY헤드라인M" panose="02030600000101010101" pitchFamily="18" charset="-127"/>
                <a:ea typeface="HY헤드라인M" panose="02030600000101010101" pitchFamily="18" charset="-127"/>
              </a:rPr>
              <a:t>. </a:t>
            </a:r>
            <a:r>
              <a:rPr lang="ko-KR" altLang="en-US" sz="1200" smtClean="0">
                <a:solidFill>
                  <a:schemeClr val="tx1"/>
                </a:solidFill>
                <a:latin typeface="HY헤드라인M" panose="02030600000101010101" pitchFamily="18" charset="-127"/>
                <a:ea typeface="HY헤드라인M" panose="02030600000101010101" pitchFamily="18" charset="-127"/>
              </a:rPr>
              <a:t>보험료는 개인이나 고용주가 민간보험 급여 적용을 위해 민간보험회사에 지불하는 금액임</a:t>
            </a:r>
            <a:r>
              <a:rPr lang="en-US" altLang="ko-KR" sz="1200" smtClean="0">
                <a:solidFill>
                  <a:schemeClr val="tx1"/>
                </a:solidFill>
                <a:latin typeface="HY헤드라인M" panose="02030600000101010101" pitchFamily="18" charset="-127"/>
                <a:ea typeface="HY헤드라인M" panose="02030600000101010101" pitchFamily="18" charset="-127"/>
              </a:rPr>
              <a:t>. </a:t>
            </a:r>
            <a:r>
              <a:rPr lang="ko-KR" altLang="en-US" sz="1200" smtClean="0">
                <a:solidFill>
                  <a:schemeClr val="tx1"/>
                </a:solidFill>
                <a:latin typeface="HY헤드라인M" panose="02030600000101010101" pitchFamily="18" charset="-127"/>
                <a:ea typeface="HY헤드라인M" panose="02030600000101010101" pitchFamily="18" charset="-127"/>
              </a:rPr>
              <a:t>정부 급여 적용은 연방</a:t>
            </a:r>
            <a:r>
              <a:rPr lang="en-US" altLang="ko-KR" sz="1200" smtClean="0">
                <a:solidFill>
                  <a:schemeClr val="tx1"/>
                </a:solidFill>
                <a:latin typeface="HY헤드라인M" panose="02030600000101010101" pitchFamily="18" charset="-127"/>
                <a:ea typeface="HY헤드라인M" panose="02030600000101010101" pitchFamily="18" charset="-127"/>
              </a:rPr>
              <a:t>(</a:t>
            </a:r>
            <a:r>
              <a:rPr lang="ko-KR" altLang="en-US" sz="1200" smtClean="0">
                <a:solidFill>
                  <a:schemeClr val="tx1"/>
                </a:solidFill>
                <a:latin typeface="HY헤드라인M" panose="02030600000101010101" pitchFamily="18" charset="-127"/>
                <a:ea typeface="HY헤드라인M" panose="02030600000101010101" pitchFamily="18" charset="-127"/>
              </a:rPr>
              <a:t>메디케어</a:t>
            </a:r>
            <a:r>
              <a:rPr lang="en-US" altLang="ko-KR" sz="1200" smtClean="0">
                <a:solidFill>
                  <a:schemeClr val="tx1"/>
                </a:solidFill>
                <a:latin typeface="HY헤드라인M" panose="02030600000101010101" pitchFamily="18" charset="-127"/>
                <a:ea typeface="HY헤드라인M" panose="02030600000101010101" pitchFamily="18" charset="-127"/>
              </a:rPr>
              <a:t>, DoD, BIA)</a:t>
            </a:r>
            <a:r>
              <a:rPr lang="ko-KR" altLang="en-US" sz="1200" smtClean="0">
                <a:solidFill>
                  <a:schemeClr val="tx1"/>
                </a:solidFill>
                <a:latin typeface="HY헤드라인M" panose="02030600000101010101" pitchFamily="18" charset="-127"/>
                <a:ea typeface="HY헤드라인M" panose="02030600000101010101" pitchFamily="18" charset="-127"/>
              </a:rPr>
              <a:t>와</a:t>
            </a:r>
            <a:r>
              <a:rPr lang="en-US" altLang="ko-KR" sz="1200" smtClean="0">
                <a:solidFill>
                  <a:schemeClr val="tx1"/>
                </a:solidFill>
                <a:latin typeface="HY헤드라인M" panose="02030600000101010101" pitchFamily="18" charset="-127"/>
                <a:ea typeface="HY헤드라인M" panose="02030600000101010101" pitchFamily="18" charset="-127"/>
              </a:rPr>
              <a:t> </a:t>
            </a:r>
            <a:r>
              <a:rPr lang="ko-KR" altLang="en-US" sz="1200" smtClean="0">
                <a:solidFill>
                  <a:schemeClr val="tx1"/>
                </a:solidFill>
                <a:latin typeface="HY헤드라인M" panose="02030600000101010101" pitchFamily="18" charset="-127"/>
                <a:ea typeface="HY헤드라인M" panose="02030600000101010101" pitchFamily="18" charset="-127"/>
              </a:rPr>
              <a:t>주 정부</a:t>
            </a:r>
            <a:r>
              <a:rPr lang="en-US" altLang="ko-KR" sz="1200" smtClean="0">
                <a:solidFill>
                  <a:schemeClr val="tx1"/>
                </a:solidFill>
                <a:latin typeface="HY헤드라인M" panose="02030600000101010101" pitchFamily="18" charset="-127"/>
                <a:ea typeface="HY헤드라인M" panose="02030600000101010101" pitchFamily="18" charset="-127"/>
              </a:rPr>
              <a:t>(</a:t>
            </a:r>
            <a:r>
              <a:rPr lang="ko-KR" altLang="en-US" sz="1200" smtClean="0">
                <a:solidFill>
                  <a:schemeClr val="tx1"/>
                </a:solidFill>
                <a:latin typeface="HY헤드라인M" panose="02030600000101010101" pitchFamily="18" charset="-127"/>
                <a:ea typeface="HY헤드라인M" panose="02030600000101010101" pitchFamily="18" charset="-127"/>
              </a:rPr>
              <a:t>메디케이드</a:t>
            </a:r>
            <a:r>
              <a:rPr lang="en-US" altLang="ko-KR" sz="1200" smtClean="0">
                <a:solidFill>
                  <a:schemeClr val="tx1"/>
                </a:solidFill>
                <a:latin typeface="HY헤드라인M" panose="02030600000101010101" pitchFamily="18" charset="-127"/>
                <a:ea typeface="HY헤드라인M" panose="02030600000101010101" pitchFamily="18" charset="-127"/>
              </a:rPr>
              <a:t>)</a:t>
            </a:r>
            <a:r>
              <a:rPr lang="ko-KR" altLang="en-US" sz="1200" smtClean="0">
                <a:solidFill>
                  <a:schemeClr val="tx1"/>
                </a:solidFill>
                <a:latin typeface="HY헤드라인M" panose="02030600000101010101" pitchFamily="18" charset="-127"/>
                <a:ea typeface="HY헤드라인M" panose="02030600000101010101" pitchFamily="18" charset="-127"/>
              </a:rPr>
              <a:t>가 특정 인구집단</a:t>
            </a:r>
            <a:r>
              <a:rPr lang="en-US" altLang="ko-KR" sz="1200" smtClean="0">
                <a:solidFill>
                  <a:schemeClr val="tx1"/>
                </a:solidFill>
                <a:latin typeface="HY헤드라인M" panose="02030600000101010101" pitchFamily="18" charset="-127"/>
                <a:ea typeface="HY헤드라인M" panose="02030600000101010101" pitchFamily="18" charset="-127"/>
              </a:rPr>
              <a:t>(</a:t>
            </a:r>
            <a:r>
              <a:rPr lang="ko-KR" altLang="en-US" sz="1200" smtClean="0">
                <a:solidFill>
                  <a:schemeClr val="tx1"/>
                </a:solidFill>
                <a:latin typeface="HY헤드라인M" panose="02030600000101010101" pitchFamily="18" charset="-127"/>
                <a:ea typeface="HY헤드라인M" panose="02030600000101010101" pitchFamily="18" charset="-127"/>
              </a:rPr>
              <a:t>노인</a:t>
            </a:r>
            <a:r>
              <a:rPr lang="en-US" altLang="ko-KR" sz="1200" smtClean="0">
                <a:solidFill>
                  <a:schemeClr val="tx1"/>
                </a:solidFill>
                <a:latin typeface="HY헤드라인M" panose="02030600000101010101" pitchFamily="18" charset="-127"/>
                <a:ea typeface="HY헤드라인M" panose="02030600000101010101" pitchFamily="18" charset="-127"/>
              </a:rPr>
              <a:t>, </a:t>
            </a:r>
            <a:r>
              <a:rPr lang="ko-KR" altLang="en-US" sz="1200" smtClean="0">
                <a:solidFill>
                  <a:schemeClr val="tx1"/>
                </a:solidFill>
                <a:latin typeface="HY헤드라인M" panose="02030600000101010101" pitchFamily="18" charset="-127"/>
                <a:ea typeface="HY헤드라인M" panose="02030600000101010101" pitchFamily="18" charset="-127"/>
              </a:rPr>
              <a:t>저소득</a:t>
            </a:r>
            <a:r>
              <a:rPr lang="en-US" altLang="ko-KR" sz="1200" smtClean="0">
                <a:solidFill>
                  <a:schemeClr val="tx1"/>
                </a:solidFill>
                <a:latin typeface="HY헤드라인M" panose="02030600000101010101" pitchFamily="18" charset="-127"/>
                <a:ea typeface="HY헤드라인M" panose="02030600000101010101" pitchFamily="18" charset="-127"/>
              </a:rPr>
              <a:t>, </a:t>
            </a:r>
            <a:r>
              <a:rPr lang="ko-KR" altLang="en-US" sz="1200" smtClean="0">
                <a:solidFill>
                  <a:schemeClr val="tx1"/>
                </a:solidFill>
                <a:latin typeface="HY헤드라인M" panose="02030600000101010101" pitchFamily="18" charset="-127"/>
                <a:ea typeface="HY헤드라인M" panose="02030600000101010101" pitchFamily="18" charset="-127"/>
              </a:rPr>
              <a:t>장애인</a:t>
            </a:r>
            <a:r>
              <a:rPr lang="en-US" altLang="ko-KR" sz="1200" smtClean="0">
                <a:solidFill>
                  <a:schemeClr val="tx1"/>
                </a:solidFill>
                <a:latin typeface="HY헤드라인M" panose="02030600000101010101" pitchFamily="18" charset="-127"/>
                <a:ea typeface="HY헤드라인M" panose="02030600000101010101" pitchFamily="18" charset="-127"/>
              </a:rPr>
              <a:t>, </a:t>
            </a:r>
            <a:r>
              <a:rPr lang="ko-KR" altLang="en-US" sz="1200" smtClean="0">
                <a:solidFill>
                  <a:schemeClr val="tx1"/>
                </a:solidFill>
                <a:latin typeface="HY헤드라인M" panose="02030600000101010101" pitchFamily="18" charset="-127"/>
                <a:ea typeface="HY헤드라인M" panose="02030600000101010101" pitchFamily="18" charset="-127"/>
              </a:rPr>
              <a:t>보훈대상자 등</a:t>
            </a:r>
            <a:r>
              <a:rPr lang="en-US" altLang="ko-KR" sz="1200" smtClean="0">
                <a:solidFill>
                  <a:schemeClr val="tx1"/>
                </a:solidFill>
                <a:latin typeface="HY헤드라인M" panose="02030600000101010101" pitchFamily="18" charset="-127"/>
                <a:ea typeface="HY헤드라인M" panose="02030600000101010101" pitchFamily="18" charset="-127"/>
              </a:rPr>
              <a:t>)</a:t>
            </a:r>
            <a:r>
              <a:rPr lang="ko-KR" altLang="en-US" sz="1200" smtClean="0">
                <a:solidFill>
                  <a:schemeClr val="tx1"/>
                </a:solidFill>
                <a:latin typeface="HY헤드라인M" panose="02030600000101010101" pitchFamily="18" charset="-127"/>
                <a:ea typeface="HY헤드라인M" panose="02030600000101010101" pitchFamily="18" charset="-127"/>
              </a:rPr>
              <a:t>에게 함</a:t>
            </a:r>
            <a:r>
              <a:rPr lang="en-US" altLang="ko-KR" sz="1200" smtClean="0">
                <a:solidFill>
                  <a:schemeClr val="tx1"/>
                </a:solidFill>
                <a:latin typeface="HY헤드라인M" panose="02030600000101010101" pitchFamily="18" charset="-127"/>
                <a:ea typeface="HY헤드라인M" panose="02030600000101010101" pitchFamily="18" charset="-127"/>
              </a:rPr>
              <a:t>. </a:t>
            </a:r>
            <a:r>
              <a:rPr lang="ko-KR" altLang="en-US" sz="1200" smtClean="0">
                <a:solidFill>
                  <a:schemeClr val="tx1"/>
                </a:solidFill>
                <a:latin typeface="HY헤드라인M" panose="02030600000101010101" pitchFamily="18" charset="-127"/>
                <a:ea typeface="HY헤드라인M" panose="02030600000101010101" pitchFamily="18" charset="-127"/>
              </a:rPr>
              <a:t>많은 민간보험자가 정부에 의해 지불되는 메디케어</a:t>
            </a:r>
            <a:r>
              <a:rPr lang="en-US" altLang="ko-KR" sz="1200" smtClean="0">
                <a:solidFill>
                  <a:schemeClr val="tx1"/>
                </a:solidFill>
                <a:latin typeface="HY헤드라인M" panose="02030600000101010101" pitchFamily="18" charset="-127"/>
                <a:ea typeface="HY헤드라인M" panose="02030600000101010101" pitchFamily="18" charset="-127"/>
              </a:rPr>
              <a:t>, </a:t>
            </a:r>
            <a:r>
              <a:rPr lang="ko-KR" altLang="en-US" sz="1200" smtClean="0">
                <a:solidFill>
                  <a:schemeClr val="tx1"/>
                </a:solidFill>
                <a:latin typeface="HY헤드라인M" panose="02030600000101010101" pitchFamily="18" charset="-127"/>
                <a:ea typeface="HY헤드라인M" panose="02030600000101010101" pitchFamily="18" charset="-127"/>
              </a:rPr>
              <a:t>메디케이드 인구집단을 커버함</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200">
                <a:solidFill>
                  <a:schemeClr val="tx1"/>
                </a:solidFill>
                <a:latin typeface="HY헤드라인M" panose="02030600000101010101" pitchFamily="18" charset="-127"/>
                <a:ea typeface="HY헤드라인M" panose="02030600000101010101" pitchFamily="18" charset="-127"/>
              </a:rPr>
              <a:t>정부이건 민간이건 지불자는 급여정책</a:t>
            </a:r>
            <a:r>
              <a:rPr lang="en-US" altLang="ko-KR" sz="1200">
                <a:solidFill>
                  <a:schemeClr val="tx1"/>
                </a:solidFill>
                <a:latin typeface="HY헤드라인M" panose="02030600000101010101" pitchFamily="18" charset="-127"/>
                <a:ea typeface="HY헤드라인M" panose="02030600000101010101" pitchFamily="18" charset="-127"/>
              </a:rPr>
              <a:t>, </a:t>
            </a:r>
            <a:r>
              <a:rPr lang="ko-KR" altLang="en-US" sz="1200">
                <a:solidFill>
                  <a:schemeClr val="tx1"/>
                </a:solidFill>
                <a:latin typeface="HY헤드라인M" panose="02030600000101010101" pitchFamily="18" charset="-127"/>
                <a:ea typeface="HY헤드라인M" panose="02030600000101010101" pitchFamily="18" charset="-127"/>
              </a:rPr>
              <a:t>자원 이용 통제</a:t>
            </a:r>
            <a:r>
              <a:rPr lang="en-US" altLang="ko-KR" sz="1200">
                <a:solidFill>
                  <a:schemeClr val="tx1"/>
                </a:solidFill>
                <a:latin typeface="HY헤드라인M" panose="02030600000101010101" pitchFamily="18" charset="-127"/>
                <a:ea typeface="HY헤드라인M" panose="02030600000101010101" pitchFamily="18" charset="-127"/>
              </a:rPr>
              <a:t>, </a:t>
            </a:r>
            <a:r>
              <a:rPr lang="ko-KR" altLang="en-US" sz="1200">
                <a:solidFill>
                  <a:schemeClr val="tx1"/>
                </a:solidFill>
                <a:latin typeface="HY헤드라인M" panose="02030600000101010101" pitchFamily="18" charset="-127"/>
                <a:ea typeface="HY헤드라인M" panose="02030600000101010101" pitchFamily="18" charset="-127"/>
              </a:rPr>
              <a:t>계약시스템을 통해 비용을 관리함</a:t>
            </a:r>
            <a:r>
              <a:rPr lang="en-US" altLang="ko-KR" sz="1050">
                <a:solidFill>
                  <a:schemeClr val="tx1"/>
                </a:solidFill>
                <a:latin typeface="HY헤드라인M" panose="02030600000101010101" pitchFamily="18" charset="-127"/>
                <a:ea typeface="HY헤드라인M" panose="02030600000101010101" pitchFamily="18" charset="-127"/>
              </a:rPr>
              <a:t>. </a:t>
            </a:r>
            <a:r>
              <a:rPr lang="en-US" altLang="ko-KR" sz="1050" smtClean="0">
                <a:solidFill>
                  <a:schemeClr val="tx1"/>
                </a:solidFill>
              </a:rPr>
              <a:t>("</a:t>
            </a:r>
            <a:r>
              <a:rPr lang="en-US" altLang="ko-KR" sz="1050">
                <a:solidFill>
                  <a:schemeClr val="tx1"/>
                </a:solidFill>
              </a:rPr>
              <a:t>USA: In-Vitro Diagnostics:Global Health Technology Assessment Road Map"https://</a:t>
            </a:r>
            <a:r>
              <a:rPr lang="en-US" altLang="ko-KR" sz="1050" smtClean="0">
                <a:solidFill>
                  <a:schemeClr val="tx1"/>
                </a:solidFill>
              </a:rPr>
              <a:t>www.connance.com Susan </a:t>
            </a:r>
            <a:r>
              <a:rPr lang="en-US" altLang="ko-KR" sz="1050">
                <a:solidFill>
                  <a:schemeClr val="tx1"/>
                </a:solidFill>
              </a:rPr>
              <a:t>Garfield MSc, BA, Vice President, Bridgehead International, Wayland, MA, USA )</a:t>
            </a:r>
            <a:endParaRPr lang="en-US" altLang="ko-KR" sz="1050" smtClean="0">
              <a:solidFill>
                <a:schemeClr val="tx1"/>
              </a:solidFill>
              <a:latin typeface="HY헤드라인M" panose="02030600000101010101" pitchFamily="18" charset="-127"/>
              <a:ea typeface="HY헤드라인M" panose="02030600000101010101" pitchFamily="18" charset="-127"/>
            </a:endParaRPr>
          </a:p>
        </p:txBody>
      </p:sp>
      <p:sp>
        <p:nvSpPr>
          <p:cNvPr id="4" name="타원 3"/>
          <p:cNvSpPr/>
          <p:nvPr/>
        </p:nvSpPr>
        <p:spPr>
          <a:xfrm>
            <a:off x="10466591" y="2542554"/>
            <a:ext cx="1549544" cy="482991"/>
          </a:xfrm>
          <a:prstGeom prst="ellipse">
            <a:avLst/>
          </a:prstGeom>
          <a:noFill/>
          <a:ln w="254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0" name="직선 연결선 129"/>
          <p:cNvCxnSpPr/>
          <p:nvPr/>
        </p:nvCxnSpPr>
        <p:spPr>
          <a:xfrm>
            <a:off x="11391250" y="1859908"/>
            <a:ext cx="252632" cy="735931"/>
          </a:xfrm>
          <a:prstGeom prst="line">
            <a:avLst/>
          </a:prstGeom>
          <a:ln w="38100">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5232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838200" y="266201"/>
            <a:ext cx="10515600" cy="716586"/>
          </a:xfrm>
        </p:spPr>
        <p:txBody>
          <a:bodyPr>
            <a:noAutofit/>
          </a:bodyPr>
          <a:lstStyle/>
          <a:p>
            <a:pPr algn="ctr"/>
            <a:r>
              <a:rPr lang="ko-KR" altLang="en-US" sz="3200" b="1" smtClean="0"/>
              <a:t>인구집단</a:t>
            </a:r>
            <a:r>
              <a:rPr lang="en-US" altLang="ko-KR" sz="3200" b="1" smtClean="0"/>
              <a:t>-</a:t>
            </a:r>
            <a:r>
              <a:rPr lang="ko-KR" altLang="en-US" sz="3200" b="1" smtClean="0"/>
              <a:t>기반 지불의 투자대비이익</a:t>
            </a:r>
            <a:r>
              <a:rPr lang="en-US" altLang="ko-KR" sz="3200" b="1" smtClean="0"/>
              <a:t>(ROI) </a:t>
            </a:r>
            <a:r>
              <a:rPr lang="ko-KR" altLang="en-US" sz="3200" b="1" smtClean="0"/>
              <a:t>증거 부상</a:t>
            </a:r>
            <a:r>
              <a:rPr lang="en-US" altLang="ko-KR" sz="1800" smtClean="0"/>
              <a:t/>
            </a:r>
            <a:br>
              <a:rPr lang="en-US" altLang="ko-KR" sz="1800" smtClean="0"/>
            </a:br>
            <a:r>
              <a:rPr lang="en-US" altLang="ko-KR" sz="1400"/>
              <a:t> </a:t>
            </a:r>
            <a:r>
              <a:rPr lang="en-US" altLang="ko-KR" sz="1400" smtClean="0"/>
              <a:t>                   </a:t>
            </a:r>
            <a:r>
              <a:rPr lang="en-US" altLang="ko-KR" sz="1400"/>
              <a:t>(prepared by Bailit Health Purchasing, LLC.  February 2013 </a:t>
            </a:r>
            <a:r>
              <a:rPr lang="en-US" altLang="ko-KR" sz="1400" i="1" smtClean="0"/>
              <a:t>AcademyHealth</a:t>
            </a:r>
            <a:r>
              <a:rPr lang="en-US" altLang="ko-KR" sz="1400" smtClean="0"/>
              <a:t>)</a:t>
            </a:r>
            <a:endParaRPr lang="ko-KR" altLang="en-US" sz="1400" b="1" dirty="0"/>
          </a:p>
        </p:txBody>
      </p:sp>
      <p:pic>
        <p:nvPicPr>
          <p:cNvPr id="13" name="Picture 44" descr="na_c22"/>
          <p:cNvPicPr>
            <a:picLocks noChangeAspect="1" noChangeArrowheads="1"/>
          </p:cNvPicPr>
          <p:nvPr/>
        </p:nvPicPr>
        <p:blipFill>
          <a:blip r:embed="rId3" cstate="print"/>
          <a:srcRect/>
          <a:stretch>
            <a:fillRect/>
          </a:stretch>
        </p:blipFill>
        <p:spPr bwMode="auto">
          <a:xfrm>
            <a:off x="434328" y="1576439"/>
            <a:ext cx="163255" cy="176882"/>
          </a:xfrm>
          <a:prstGeom prst="rect">
            <a:avLst/>
          </a:prstGeom>
          <a:noFill/>
          <a:ln w="9525">
            <a:noFill/>
            <a:miter lim="800000"/>
            <a:headEnd/>
            <a:tailEnd/>
          </a:ln>
        </p:spPr>
      </p:pic>
      <p:pic>
        <p:nvPicPr>
          <p:cNvPr id="18" name="Picture 44" descr="na_c22"/>
          <p:cNvPicPr>
            <a:picLocks noChangeAspect="1" noChangeArrowheads="1"/>
          </p:cNvPicPr>
          <p:nvPr/>
        </p:nvPicPr>
        <p:blipFill>
          <a:blip r:embed="rId3" cstate="print"/>
          <a:srcRect/>
          <a:stretch>
            <a:fillRect/>
          </a:stretch>
        </p:blipFill>
        <p:spPr bwMode="auto">
          <a:xfrm>
            <a:off x="419443" y="1018138"/>
            <a:ext cx="163255" cy="176882"/>
          </a:xfrm>
          <a:prstGeom prst="rect">
            <a:avLst/>
          </a:prstGeom>
          <a:noFill/>
          <a:ln w="9525">
            <a:noFill/>
            <a:miter lim="800000"/>
            <a:headEnd/>
            <a:tailEnd/>
          </a:ln>
        </p:spPr>
      </p:pic>
      <p:sp>
        <p:nvSpPr>
          <p:cNvPr id="91" name="직사각형 90"/>
          <p:cNvSpPr/>
          <p:nvPr/>
        </p:nvSpPr>
        <p:spPr>
          <a:xfrm>
            <a:off x="1037659" y="1281891"/>
            <a:ext cx="9307295" cy="222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endParaRPr lang="en-US" altLang="ko-KR" sz="1500" dirty="0">
              <a:solidFill>
                <a:prstClr val="black"/>
              </a:solidFill>
              <a:latin typeface="HY헤드라인M" pitchFamily="18" charset="-127"/>
              <a:ea typeface="HY헤드라인M" pitchFamily="18" charset="-127"/>
            </a:endParaRPr>
          </a:p>
        </p:txBody>
      </p:sp>
      <p:sp>
        <p:nvSpPr>
          <p:cNvPr id="58" name="직사각형 57"/>
          <p:cNvSpPr/>
          <p:nvPr/>
        </p:nvSpPr>
        <p:spPr>
          <a:xfrm>
            <a:off x="720206" y="1001736"/>
            <a:ext cx="10430393" cy="464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600" smtClean="0">
                <a:solidFill>
                  <a:schemeClr val="tx1"/>
                </a:solidFill>
                <a:latin typeface="HY헤드라인M" panose="02030600000101010101" pitchFamily="18" charset="-127"/>
                <a:ea typeface="HY헤드라인M" panose="02030600000101010101" pitchFamily="18" charset="-127"/>
              </a:rPr>
              <a:t>인구집단</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기반 지불 틀에서는 </a:t>
            </a:r>
            <a:r>
              <a:rPr lang="ko-KR" altLang="en-US" sz="1600" u="sng" smtClean="0">
                <a:solidFill>
                  <a:schemeClr val="tx1"/>
                </a:solidFill>
                <a:latin typeface="HY헤드라인M" panose="02030600000101010101" pitchFamily="18" charset="-127"/>
                <a:ea typeface="HY헤드라인M" panose="02030600000101010101" pitchFamily="18" charset="-127"/>
              </a:rPr>
              <a:t>공급자 주체들이 </a:t>
            </a:r>
            <a:r>
              <a:rPr lang="ko-KR" altLang="en-US" sz="1600" u="sng" smtClean="0">
                <a:solidFill>
                  <a:srgbClr val="C00000"/>
                </a:solidFill>
                <a:latin typeface="HY헤드라인M" panose="02030600000101010101" pitchFamily="18" charset="-127"/>
                <a:ea typeface="HY헤드라인M" panose="02030600000101010101" pitchFamily="18" charset="-127"/>
              </a:rPr>
              <a:t>미리 정해진 금액을 받고 </a:t>
            </a:r>
            <a:r>
              <a:rPr lang="ko-KR" altLang="en-US" sz="1600" u="sng" smtClean="0">
                <a:solidFill>
                  <a:schemeClr val="tx1"/>
                </a:solidFill>
                <a:latin typeface="HY헤드라인M" panose="02030600000101010101" pitchFamily="18" charset="-127"/>
                <a:ea typeface="HY헤드라인M" panose="02030600000101010101" pitchFamily="18" charset="-127"/>
              </a:rPr>
              <a:t>환자 그룹의 </a:t>
            </a:r>
            <a:r>
              <a:rPr lang="ko-KR" altLang="en-US" sz="1600" u="sng" smtClean="0">
                <a:solidFill>
                  <a:srgbClr val="C00000"/>
                </a:solidFill>
                <a:latin typeface="HY헤드라인M" panose="02030600000101010101" pitchFamily="18" charset="-127"/>
                <a:ea typeface="HY헤드라인M" panose="02030600000101010101" pitchFamily="18" charset="-127"/>
              </a:rPr>
              <a:t>건강에 대한 책임</a:t>
            </a:r>
            <a:r>
              <a:rPr lang="ko-KR" altLang="en-US" sz="1600" u="sng" smtClean="0">
                <a:solidFill>
                  <a:schemeClr val="tx1"/>
                </a:solidFill>
                <a:latin typeface="HY헤드라인M" panose="02030600000101010101" pitchFamily="18" charset="-127"/>
                <a:ea typeface="HY헤드라인M" panose="02030600000101010101" pitchFamily="18" charset="-127"/>
              </a:rPr>
              <a:t>을 받아들이는 것을 동의한 것임</a:t>
            </a:r>
            <a:endParaRPr lang="en-US" altLang="ko-KR" sz="1500" u="sng" dirty="0">
              <a:solidFill>
                <a:schemeClr val="tx1"/>
              </a:solidFill>
              <a:latin typeface="HY헤드라인M" panose="02030600000101010101" pitchFamily="18" charset="-127"/>
              <a:ea typeface="HY헤드라인M" panose="02030600000101010101" pitchFamily="18" charset="-127"/>
            </a:endParaRPr>
          </a:p>
        </p:txBody>
      </p:sp>
      <p:sp>
        <p:nvSpPr>
          <p:cNvPr id="38" name="직사각형 37"/>
          <p:cNvSpPr/>
          <p:nvPr/>
        </p:nvSpPr>
        <p:spPr>
          <a:xfrm>
            <a:off x="720207" y="2340980"/>
            <a:ext cx="6712164" cy="548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a:solidFill>
                  <a:schemeClr val="tx1"/>
                </a:solidFill>
                <a:latin typeface="HY헤드라인M" panose="02030600000101010101" pitchFamily="18" charset="-127"/>
                <a:ea typeface="HY헤드라인M" panose="02030600000101010101" pitchFamily="18" charset="-127"/>
              </a:rPr>
              <a:t>인구집단</a:t>
            </a:r>
            <a:r>
              <a:rPr lang="en-US" altLang="ko-KR" sz="1600">
                <a:solidFill>
                  <a:schemeClr val="tx1"/>
                </a:solidFill>
                <a:latin typeface="HY헤드라인M" panose="02030600000101010101" pitchFamily="18" charset="-127"/>
                <a:ea typeface="HY헤드라인M" panose="02030600000101010101" pitchFamily="18" charset="-127"/>
              </a:rPr>
              <a:t>-</a:t>
            </a:r>
            <a:r>
              <a:rPr lang="ko-KR" altLang="en-US" sz="1600">
                <a:solidFill>
                  <a:schemeClr val="tx1"/>
                </a:solidFill>
                <a:latin typeface="HY헤드라인M" panose="02030600000101010101" pitchFamily="18" charset="-127"/>
                <a:ea typeface="HY헤드라인M" panose="02030600000101010101" pitchFamily="18" charset="-127"/>
              </a:rPr>
              <a:t>기반 지불은 </a:t>
            </a:r>
            <a:r>
              <a:rPr lang="ko-KR" altLang="en-US" sz="1600" u="sng">
                <a:solidFill>
                  <a:schemeClr val="tx1"/>
                </a:solidFill>
                <a:latin typeface="HY헤드라인M" panose="02030600000101010101" pitchFamily="18" charset="-127"/>
                <a:ea typeface="HY헤드라인M" panose="02030600000101010101" pitchFamily="18" charset="-127"/>
              </a:rPr>
              <a:t>책임의료조직</a:t>
            </a:r>
            <a:r>
              <a:rPr lang="en-US" altLang="ko-KR" sz="1600" u="sng">
                <a:solidFill>
                  <a:schemeClr val="tx1"/>
                </a:solidFill>
                <a:latin typeface="HY헤드라인M" panose="02030600000101010101" pitchFamily="18" charset="-127"/>
                <a:ea typeface="HY헤드라인M" panose="02030600000101010101" pitchFamily="18" charset="-127"/>
              </a:rPr>
              <a:t>(Accountable Care Organizations)</a:t>
            </a:r>
            <a:r>
              <a:rPr lang="ko-KR" altLang="en-US" sz="1600">
                <a:solidFill>
                  <a:schemeClr val="tx1"/>
                </a:solidFill>
                <a:latin typeface="HY헤드라인M" panose="02030600000101010101" pitchFamily="18" charset="-127"/>
                <a:ea typeface="HY헤드라인M" panose="02030600000101010101" pitchFamily="18" charset="-127"/>
              </a:rPr>
              <a:t>에서 기초를 이루는 </a:t>
            </a:r>
            <a:r>
              <a:rPr lang="ko-KR" altLang="en-US" sz="1600" smtClean="0">
                <a:solidFill>
                  <a:schemeClr val="tx1"/>
                </a:solidFill>
                <a:latin typeface="HY헤드라인M" panose="02030600000101010101" pitchFamily="18" charset="-127"/>
                <a:ea typeface="HY헤드라인M" panose="02030600000101010101" pitchFamily="18" charset="-127"/>
              </a:rPr>
              <a:t>지불모형임</a:t>
            </a:r>
            <a:endParaRPr lang="en-US" altLang="ko-KR" sz="1600">
              <a:solidFill>
                <a:schemeClr val="tx1"/>
              </a:solidFill>
              <a:latin typeface="HY헤드라인M" panose="02030600000101010101" pitchFamily="18" charset="-127"/>
              <a:ea typeface="HY헤드라인M" panose="02030600000101010101" pitchFamily="18" charset="-127"/>
            </a:endParaRPr>
          </a:p>
        </p:txBody>
      </p:sp>
      <p:pic>
        <p:nvPicPr>
          <p:cNvPr id="41" name="Picture 44" descr="na_c22"/>
          <p:cNvPicPr>
            <a:picLocks noChangeAspect="1" noChangeArrowheads="1"/>
          </p:cNvPicPr>
          <p:nvPr/>
        </p:nvPicPr>
        <p:blipFill>
          <a:blip r:embed="rId3" cstate="print"/>
          <a:srcRect/>
          <a:stretch>
            <a:fillRect/>
          </a:stretch>
        </p:blipFill>
        <p:spPr bwMode="auto">
          <a:xfrm>
            <a:off x="434327" y="2424902"/>
            <a:ext cx="163255" cy="176882"/>
          </a:xfrm>
          <a:prstGeom prst="rect">
            <a:avLst/>
          </a:prstGeom>
          <a:noFill/>
          <a:ln w="9525">
            <a:noFill/>
            <a:miter lim="800000"/>
            <a:headEnd/>
            <a:tailEnd/>
          </a:ln>
        </p:spPr>
      </p:pic>
      <p:sp>
        <p:nvSpPr>
          <p:cNvPr id="43" name="직사각형 42"/>
          <p:cNvSpPr/>
          <p:nvPr/>
        </p:nvSpPr>
        <p:spPr>
          <a:xfrm>
            <a:off x="720207" y="1545904"/>
            <a:ext cx="10912993" cy="709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600" smtClean="0">
                <a:solidFill>
                  <a:schemeClr val="tx1"/>
                </a:solidFill>
                <a:latin typeface="HY헤드라인M" panose="02030600000101010101" pitchFamily="18" charset="-127"/>
                <a:ea typeface="HY헤드라인M" panose="02030600000101010101" pitchFamily="18" charset="-127"/>
              </a:rPr>
              <a:t>이 </a:t>
            </a:r>
            <a:r>
              <a:rPr lang="ko-KR" altLang="en-US" sz="1600">
                <a:solidFill>
                  <a:schemeClr val="tx1"/>
                </a:solidFill>
                <a:latin typeface="HY헤드라인M" panose="02030600000101010101" pitchFamily="18" charset="-127"/>
                <a:ea typeface="HY헤드라인M" panose="02030600000101010101" pitchFamily="18" charset="-127"/>
              </a:rPr>
              <a:t>지불방법의 목적은 환자가 건강해지고 비용을 절감했다면</a:t>
            </a:r>
            <a:r>
              <a:rPr lang="en-US" altLang="ko-KR" sz="160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모두가 다 좋은 것</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en-US" altLang="ko-KR" sz="1600">
                <a:solidFill>
                  <a:schemeClr val="tx1"/>
                </a:solidFill>
                <a:latin typeface="HY헤드라인M" panose="02030600000101010101" pitchFamily="18" charset="-127"/>
                <a:ea typeface="HY헤드라인M" panose="02030600000101010101" pitchFamily="18" charset="-127"/>
              </a:rPr>
              <a:t>win)</a:t>
            </a:r>
            <a:r>
              <a:rPr lang="ko-KR" altLang="en-US" sz="1600">
                <a:solidFill>
                  <a:schemeClr val="tx1"/>
                </a:solidFill>
                <a:latin typeface="HY헤드라인M" panose="02030600000101010101" pitchFamily="18" charset="-127"/>
                <a:ea typeface="HY헤드라인M" panose="02030600000101010101" pitchFamily="18" charset="-127"/>
              </a:rPr>
              <a:t>이므로 환자와 지불자가 원하는 것을 충족한 공급자에게 재정 인센티브를 주고자 하는 것임</a:t>
            </a:r>
            <a:r>
              <a:rPr lang="en-US" altLang="ko-KR" sz="1600">
                <a:solidFill>
                  <a:schemeClr val="tx1"/>
                </a:solidFill>
                <a:latin typeface="HY헤드라인M" panose="02030600000101010101" pitchFamily="18" charset="-127"/>
                <a:ea typeface="HY헤드라인M" panose="02030600000101010101" pitchFamily="18" charset="-127"/>
              </a:rPr>
              <a:t>. </a:t>
            </a:r>
            <a:r>
              <a:rPr lang="ko-KR" altLang="en-US" sz="1600">
                <a:solidFill>
                  <a:schemeClr val="tx1"/>
                </a:solidFill>
                <a:latin typeface="HY헤드라인M" panose="02030600000101010101" pitchFamily="18" charset="-127"/>
                <a:ea typeface="HY헤드라인M" panose="02030600000101010101" pitchFamily="18" charset="-127"/>
              </a:rPr>
              <a:t>이런 지불모형을 </a:t>
            </a:r>
            <a:r>
              <a:rPr lang="en-US" altLang="ko-KR" sz="1600">
                <a:solidFill>
                  <a:schemeClr val="tx1"/>
                </a:solidFill>
                <a:latin typeface="HY헤드라인M" panose="02030600000101010101" pitchFamily="18" charset="-127"/>
                <a:ea typeface="HY헤드라인M" panose="02030600000101010101" pitchFamily="18" charset="-127"/>
              </a:rPr>
              <a:t>"</a:t>
            </a:r>
            <a:r>
              <a:rPr lang="ko-KR" altLang="en-US" sz="1600">
                <a:solidFill>
                  <a:schemeClr val="tx1"/>
                </a:solidFill>
                <a:latin typeface="HY헤드라인M" panose="02030600000101010101" pitchFamily="18" charset="-127"/>
                <a:ea typeface="HY헤드라인M" panose="02030600000101010101" pitchFamily="18" charset="-127"/>
              </a:rPr>
              <a:t>총액지불</a:t>
            </a:r>
            <a:r>
              <a:rPr lang="en-US" altLang="ko-KR" sz="1600">
                <a:solidFill>
                  <a:schemeClr val="tx1"/>
                </a:solidFill>
                <a:latin typeface="HY헤드라인M" panose="02030600000101010101" pitchFamily="18" charset="-127"/>
                <a:ea typeface="HY헤드라인M" panose="02030600000101010101" pitchFamily="18" charset="-127"/>
              </a:rPr>
              <a:t>(global payment)" </a:t>
            </a:r>
            <a:r>
              <a:rPr lang="ko-KR" altLang="en-US" sz="1600">
                <a:solidFill>
                  <a:schemeClr val="tx1"/>
                </a:solidFill>
                <a:latin typeface="HY헤드라인M" panose="02030600000101010101" pitchFamily="18" charset="-127"/>
                <a:ea typeface="HY헤드라인M" panose="02030600000101010101" pitchFamily="18" charset="-127"/>
              </a:rPr>
              <a:t>혹은</a:t>
            </a:r>
            <a:r>
              <a:rPr lang="en-US" altLang="ko-KR" sz="1600">
                <a:solidFill>
                  <a:schemeClr val="tx1"/>
                </a:solidFill>
                <a:latin typeface="HY헤드라인M" panose="02030600000101010101" pitchFamily="18" charset="-127"/>
                <a:ea typeface="HY헤드라인M" panose="02030600000101010101" pitchFamily="18" charset="-127"/>
              </a:rPr>
              <a:t> "</a:t>
            </a:r>
            <a:r>
              <a:rPr lang="ko-KR" altLang="en-US" sz="1600">
                <a:solidFill>
                  <a:schemeClr val="tx1"/>
                </a:solidFill>
                <a:latin typeface="HY헤드라인M" panose="02030600000101010101" pitchFamily="18" charset="-127"/>
                <a:ea typeface="HY헤드라인M" panose="02030600000101010101" pitchFamily="18" charset="-127"/>
              </a:rPr>
              <a:t>케어에 대한 포괄지불</a:t>
            </a:r>
            <a:r>
              <a:rPr lang="en-US" altLang="ko-KR" sz="1600">
                <a:solidFill>
                  <a:schemeClr val="tx1"/>
                </a:solidFill>
                <a:latin typeface="HY헤드라인M" panose="02030600000101010101" pitchFamily="18" charset="-127"/>
                <a:ea typeface="HY헤드라인M" panose="02030600000101010101" pitchFamily="18" charset="-127"/>
              </a:rPr>
              <a:t>(total cost of care payment</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이라고도</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부름</a:t>
            </a:r>
            <a:endParaRPr lang="en-US" altLang="ko-KR" sz="1600" dirty="0">
              <a:solidFill>
                <a:schemeClr val="tx1"/>
              </a:solidFill>
              <a:latin typeface="HY헤드라인M" panose="02030600000101010101" pitchFamily="18" charset="-127"/>
              <a:ea typeface="HY헤드라인M" panose="02030600000101010101" pitchFamily="18" charset="-127"/>
            </a:endParaRPr>
          </a:p>
        </p:txBody>
      </p:sp>
      <p:pic>
        <p:nvPicPr>
          <p:cNvPr id="20" name="Picture 44" descr="na_c22"/>
          <p:cNvPicPr>
            <a:picLocks noChangeAspect="1" noChangeArrowheads="1"/>
          </p:cNvPicPr>
          <p:nvPr/>
        </p:nvPicPr>
        <p:blipFill>
          <a:blip r:embed="rId3" cstate="print"/>
          <a:srcRect/>
          <a:stretch>
            <a:fillRect/>
          </a:stretch>
        </p:blipFill>
        <p:spPr bwMode="auto">
          <a:xfrm>
            <a:off x="439293" y="4314725"/>
            <a:ext cx="163255" cy="176882"/>
          </a:xfrm>
          <a:prstGeom prst="rect">
            <a:avLst/>
          </a:prstGeom>
          <a:noFill/>
          <a:ln w="9525">
            <a:noFill/>
            <a:miter lim="800000"/>
            <a:headEnd/>
            <a:tailEnd/>
          </a:ln>
        </p:spPr>
      </p:pic>
      <p:pic>
        <p:nvPicPr>
          <p:cNvPr id="21" name="Picture 44" descr="na_c22"/>
          <p:cNvPicPr>
            <a:picLocks noChangeAspect="1" noChangeArrowheads="1"/>
          </p:cNvPicPr>
          <p:nvPr/>
        </p:nvPicPr>
        <p:blipFill>
          <a:blip r:embed="rId3" cstate="print"/>
          <a:srcRect/>
          <a:stretch>
            <a:fillRect/>
          </a:stretch>
        </p:blipFill>
        <p:spPr bwMode="auto">
          <a:xfrm>
            <a:off x="424409" y="3043246"/>
            <a:ext cx="163255" cy="176882"/>
          </a:xfrm>
          <a:prstGeom prst="rect">
            <a:avLst/>
          </a:prstGeom>
          <a:noFill/>
          <a:ln w="9525">
            <a:noFill/>
            <a:miter lim="800000"/>
            <a:headEnd/>
            <a:tailEnd/>
          </a:ln>
        </p:spPr>
      </p:pic>
      <p:sp>
        <p:nvSpPr>
          <p:cNvPr id="22" name="직사각형 21"/>
          <p:cNvSpPr/>
          <p:nvPr/>
        </p:nvSpPr>
        <p:spPr>
          <a:xfrm>
            <a:off x="1200914" y="3621679"/>
            <a:ext cx="9307295" cy="222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endParaRPr lang="en-US" altLang="ko-KR" sz="1500" dirty="0">
              <a:solidFill>
                <a:prstClr val="black"/>
              </a:solidFill>
              <a:latin typeface="HY헤드라인M" pitchFamily="18" charset="-127"/>
              <a:ea typeface="HY헤드라인M" pitchFamily="18" charset="-127"/>
            </a:endParaRPr>
          </a:p>
        </p:txBody>
      </p:sp>
      <p:sp>
        <p:nvSpPr>
          <p:cNvPr id="24" name="직사각형 23"/>
          <p:cNvSpPr/>
          <p:nvPr/>
        </p:nvSpPr>
        <p:spPr>
          <a:xfrm>
            <a:off x="761419" y="2975122"/>
            <a:ext cx="6634705" cy="1280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smtClean="0">
                <a:solidFill>
                  <a:schemeClr val="tx1"/>
                </a:solidFill>
                <a:latin typeface="HY헤드라인M" panose="02030600000101010101" pitchFamily="18" charset="-127"/>
                <a:ea typeface="HY헤드라인M" panose="02030600000101010101" pitchFamily="18" charset="-127"/>
              </a:rPr>
              <a:t>미국의 최대 보건의료구매자인 고용주들이 다양한 질의 케어에 대해 비싼 가격을 지불하고 있다고 느끼고 있음</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급등하는 비용을 피하기 위해 </a:t>
            </a:r>
            <a:r>
              <a:rPr lang="ko-KR" altLang="en-US" sz="1600" u="sng" smtClean="0">
                <a:solidFill>
                  <a:schemeClr val="tx1"/>
                </a:solidFill>
                <a:latin typeface="HY헤드라인M" panose="02030600000101010101" pitchFamily="18" charset="-127"/>
                <a:ea typeface="HY헤드라인M" panose="02030600000101010101" pitchFamily="18" charset="-127"/>
              </a:rPr>
              <a:t>일부 고용주들이 많은 양</a:t>
            </a:r>
            <a:r>
              <a:rPr lang="en-US" altLang="ko-KR" sz="1600" u="sng" smtClean="0">
                <a:solidFill>
                  <a:schemeClr val="tx1"/>
                </a:solidFill>
                <a:latin typeface="HY헤드라인M" panose="02030600000101010101" pitchFamily="18" charset="-127"/>
                <a:ea typeface="HY헤드라인M" panose="02030600000101010101" pitchFamily="18" charset="-127"/>
              </a:rPr>
              <a:t>(volume)</a:t>
            </a:r>
            <a:r>
              <a:rPr lang="ko-KR" altLang="en-US" sz="1600" u="sng" smtClean="0">
                <a:solidFill>
                  <a:schemeClr val="tx1"/>
                </a:solidFill>
                <a:latin typeface="HY헤드라인M" panose="02030600000101010101" pitchFamily="18" charset="-127"/>
                <a:ea typeface="HY헤드라인M" panose="02030600000101010101" pitchFamily="18" charset="-127"/>
              </a:rPr>
              <a:t>과 낮은 질을 부추키는 비효율적인 행위별수가제 모형의 지불로부터 높은 가치에 보상하는 지불모형으로 전환하고 있음</a:t>
            </a:r>
            <a:endParaRPr lang="en-US" altLang="ko-KR" sz="1600" u="sng">
              <a:solidFill>
                <a:schemeClr val="tx1"/>
              </a:solidFill>
              <a:latin typeface="HY헤드라인M" panose="02030600000101010101" pitchFamily="18" charset="-127"/>
              <a:ea typeface="HY헤드라인M" panose="02030600000101010101" pitchFamily="18" charset="-127"/>
            </a:endParaRPr>
          </a:p>
        </p:txBody>
      </p:sp>
      <p:pic>
        <p:nvPicPr>
          <p:cNvPr id="27" name="Picture 44" descr="na_c22"/>
          <p:cNvPicPr>
            <a:picLocks noChangeAspect="1" noChangeArrowheads="1"/>
          </p:cNvPicPr>
          <p:nvPr/>
        </p:nvPicPr>
        <p:blipFill>
          <a:blip r:embed="rId3" cstate="print"/>
          <a:srcRect/>
          <a:stretch>
            <a:fillRect/>
          </a:stretch>
        </p:blipFill>
        <p:spPr bwMode="auto">
          <a:xfrm>
            <a:off x="439293" y="5616903"/>
            <a:ext cx="163255" cy="176882"/>
          </a:xfrm>
          <a:prstGeom prst="rect">
            <a:avLst/>
          </a:prstGeom>
          <a:noFill/>
          <a:ln w="9525">
            <a:noFill/>
            <a:miter lim="800000"/>
            <a:headEnd/>
            <a:tailEnd/>
          </a:ln>
        </p:spPr>
      </p:pic>
      <p:sp>
        <p:nvSpPr>
          <p:cNvPr id="28" name="직사각형 27"/>
          <p:cNvSpPr/>
          <p:nvPr/>
        </p:nvSpPr>
        <p:spPr>
          <a:xfrm>
            <a:off x="720206" y="4321503"/>
            <a:ext cx="6675918" cy="1171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600" smtClean="0">
                <a:solidFill>
                  <a:schemeClr val="tx1"/>
                </a:solidFill>
                <a:latin typeface="HY헤드라인M" panose="02030600000101010101" pitchFamily="18" charset="-127"/>
                <a:ea typeface="HY헤드라인M" panose="02030600000101010101" pitchFamily="18" charset="-127"/>
              </a:rPr>
              <a:t>예를 들어</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인구집단</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기반 지불 프로그램이 </a:t>
            </a:r>
            <a:r>
              <a:rPr lang="ko-KR" altLang="en-US" sz="1600" u="sng" smtClean="0">
                <a:solidFill>
                  <a:srgbClr val="C00000"/>
                </a:solidFill>
                <a:latin typeface="HY헤드라인M" panose="02030600000101010101" pitchFamily="18" charset="-127"/>
                <a:ea typeface="HY헤드라인M" panose="02030600000101010101" pitchFamily="18" charset="-127"/>
              </a:rPr>
              <a:t>고용주에게 투자대비 양호한 이익을 가져오는 증거가 부상하고 있음</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캘리포니아 공공근로자은퇴시스템의 초기성공 사례를 주목하고</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인텔과 매인주근로자건강위원회의 건강보험플랜이 예임</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모두 인구집단</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기반 지불모형을 채택하고 이득을 확인하였음</a:t>
            </a:r>
            <a:endParaRPr lang="en-US" altLang="ko-KR" sz="1600" dirty="0">
              <a:solidFill>
                <a:schemeClr val="tx1"/>
              </a:solidFill>
              <a:latin typeface="HY헤드라인M" panose="02030600000101010101" pitchFamily="18" charset="-127"/>
              <a:ea typeface="HY헤드라인M" panose="02030600000101010101" pitchFamily="18" charset="-127"/>
            </a:endParaRPr>
          </a:p>
        </p:txBody>
      </p:sp>
      <p:sp>
        <p:nvSpPr>
          <p:cNvPr id="29" name="직사각형 28"/>
          <p:cNvSpPr/>
          <p:nvPr/>
        </p:nvSpPr>
        <p:spPr>
          <a:xfrm>
            <a:off x="720206" y="5621564"/>
            <a:ext cx="6712165" cy="466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smtClean="0">
                <a:solidFill>
                  <a:srgbClr val="C00000"/>
                </a:solidFill>
                <a:latin typeface="HY헤드라인M" panose="02030600000101010101" pitchFamily="18" charset="-127"/>
                <a:ea typeface="HY헤드라인M" panose="02030600000101010101" pitchFamily="18" charset="-127"/>
              </a:rPr>
              <a:t>CMS</a:t>
            </a:r>
            <a:r>
              <a:rPr lang="ko-KR" altLang="en-US" sz="1600" smtClean="0">
                <a:solidFill>
                  <a:srgbClr val="C00000"/>
                </a:solidFill>
                <a:latin typeface="HY헤드라인M" panose="02030600000101010101" pitchFamily="18" charset="-127"/>
                <a:ea typeface="HY헤드라인M" panose="02030600000101010101" pitchFamily="18" charset="-127"/>
              </a:rPr>
              <a:t>를 포함하여 많은 조직들이 인구집단</a:t>
            </a:r>
            <a:r>
              <a:rPr lang="en-US" altLang="ko-KR" sz="1600">
                <a:solidFill>
                  <a:srgbClr val="C00000"/>
                </a:solidFill>
                <a:latin typeface="HY헤드라인M" panose="02030600000101010101" pitchFamily="18" charset="-127"/>
                <a:ea typeface="HY헤드라인M" panose="02030600000101010101" pitchFamily="18" charset="-127"/>
              </a:rPr>
              <a:t>-</a:t>
            </a:r>
            <a:r>
              <a:rPr lang="ko-KR" altLang="en-US" sz="1600">
                <a:solidFill>
                  <a:srgbClr val="C00000"/>
                </a:solidFill>
                <a:latin typeface="HY헤드라인M" panose="02030600000101010101" pitchFamily="18" charset="-127"/>
                <a:ea typeface="HY헤드라인M" panose="02030600000101010101" pitchFamily="18" charset="-127"/>
              </a:rPr>
              <a:t>기반 </a:t>
            </a:r>
            <a:r>
              <a:rPr lang="ko-KR" altLang="en-US" sz="1600" smtClean="0">
                <a:solidFill>
                  <a:srgbClr val="C00000"/>
                </a:solidFill>
                <a:latin typeface="HY헤드라인M" panose="02030600000101010101" pitchFamily="18" charset="-127"/>
                <a:ea typeface="HY헤드라인M" panose="02030600000101010101" pitchFamily="18" charset="-127"/>
              </a:rPr>
              <a:t>지불</a:t>
            </a:r>
            <a:r>
              <a:rPr lang="ko-KR" altLang="en-US"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rgbClr val="C00000"/>
                </a:solidFill>
                <a:latin typeface="HY헤드라인M" panose="02030600000101010101" pitchFamily="18" charset="-127"/>
                <a:ea typeface="HY헤드라인M" panose="02030600000101010101" pitchFamily="18" charset="-127"/>
              </a:rPr>
              <a:t>프로그램의 장래성에 대해 깊은 인상을 받고 이 모형을 추구하기 시작했음</a:t>
            </a:r>
            <a:endParaRPr lang="en-US" altLang="ko-KR" sz="1600">
              <a:solidFill>
                <a:srgbClr val="C00000"/>
              </a:solidFill>
              <a:latin typeface="HY헤드라인M" panose="02030600000101010101" pitchFamily="18" charset="-127"/>
              <a:ea typeface="HY헤드라인M" panose="02030600000101010101" pitchFamily="18" charset="-127"/>
            </a:endParaRPr>
          </a:p>
        </p:txBody>
      </p:sp>
      <p:sp>
        <p:nvSpPr>
          <p:cNvPr id="2" name="슬라이드 번호 개체 틀 1"/>
          <p:cNvSpPr>
            <a:spLocks noGrp="1"/>
          </p:cNvSpPr>
          <p:nvPr>
            <p:ph type="sldNum" sz="quarter" idx="12"/>
          </p:nvPr>
        </p:nvSpPr>
        <p:spPr/>
        <p:txBody>
          <a:bodyPr/>
          <a:lstStyle/>
          <a:p>
            <a:fld id="{226A7A18-950E-430F-B78B-4CE5EA3222A8}" type="slidenum">
              <a:rPr lang="ko-KR" altLang="en-US" smtClean="0"/>
              <a:t>30</a:t>
            </a:fld>
            <a:endParaRPr lang="ko-KR" altLang="en-US"/>
          </a:p>
        </p:txBody>
      </p:sp>
      <p:pic>
        <p:nvPicPr>
          <p:cNvPr id="4098" name="Picture 2" descr="ê´ë ¨ ì´ë¯¸ì§"/>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8153" y="2052175"/>
            <a:ext cx="4543274" cy="4592889"/>
          </a:xfrm>
          <a:prstGeom prst="rect">
            <a:avLst/>
          </a:prstGeom>
          <a:noFill/>
          <a:extLst>
            <a:ext uri="{909E8E84-426E-40DD-AFC4-6F175D3DCCD1}">
              <a14:hiddenFill xmlns:a14="http://schemas.microsoft.com/office/drawing/2010/main">
                <a:solidFill>
                  <a:srgbClr val="FFFFFF"/>
                </a:solidFill>
              </a14:hiddenFill>
            </a:ext>
          </a:extLst>
        </p:spPr>
      </p:pic>
      <p:sp>
        <p:nvSpPr>
          <p:cNvPr id="23" name="바닥글 개체 틀 14"/>
          <p:cNvSpPr>
            <a:spLocks noGrp="1"/>
          </p:cNvSpPr>
          <p:nvPr>
            <p:ph type="ftr" sz="quarter" idx="11"/>
          </p:nvPr>
        </p:nvSpPr>
        <p:spPr>
          <a:xfrm>
            <a:off x="-1" y="34233"/>
            <a:ext cx="3556001" cy="224376"/>
          </a:xfrm>
        </p:spPr>
        <p:txBody>
          <a:bodyPr/>
          <a:lstStyle/>
          <a:p>
            <a:pPr algn="l"/>
            <a:r>
              <a:rPr lang="en-US" altLang="ko-KR" sz="1400" b="1" smtClean="0">
                <a:solidFill>
                  <a:srgbClr val="002060"/>
                </a:solidFill>
              </a:rPr>
              <a:t>4. </a:t>
            </a:r>
            <a:r>
              <a:rPr lang="ko-KR" altLang="en-US" sz="1400" b="1" smtClean="0">
                <a:solidFill>
                  <a:srgbClr val="002060"/>
                </a:solidFill>
              </a:rPr>
              <a:t>인구집단건강과 가치</a:t>
            </a:r>
            <a:r>
              <a:rPr lang="en-US" altLang="ko-KR" sz="1400" b="1" smtClean="0">
                <a:solidFill>
                  <a:srgbClr val="002060"/>
                </a:solidFill>
              </a:rPr>
              <a:t>-</a:t>
            </a:r>
            <a:r>
              <a:rPr lang="ko-KR" altLang="en-US" sz="1400" b="1" smtClean="0">
                <a:solidFill>
                  <a:srgbClr val="002060"/>
                </a:solidFill>
              </a:rPr>
              <a:t>기반지불</a:t>
            </a:r>
            <a:endParaRPr lang="ko-KR" altLang="en-US" sz="1400" b="1">
              <a:solidFill>
                <a:srgbClr val="002060"/>
              </a:solidFill>
            </a:endParaRPr>
          </a:p>
        </p:txBody>
      </p:sp>
      <p:sp>
        <p:nvSpPr>
          <p:cNvPr id="4" name="타원 3"/>
          <p:cNvSpPr/>
          <p:nvPr/>
        </p:nvSpPr>
        <p:spPr>
          <a:xfrm>
            <a:off x="8803369" y="3439549"/>
            <a:ext cx="1541585" cy="351693"/>
          </a:xfrm>
          <a:prstGeom prst="ellipse">
            <a:avLst/>
          </a:prstGeom>
          <a:noFill/>
          <a:ln w="222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918085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직사각형 54"/>
          <p:cNvSpPr/>
          <p:nvPr/>
        </p:nvSpPr>
        <p:spPr>
          <a:xfrm>
            <a:off x="2357718" y="4314953"/>
            <a:ext cx="9663953" cy="2342689"/>
          </a:xfrm>
          <a:prstGeom prst="rect">
            <a:avLst/>
          </a:prstGeom>
          <a:gradFill flip="none" rotWithShape="1">
            <a:gsLst>
              <a:gs pos="0">
                <a:schemeClr val="accent1">
                  <a:tint val="66000"/>
                  <a:satMod val="160000"/>
                </a:schemeClr>
              </a:gs>
              <a:gs pos="52000">
                <a:schemeClr val="accent1">
                  <a:tint val="44500"/>
                  <a:satMod val="160000"/>
                </a:schemeClr>
              </a:gs>
              <a:gs pos="72000">
                <a:schemeClr val="accent1">
                  <a:tint val="23500"/>
                  <a:satMod val="160000"/>
                </a:schemeClr>
              </a:gs>
            </a:gsLst>
            <a:lin ang="5400000" scaled="1"/>
            <a:tileRect/>
          </a:gradFill>
          <a:ln w="12700">
            <a:solidFill>
              <a:schemeClr val="accent1">
                <a:lumMod val="75000"/>
              </a:schemeClr>
            </a:solidFill>
          </a:ln>
          <a:effectLst>
            <a:outerShdw blurRad="50800" dist="38100" dir="2700000" algn="tl"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1108179" y="1973704"/>
            <a:ext cx="10823845" cy="495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600" smtClean="0">
                <a:solidFill>
                  <a:schemeClr val="tx1"/>
                </a:solidFill>
                <a:latin typeface="HY헤드라인M" panose="02030600000101010101" pitchFamily="18" charset="-127"/>
                <a:ea typeface="HY헤드라인M" panose="02030600000101010101" pitchFamily="18" charset="-127"/>
              </a:rPr>
              <a:t>또 다른 보고에 의하면</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대부분의 </a:t>
            </a:r>
            <a:r>
              <a:rPr lang="en-US" altLang="ko-KR" sz="1600" smtClean="0">
                <a:solidFill>
                  <a:schemeClr val="tx1"/>
                </a:solidFill>
                <a:latin typeface="HY헤드라인M" panose="02030600000101010101" pitchFamily="18" charset="-127"/>
                <a:ea typeface="HY헤드라인M" panose="02030600000101010101" pitchFamily="18" charset="-127"/>
              </a:rPr>
              <a:t>ACO</a:t>
            </a:r>
            <a:r>
              <a:rPr lang="ko-KR" altLang="en-US" sz="1600" smtClean="0">
                <a:solidFill>
                  <a:schemeClr val="tx1"/>
                </a:solidFill>
                <a:latin typeface="HY헤드라인M" panose="02030600000101010101" pitchFamily="18" charset="-127"/>
                <a:ea typeface="HY헤드라인M" panose="02030600000101010101" pitchFamily="18" charset="-127"/>
              </a:rPr>
              <a:t>들이</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위험 회피 혹은 아직 시험 중에 있음</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즉</a:t>
            </a:r>
            <a:r>
              <a:rPr lang="en-US" altLang="ko-KR" sz="1600" smtClean="0">
                <a:solidFill>
                  <a:schemeClr val="tx1"/>
                </a:solidFill>
                <a:latin typeface="HY헤드라인M" panose="02030600000101010101" pitchFamily="18" charset="-127"/>
                <a:ea typeface="HY헤드라인M" panose="02030600000101010101" pitchFamily="18" charset="-127"/>
              </a:rPr>
              <a:t>, ACO</a:t>
            </a:r>
            <a:r>
              <a:rPr lang="ko-KR" altLang="en-US" sz="1600" smtClean="0">
                <a:solidFill>
                  <a:schemeClr val="tx1"/>
                </a:solidFill>
                <a:latin typeface="HY헤드라인M" panose="02030600000101010101" pitchFamily="18" charset="-127"/>
                <a:ea typeface="HY헤드라인M" panose="02030600000101010101" pitchFamily="18" charset="-127"/>
              </a:rPr>
              <a:t>의 </a:t>
            </a:r>
            <a:r>
              <a:rPr lang="en-US" altLang="ko-KR" sz="1600" smtClean="0">
                <a:solidFill>
                  <a:schemeClr val="tx1"/>
                </a:solidFill>
                <a:latin typeface="HY헤드라인M" panose="02030600000101010101" pitchFamily="18" charset="-127"/>
                <a:ea typeface="HY헤드라인M" panose="02030600000101010101" pitchFamily="18" charset="-127"/>
              </a:rPr>
              <a:t>61%</a:t>
            </a:r>
            <a:r>
              <a:rPr lang="ko-KR" altLang="en-US" sz="1600" smtClean="0">
                <a:solidFill>
                  <a:schemeClr val="tx1"/>
                </a:solidFill>
                <a:latin typeface="HY헤드라인M" panose="02030600000101010101" pitchFamily="18" charset="-127"/>
                <a:ea typeface="HY헤드라인M" panose="02030600000101010101" pitchFamily="18" charset="-127"/>
              </a:rPr>
              <a:t>가 손실일 때 반납하는 프로그램은 기피하고 이익이 있을 때만 인센티브를 받는 모형에 가입하고</a:t>
            </a:r>
            <a:r>
              <a:rPr lang="ko-KR" altLang="en-US" sz="160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있음</a:t>
            </a:r>
            <a:endParaRPr lang="en-US" altLang="ko-KR" sz="1600" dirty="0">
              <a:solidFill>
                <a:schemeClr val="tx1"/>
              </a:solidFill>
              <a:latin typeface="HY헤드라인M" panose="02030600000101010101" pitchFamily="18" charset="-127"/>
              <a:ea typeface="HY헤드라인M" panose="02030600000101010101" pitchFamily="18" charset="-127"/>
            </a:endParaRPr>
          </a:p>
        </p:txBody>
      </p:sp>
      <p:pic>
        <p:nvPicPr>
          <p:cNvPr id="13" name="Picture 44" descr="na_c22"/>
          <p:cNvPicPr>
            <a:picLocks noChangeAspect="1" noChangeArrowheads="1"/>
          </p:cNvPicPr>
          <p:nvPr/>
        </p:nvPicPr>
        <p:blipFill>
          <a:blip r:embed="rId3" cstate="print"/>
          <a:srcRect/>
          <a:stretch>
            <a:fillRect/>
          </a:stretch>
        </p:blipFill>
        <p:spPr bwMode="auto">
          <a:xfrm>
            <a:off x="876314" y="1978390"/>
            <a:ext cx="163255" cy="176882"/>
          </a:xfrm>
          <a:prstGeom prst="rect">
            <a:avLst/>
          </a:prstGeom>
          <a:noFill/>
          <a:ln w="9525">
            <a:noFill/>
            <a:miter lim="800000"/>
            <a:headEnd/>
            <a:tailEnd/>
          </a:ln>
        </p:spPr>
      </p:pic>
      <p:pic>
        <p:nvPicPr>
          <p:cNvPr id="37" name="Picture 44" descr="na_c22"/>
          <p:cNvPicPr>
            <a:picLocks noChangeAspect="1" noChangeArrowheads="1"/>
          </p:cNvPicPr>
          <p:nvPr/>
        </p:nvPicPr>
        <p:blipFill>
          <a:blip r:embed="rId3" cstate="print"/>
          <a:srcRect/>
          <a:stretch>
            <a:fillRect/>
          </a:stretch>
        </p:blipFill>
        <p:spPr bwMode="auto">
          <a:xfrm>
            <a:off x="891528" y="1478850"/>
            <a:ext cx="163255" cy="176882"/>
          </a:xfrm>
          <a:prstGeom prst="rect">
            <a:avLst/>
          </a:prstGeom>
          <a:noFill/>
          <a:ln w="9525">
            <a:noFill/>
            <a:miter lim="800000"/>
            <a:headEnd/>
            <a:tailEnd/>
          </a:ln>
        </p:spPr>
      </p:pic>
      <p:sp>
        <p:nvSpPr>
          <p:cNvPr id="27" name="직사각형 26"/>
          <p:cNvSpPr/>
          <p:nvPr/>
        </p:nvSpPr>
        <p:spPr>
          <a:xfrm>
            <a:off x="1117703" y="874061"/>
            <a:ext cx="10903968" cy="521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smtClean="0">
                <a:solidFill>
                  <a:schemeClr val="tx1"/>
                </a:solidFill>
                <a:latin typeface="HY헤드라인M" panose="02030600000101010101" pitchFamily="18" charset="-127"/>
                <a:ea typeface="HY헤드라인M" panose="02030600000101010101" pitchFamily="18" charset="-127"/>
              </a:rPr>
              <a:t>인두제 지불 등의 인구집단</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기반 지불모형은 공급자로 하여금 </a:t>
            </a:r>
            <a:r>
              <a:rPr lang="ko-KR" altLang="en-US" sz="1600" u="sng" smtClean="0">
                <a:solidFill>
                  <a:schemeClr val="tx1"/>
                </a:solidFill>
                <a:latin typeface="HY헤드라인M" panose="02030600000101010101" pitchFamily="18" charset="-127"/>
                <a:ea typeface="HY헤드라인M" panose="02030600000101010101" pitchFamily="18" charset="-127"/>
              </a:rPr>
              <a:t>맡은 환자집단에 대해 재정적</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임상적 위험</a:t>
            </a:r>
            <a:r>
              <a:rPr lang="ko-KR" altLang="en-US" sz="1600" smtClean="0">
                <a:solidFill>
                  <a:schemeClr val="tx1"/>
                </a:solidFill>
                <a:latin typeface="HY헤드라인M" panose="02030600000101010101" pitchFamily="18" charset="-127"/>
                <a:ea typeface="HY헤드라인M" panose="02030600000101010101" pitchFamily="18" charset="-127"/>
              </a:rPr>
              <a:t>을 가질 것을 요구함</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케어 질을 개선하고 궁극적으로는 전체 의료비를 줄이는 공급자에게 인센티브 주는 것을 목표로 함    </a:t>
            </a:r>
            <a:endParaRPr lang="en-US" altLang="ko-KR" sz="1600" smtClean="0">
              <a:solidFill>
                <a:schemeClr val="tx1"/>
              </a:solidFill>
              <a:latin typeface="HY헤드라인M" panose="02030600000101010101" pitchFamily="18" charset="-127"/>
              <a:ea typeface="HY헤드라인M" panose="02030600000101010101" pitchFamily="18" charset="-127"/>
            </a:endParaRPr>
          </a:p>
        </p:txBody>
      </p:sp>
      <p:sp>
        <p:nvSpPr>
          <p:cNvPr id="29" name="직사각형 28"/>
          <p:cNvSpPr/>
          <p:nvPr/>
        </p:nvSpPr>
        <p:spPr>
          <a:xfrm>
            <a:off x="1117704" y="1414554"/>
            <a:ext cx="10814320" cy="497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smtClean="0">
                <a:solidFill>
                  <a:schemeClr val="tx1"/>
                </a:solidFill>
                <a:latin typeface="HY헤드라인M" panose="02030600000101010101" pitchFamily="18" charset="-127"/>
                <a:ea typeface="HY헤드라인M" panose="02030600000101010101" pitchFamily="18" charset="-127"/>
              </a:rPr>
              <a:t>2016</a:t>
            </a:r>
            <a:r>
              <a:rPr lang="ko-KR" altLang="en-US" sz="1600" smtClean="0">
                <a:solidFill>
                  <a:schemeClr val="tx1"/>
                </a:solidFill>
                <a:latin typeface="HY헤드라인M" panose="02030600000101010101" pitchFamily="18" charset="-127"/>
                <a:ea typeface="HY헤드라인M" panose="02030600000101010101" pitchFamily="18" charset="-127"/>
              </a:rPr>
              <a:t>년</a:t>
            </a:r>
            <a:r>
              <a:rPr lang="en-US" altLang="ko-KR" sz="1600" smtClean="0">
                <a:solidFill>
                  <a:schemeClr val="tx1"/>
                </a:solidFill>
                <a:latin typeface="HY헤드라인M" panose="02030600000101010101" pitchFamily="18" charset="-127"/>
                <a:ea typeface="HY헤드라인M" panose="02030600000101010101" pitchFamily="18" charset="-127"/>
              </a:rPr>
              <a:t> American Journal of Managed Care study</a:t>
            </a:r>
            <a:r>
              <a:rPr lang="ko-KR" altLang="en-US" sz="1600" smtClean="0">
                <a:solidFill>
                  <a:schemeClr val="tx1"/>
                </a:solidFill>
                <a:latin typeface="HY헤드라인M" panose="02030600000101010101" pitchFamily="18" charset="-127"/>
                <a:ea typeface="HY헤드라인M" panose="02030600000101010101" pitchFamily="18" charset="-127"/>
              </a:rPr>
              <a:t>에 의하면</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위험</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a:solidFill>
                  <a:schemeClr val="tx1"/>
                </a:solidFill>
                <a:latin typeface="HY헤드라인M" panose="02030600000101010101" pitchFamily="18" charset="-127"/>
                <a:ea typeface="HY헤드라인M" panose="02030600000101010101" pitchFamily="18" charset="-127"/>
              </a:rPr>
              <a:t>기반 지불모형으로 전체 수익 중 절반 이상을 가지는 </a:t>
            </a:r>
            <a:r>
              <a:rPr lang="ko-KR" altLang="en-US" sz="1600" smtClean="0">
                <a:solidFill>
                  <a:schemeClr val="tx1"/>
                </a:solidFill>
                <a:latin typeface="HY헤드라인M" panose="02030600000101010101" pitchFamily="18" charset="-127"/>
                <a:ea typeface="HY헤드라인M" panose="02030600000101010101" pitchFamily="18" charset="-127"/>
              </a:rPr>
              <a:t>보건의료조직은 </a:t>
            </a:r>
            <a:r>
              <a:rPr lang="ko-KR" altLang="en-US" sz="1600" b="1" smtClean="0">
                <a:solidFill>
                  <a:schemeClr val="tx1"/>
                </a:solidFill>
                <a:latin typeface="맑은 고딕" panose="020B0503020000020004" pitchFamily="50" charset="-127"/>
              </a:rPr>
              <a:t>⅓</a:t>
            </a:r>
            <a:r>
              <a:rPr lang="ko-KR" altLang="en-US" sz="1600" smtClean="0">
                <a:solidFill>
                  <a:schemeClr val="tx1"/>
                </a:solidFill>
                <a:latin typeface="HY헤드라인M" panose="02030600000101010101" pitchFamily="18" charset="-127"/>
                <a:ea typeface="HY헤드라인M" panose="02030600000101010101" pitchFamily="18" charset="-127"/>
              </a:rPr>
              <a:t>에 불과함</a:t>
            </a:r>
            <a:endParaRPr lang="en-US" altLang="ko-KR" sz="1600" b="1" smtClean="0">
              <a:solidFill>
                <a:schemeClr val="tx1"/>
              </a:solidFill>
              <a:latin typeface="HY헤드라인M" panose="02030600000101010101" pitchFamily="18" charset="-127"/>
              <a:ea typeface="HY헤드라인M" panose="02030600000101010101" pitchFamily="18" charset="-127"/>
            </a:endParaRPr>
          </a:p>
        </p:txBody>
      </p:sp>
      <p:sp>
        <p:nvSpPr>
          <p:cNvPr id="32" name="제목 1"/>
          <p:cNvSpPr>
            <a:spLocks noGrp="1"/>
          </p:cNvSpPr>
          <p:nvPr>
            <p:ph type="title"/>
          </p:nvPr>
        </p:nvSpPr>
        <p:spPr>
          <a:xfrm>
            <a:off x="714935" y="189136"/>
            <a:ext cx="10515600" cy="756528"/>
          </a:xfrm>
        </p:spPr>
        <p:txBody>
          <a:bodyPr>
            <a:noAutofit/>
          </a:bodyPr>
          <a:lstStyle/>
          <a:p>
            <a:pPr algn="ctr"/>
            <a:r>
              <a:rPr lang="ko-KR" altLang="en-US" sz="3200" b="1" smtClean="0"/>
              <a:t>   인구집단</a:t>
            </a:r>
            <a:r>
              <a:rPr lang="en-US" altLang="ko-KR" sz="3200" b="1" smtClean="0"/>
              <a:t>-</a:t>
            </a:r>
            <a:r>
              <a:rPr lang="ko-KR" altLang="en-US" sz="3200" b="1" smtClean="0"/>
              <a:t>기반 지불모형에서의 핵심역량</a:t>
            </a:r>
            <a:r>
              <a:rPr lang="en-US" altLang="ko-KR" sz="1400" smtClean="0"/>
              <a:t/>
            </a:r>
            <a:br>
              <a:rPr lang="en-US" altLang="ko-KR" sz="1400" smtClean="0"/>
            </a:br>
            <a:r>
              <a:rPr lang="en-US" altLang="ko-KR" sz="1400" smtClean="0"/>
              <a:t>(https</a:t>
            </a:r>
            <a:r>
              <a:rPr lang="en-US" altLang="ko-KR" sz="1400"/>
              <a:t>://</a:t>
            </a:r>
            <a:r>
              <a:rPr lang="en-US" altLang="ko-KR" sz="1400" smtClean="0"/>
              <a:t>revcycleintelligence.com/news/key-capabilities-for-population-based-alternative-payment-models)</a:t>
            </a:r>
            <a:endParaRPr lang="ko-KR" altLang="en-US" sz="1400"/>
          </a:p>
        </p:txBody>
      </p:sp>
      <p:pic>
        <p:nvPicPr>
          <p:cNvPr id="34" name="Picture 44" descr="na_c22"/>
          <p:cNvPicPr>
            <a:picLocks noChangeAspect="1" noChangeArrowheads="1"/>
          </p:cNvPicPr>
          <p:nvPr/>
        </p:nvPicPr>
        <p:blipFill>
          <a:blip r:embed="rId3" cstate="print"/>
          <a:srcRect/>
          <a:stretch>
            <a:fillRect/>
          </a:stretch>
        </p:blipFill>
        <p:spPr bwMode="auto">
          <a:xfrm>
            <a:off x="899210" y="938043"/>
            <a:ext cx="163255" cy="176882"/>
          </a:xfrm>
          <a:prstGeom prst="rect">
            <a:avLst/>
          </a:prstGeom>
          <a:noFill/>
          <a:ln w="9525">
            <a:noFill/>
            <a:miter lim="800000"/>
            <a:headEnd/>
            <a:tailEnd/>
          </a:ln>
        </p:spPr>
      </p:pic>
      <p:sp>
        <p:nvSpPr>
          <p:cNvPr id="10" name="직사각형 9"/>
          <p:cNvSpPr/>
          <p:nvPr/>
        </p:nvSpPr>
        <p:spPr>
          <a:xfrm>
            <a:off x="1127998" y="2551587"/>
            <a:ext cx="10893673" cy="495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en-US" altLang="ko-KR" sz="1600" smtClean="0">
                <a:solidFill>
                  <a:schemeClr val="tx1"/>
                </a:solidFill>
                <a:latin typeface="HY헤드라인M" panose="02030600000101010101" pitchFamily="18" charset="-127"/>
                <a:ea typeface="HY헤드라인M" panose="02030600000101010101" pitchFamily="18" charset="-127"/>
              </a:rPr>
              <a:t>MACRA</a:t>
            </a:r>
            <a:r>
              <a:rPr lang="ko-KR" altLang="en-US" sz="1600" smtClean="0">
                <a:solidFill>
                  <a:schemeClr val="tx1"/>
                </a:solidFill>
                <a:latin typeface="HY헤드라인M" panose="02030600000101010101" pitchFamily="18" charset="-127"/>
                <a:ea typeface="HY헤드라인M" panose="02030600000101010101" pitchFamily="18" charset="-127"/>
              </a:rPr>
              <a:t>법에 의한</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질</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기반 지불 프로그램은</a:t>
            </a:r>
            <a:r>
              <a:rPr lang="en-US" altLang="ko-KR" sz="1600" smtClean="0">
                <a:solidFill>
                  <a:schemeClr val="tx1"/>
                </a:solidFill>
                <a:latin typeface="HY헤드라인M" panose="02030600000101010101" pitchFamily="18" charset="-127"/>
                <a:ea typeface="HY헤드라인M" panose="02030600000101010101" pitchFamily="18" charset="-127"/>
              </a:rPr>
              <a:t> 2</a:t>
            </a:r>
            <a:r>
              <a:rPr lang="ko-KR" altLang="en-US" sz="1600" smtClean="0">
                <a:solidFill>
                  <a:schemeClr val="tx1"/>
                </a:solidFill>
                <a:latin typeface="HY헤드라인M" panose="02030600000101010101" pitchFamily="18" charset="-127"/>
                <a:ea typeface="HY헤드라인M" panose="02030600000101010101" pitchFamily="18" charset="-127"/>
              </a:rPr>
              <a:t>개의 트랙이 있는데</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 </a:t>
            </a:r>
            <a:r>
              <a:rPr lang="en-US" altLang="ko-KR" sz="1600" smtClean="0">
                <a:solidFill>
                  <a:schemeClr val="tx1"/>
                </a:solidFill>
                <a:latin typeface="HY헤드라인M" panose="02030600000101010101" pitchFamily="18" charset="-127"/>
                <a:ea typeface="HY헤드라인M" panose="02030600000101010101" pitchFamily="18" charset="-127"/>
              </a:rPr>
              <a:t>CMS</a:t>
            </a:r>
            <a:r>
              <a:rPr lang="ko-KR" altLang="en-US" sz="1600" smtClean="0">
                <a:solidFill>
                  <a:schemeClr val="tx1"/>
                </a:solidFill>
                <a:latin typeface="HY헤드라인M" panose="02030600000101010101" pitchFamily="18" charset="-127"/>
                <a:ea typeface="HY헤드라인M" panose="02030600000101010101" pitchFamily="18" charset="-127"/>
              </a:rPr>
              <a:t>는 대부분의 일차의사가 </a:t>
            </a:r>
            <a:r>
              <a:rPr lang="en-US" altLang="ko-KR" sz="1600" smtClean="0">
                <a:solidFill>
                  <a:schemeClr val="tx1"/>
                </a:solidFill>
                <a:latin typeface="HY헤드라인M" panose="02030600000101010101" pitchFamily="18" charset="-127"/>
                <a:ea typeface="HY헤드라인M" panose="02030600000101010101" pitchFamily="18" charset="-127"/>
              </a:rPr>
              <a:t>MIPS</a:t>
            </a:r>
            <a:r>
              <a:rPr lang="ko-KR" altLang="en-US" sz="1600" smtClean="0">
                <a:solidFill>
                  <a:schemeClr val="tx1"/>
                </a:solidFill>
                <a:latin typeface="HY헤드라인M" panose="02030600000101010101" pitchFamily="18" charset="-127"/>
                <a:ea typeface="HY헤드라인M" panose="02030600000101010101" pitchFamily="18" charset="-127"/>
              </a:rPr>
              <a:t>에 참여할 것으로 기대하고 있음</a:t>
            </a:r>
            <a:r>
              <a:rPr lang="en-US" altLang="ko-KR" sz="1600" smtClean="0">
                <a:solidFill>
                  <a:schemeClr val="tx1"/>
                </a:solidFill>
                <a:latin typeface="HY헤드라인M" panose="02030600000101010101" pitchFamily="18" charset="-127"/>
                <a:ea typeface="HY헤드라인M" panose="02030600000101010101" pitchFamily="18" charset="-127"/>
              </a:rPr>
              <a:t>. APM</a:t>
            </a:r>
            <a:r>
              <a:rPr lang="ko-KR" altLang="en-US" sz="1600" smtClean="0">
                <a:solidFill>
                  <a:schemeClr val="tx1"/>
                </a:solidFill>
                <a:latin typeface="HY헤드라인M" panose="02030600000101010101" pitchFamily="18" charset="-127"/>
                <a:ea typeface="HY헤드라인M" panose="02030600000101010101" pitchFamily="18" charset="-127"/>
              </a:rPr>
              <a:t>에 참여하는 기관에게는  매우 큰 인센티브를 제공할 것임</a:t>
            </a:r>
            <a:endParaRPr lang="en-US" altLang="ko-KR" sz="1600" dirty="0">
              <a:solidFill>
                <a:schemeClr val="tx1"/>
              </a:solidFill>
              <a:latin typeface="HY헤드라인M" panose="02030600000101010101" pitchFamily="18" charset="-127"/>
              <a:ea typeface="HY헤드라인M" panose="02030600000101010101" pitchFamily="18" charset="-127"/>
            </a:endParaRPr>
          </a:p>
        </p:txBody>
      </p:sp>
      <p:pic>
        <p:nvPicPr>
          <p:cNvPr id="11" name="Picture 44" descr="na_c22"/>
          <p:cNvPicPr>
            <a:picLocks noChangeAspect="1" noChangeArrowheads="1"/>
          </p:cNvPicPr>
          <p:nvPr/>
        </p:nvPicPr>
        <p:blipFill>
          <a:blip r:embed="rId3" cstate="print"/>
          <a:srcRect/>
          <a:stretch>
            <a:fillRect/>
          </a:stretch>
        </p:blipFill>
        <p:spPr bwMode="auto">
          <a:xfrm>
            <a:off x="896133" y="2579719"/>
            <a:ext cx="163255" cy="176882"/>
          </a:xfrm>
          <a:prstGeom prst="rect">
            <a:avLst/>
          </a:prstGeom>
          <a:noFill/>
          <a:ln w="9525">
            <a:noFill/>
            <a:miter lim="800000"/>
            <a:headEnd/>
            <a:tailEnd/>
          </a:ln>
        </p:spPr>
      </p:pic>
      <p:sp>
        <p:nvSpPr>
          <p:cNvPr id="14" name="직사각형 13"/>
          <p:cNvSpPr/>
          <p:nvPr/>
        </p:nvSpPr>
        <p:spPr>
          <a:xfrm>
            <a:off x="1108179" y="3151986"/>
            <a:ext cx="10160456" cy="181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600" smtClean="0">
                <a:solidFill>
                  <a:schemeClr val="tx1"/>
                </a:solidFill>
                <a:latin typeface="HY헤드라인M" panose="02030600000101010101" pitchFamily="18" charset="-127"/>
                <a:ea typeface="HY헤드라인M" panose="02030600000101010101" pitchFamily="18" charset="-127"/>
              </a:rPr>
              <a:t>향후에도 </a:t>
            </a:r>
            <a:r>
              <a:rPr lang="en-US" altLang="ko-KR" sz="1600" smtClean="0">
                <a:solidFill>
                  <a:schemeClr val="tx1"/>
                </a:solidFill>
                <a:latin typeface="HY헤드라인M" panose="02030600000101010101" pitchFamily="18" charset="-127"/>
                <a:ea typeface="HY헤드라인M" panose="02030600000101010101" pitchFamily="18" charset="-127"/>
              </a:rPr>
              <a:t>CMS</a:t>
            </a:r>
            <a:r>
              <a:rPr lang="ko-KR" altLang="en-US" sz="1600" smtClean="0">
                <a:solidFill>
                  <a:schemeClr val="tx1"/>
                </a:solidFill>
                <a:latin typeface="HY헤드라인M" panose="02030600000101010101" pitchFamily="18" charset="-127"/>
                <a:ea typeface="HY헤드라인M" panose="02030600000101010101" pitchFamily="18" charset="-127"/>
              </a:rPr>
              <a:t>는 </a:t>
            </a:r>
            <a:r>
              <a:rPr lang="ko-KR" altLang="en-US" sz="1600" u="sng" smtClean="0">
                <a:solidFill>
                  <a:schemeClr val="tx1"/>
                </a:solidFill>
                <a:latin typeface="HY헤드라인M" panose="02030600000101010101" pitchFamily="18" charset="-127"/>
                <a:ea typeface="HY헤드라인M" panose="02030600000101010101" pitchFamily="18" charset="-127"/>
              </a:rPr>
              <a:t>위험</a:t>
            </a:r>
            <a:r>
              <a:rPr lang="en-US" altLang="ko-KR" sz="1600" u="sng" smtClean="0">
                <a:solidFill>
                  <a:schemeClr val="tx1"/>
                </a:solidFill>
                <a:latin typeface="HY헤드라인M" panose="02030600000101010101" pitchFamily="18" charset="-127"/>
                <a:ea typeface="HY헤드라인M" panose="02030600000101010101" pitchFamily="18" charset="-127"/>
              </a:rPr>
              <a:t>-</a:t>
            </a:r>
            <a:r>
              <a:rPr lang="ko-KR" altLang="en-US" sz="1600" u="sng" smtClean="0">
                <a:solidFill>
                  <a:schemeClr val="tx1"/>
                </a:solidFill>
                <a:latin typeface="HY헤드라인M" panose="02030600000101010101" pitchFamily="18" charset="-127"/>
                <a:ea typeface="HY헤드라인M" panose="02030600000101010101" pitchFamily="18" charset="-127"/>
              </a:rPr>
              <a:t>기반 지불모형에 참여하도록 의사들을 독려</a:t>
            </a:r>
            <a:r>
              <a:rPr lang="ko-KR" altLang="en-US" sz="1600" smtClean="0">
                <a:solidFill>
                  <a:schemeClr val="tx1"/>
                </a:solidFill>
                <a:latin typeface="HY헤드라인M" panose="02030600000101010101" pitchFamily="18" charset="-127"/>
                <a:ea typeface="HY헤드라인M" panose="02030600000101010101" pitchFamily="18" charset="-127"/>
              </a:rPr>
              <a:t>하기 위해 </a:t>
            </a:r>
            <a:r>
              <a:rPr lang="ko-KR" altLang="en-US" sz="1600" u="sng" smtClean="0">
                <a:solidFill>
                  <a:schemeClr val="tx1"/>
                </a:solidFill>
                <a:latin typeface="HY헤드라인M" panose="02030600000101010101" pitchFamily="18" charset="-127"/>
                <a:ea typeface="HY헤드라인M" panose="02030600000101010101" pitchFamily="18" charset="-127"/>
              </a:rPr>
              <a:t>더 많은 인센티브</a:t>
            </a:r>
            <a:r>
              <a:rPr lang="ko-KR" altLang="en-US" sz="1600" smtClean="0">
                <a:solidFill>
                  <a:schemeClr val="tx1"/>
                </a:solidFill>
                <a:latin typeface="HY헤드라인M" panose="02030600000101010101" pitchFamily="18" charset="-127"/>
                <a:ea typeface="HY헤드라인M" panose="02030600000101010101" pitchFamily="18" charset="-127"/>
              </a:rPr>
              <a:t>를 주고자 함</a:t>
            </a:r>
            <a:endParaRPr lang="en-US" altLang="ko-KR" sz="1600" dirty="0">
              <a:solidFill>
                <a:schemeClr val="tx1"/>
              </a:solidFill>
              <a:latin typeface="HY헤드라인M" panose="02030600000101010101" pitchFamily="18" charset="-127"/>
              <a:ea typeface="HY헤드라인M" panose="02030600000101010101" pitchFamily="18" charset="-127"/>
            </a:endParaRPr>
          </a:p>
        </p:txBody>
      </p:sp>
      <p:pic>
        <p:nvPicPr>
          <p:cNvPr id="15" name="Picture 44" descr="na_c22"/>
          <p:cNvPicPr>
            <a:picLocks noChangeAspect="1" noChangeArrowheads="1"/>
          </p:cNvPicPr>
          <p:nvPr/>
        </p:nvPicPr>
        <p:blipFill>
          <a:blip r:embed="rId3" cstate="print"/>
          <a:srcRect/>
          <a:stretch>
            <a:fillRect/>
          </a:stretch>
        </p:blipFill>
        <p:spPr bwMode="auto">
          <a:xfrm>
            <a:off x="894247" y="3189182"/>
            <a:ext cx="163255" cy="176882"/>
          </a:xfrm>
          <a:prstGeom prst="rect">
            <a:avLst/>
          </a:prstGeom>
          <a:noFill/>
          <a:ln w="9525">
            <a:noFill/>
            <a:miter lim="800000"/>
            <a:headEnd/>
            <a:tailEnd/>
          </a:ln>
        </p:spPr>
      </p:pic>
      <p:sp>
        <p:nvSpPr>
          <p:cNvPr id="16" name="직사각형 15"/>
          <p:cNvSpPr/>
          <p:nvPr/>
        </p:nvSpPr>
        <p:spPr>
          <a:xfrm>
            <a:off x="1126113" y="3438970"/>
            <a:ext cx="9853045" cy="184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600" smtClean="0">
                <a:solidFill>
                  <a:schemeClr val="tx1"/>
                </a:solidFill>
                <a:latin typeface="HY헤드라인M" panose="02030600000101010101" pitchFamily="18" charset="-127"/>
                <a:ea typeface="HY헤드라인M" panose="02030600000101010101" pitchFamily="18" charset="-127"/>
              </a:rPr>
              <a:t>인구집단 기반 위험구조에서 핵심요소는 </a:t>
            </a:r>
            <a:r>
              <a:rPr lang="ko-KR" altLang="en-US" sz="1600" u="sng" smtClean="0">
                <a:solidFill>
                  <a:schemeClr val="tx1"/>
                </a:solidFill>
                <a:latin typeface="HY헤드라인M" panose="02030600000101010101" pitchFamily="18" charset="-127"/>
                <a:ea typeface="HY헤드라인M" panose="02030600000101010101" pitchFamily="18" charset="-127"/>
              </a:rPr>
              <a:t>인구집단 크기</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공급자 네트워크</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데이터 분석시스템</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이용관리</a:t>
            </a:r>
            <a:r>
              <a:rPr lang="ko-KR" altLang="en-US" sz="1600" smtClean="0">
                <a:solidFill>
                  <a:schemeClr val="tx1"/>
                </a:solidFill>
                <a:latin typeface="HY헤드라인M" panose="02030600000101010101" pitchFamily="18" charset="-127"/>
                <a:ea typeface="HY헤드라인M" panose="02030600000101010101" pitchFamily="18" charset="-127"/>
              </a:rPr>
              <a:t>임</a:t>
            </a:r>
            <a:endParaRPr lang="en-US" altLang="ko-KR" sz="1600" dirty="0">
              <a:solidFill>
                <a:schemeClr val="tx1"/>
              </a:solidFill>
              <a:latin typeface="HY헤드라인M" panose="02030600000101010101" pitchFamily="18" charset="-127"/>
              <a:ea typeface="HY헤드라인M" panose="02030600000101010101" pitchFamily="18" charset="-127"/>
            </a:endParaRPr>
          </a:p>
        </p:txBody>
      </p:sp>
      <p:pic>
        <p:nvPicPr>
          <p:cNvPr id="17" name="Picture 44" descr="na_c22"/>
          <p:cNvPicPr>
            <a:picLocks noChangeAspect="1" noChangeArrowheads="1"/>
          </p:cNvPicPr>
          <p:nvPr/>
        </p:nvPicPr>
        <p:blipFill>
          <a:blip r:embed="rId3" cstate="print"/>
          <a:srcRect/>
          <a:stretch>
            <a:fillRect/>
          </a:stretch>
        </p:blipFill>
        <p:spPr bwMode="auto">
          <a:xfrm>
            <a:off x="894248" y="3469056"/>
            <a:ext cx="163255" cy="176882"/>
          </a:xfrm>
          <a:prstGeom prst="rect">
            <a:avLst/>
          </a:prstGeom>
          <a:noFill/>
          <a:ln w="9525">
            <a:noFill/>
            <a:miter lim="800000"/>
            <a:headEnd/>
            <a:tailEnd/>
          </a:ln>
        </p:spPr>
      </p:pic>
      <p:sp>
        <p:nvSpPr>
          <p:cNvPr id="18" name="직사각형 17"/>
          <p:cNvSpPr/>
          <p:nvPr/>
        </p:nvSpPr>
        <p:spPr>
          <a:xfrm>
            <a:off x="1135077" y="3742254"/>
            <a:ext cx="10886593" cy="428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600" u="sng" smtClean="0">
                <a:solidFill>
                  <a:schemeClr val="tx1"/>
                </a:solidFill>
                <a:latin typeface="HY헤드라인M" panose="02030600000101010101" pitchFamily="18" charset="-127"/>
                <a:ea typeface="HY헤드라인M" panose="02030600000101010101" pitchFamily="18" charset="-127"/>
              </a:rPr>
              <a:t>가치</a:t>
            </a:r>
            <a:r>
              <a:rPr lang="en-US" altLang="ko-KR" sz="1600" u="sng" smtClean="0">
                <a:solidFill>
                  <a:schemeClr val="tx1"/>
                </a:solidFill>
                <a:latin typeface="HY헤드라인M" panose="02030600000101010101" pitchFamily="18" charset="-127"/>
                <a:ea typeface="HY헤드라인M" panose="02030600000101010101" pitchFamily="18" charset="-127"/>
              </a:rPr>
              <a:t>-</a:t>
            </a:r>
            <a:r>
              <a:rPr lang="ko-KR" altLang="en-US" sz="1600" u="sng" smtClean="0">
                <a:solidFill>
                  <a:schemeClr val="tx1"/>
                </a:solidFill>
                <a:latin typeface="HY헤드라인M" panose="02030600000101010101" pitchFamily="18" charset="-127"/>
                <a:ea typeface="HY헤드라인M" panose="02030600000101010101" pitchFamily="18" charset="-127"/>
              </a:rPr>
              <a:t>기반지불로의 이동</a:t>
            </a:r>
            <a:r>
              <a:rPr lang="ko-KR" altLang="en-US" sz="1600" smtClean="0">
                <a:solidFill>
                  <a:schemeClr val="tx1"/>
                </a:solidFill>
                <a:latin typeface="HY헤드라인M" panose="02030600000101010101" pitchFamily="18" charset="-127"/>
                <a:ea typeface="HY헤드라인M" panose="02030600000101010101" pitchFamily="18" charset="-127"/>
              </a:rPr>
              <a:t>은 </a:t>
            </a:r>
            <a:r>
              <a:rPr lang="ko-KR" altLang="en-US" sz="1600" smtClean="0">
                <a:solidFill>
                  <a:srgbClr val="C00000"/>
                </a:solidFill>
                <a:latin typeface="HY헤드라인M" panose="02030600000101010101" pitchFamily="18" charset="-127"/>
                <a:ea typeface="HY헤드라인M" panose="02030600000101010101" pitchFamily="18" charset="-127"/>
              </a:rPr>
              <a:t>환자를 병원 밖에 있게하고 가능한 집과 가까이 있도록 하는 것이 목표</a:t>
            </a:r>
            <a:r>
              <a:rPr lang="ko-KR" altLang="en-US" sz="1600" smtClean="0">
                <a:solidFill>
                  <a:schemeClr val="tx1"/>
                </a:solidFill>
                <a:latin typeface="HY헤드라인M" panose="02030600000101010101" pitchFamily="18" charset="-127"/>
                <a:ea typeface="HY헤드라인M" panose="02030600000101010101" pitchFamily="18" charset="-127"/>
              </a:rPr>
              <a:t>임</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따라서 지불자나 플랜은 </a:t>
            </a:r>
            <a:r>
              <a:rPr lang="ko-KR" altLang="en-US" sz="1600" u="sng" smtClean="0">
                <a:solidFill>
                  <a:schemeClr val="tx1"/>
                </a:solidFill>
                <a:latin typeface="HY헤드라인M" panose="02030600000101010101" pitchFamily="18" charset="-127"/>
                <a:ea typeface="HY헤드라인M" panose="02030600000101010101" pitchFamily="18" charset="-127"/>
              </a:rPr>
              <a:t>외래수술센터</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급성기입원 후 재활</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요양시설</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가정진료</a:t>
            </a:r>
            <a:r>
              <a:rPr lang="ko-KR" altLang="en-US" sz="1600" smtClean="0">
                <a:solidFill>
                  <a:schemeClr val="tx1"/>
                </a:solidFill>
                <a:latin typeface="HY헤드라인M" panose="02030600000101010101" pitchFamily="18" charset="-127"/>
                <a:ea typeface="HY헤드라인M" panose="02030600000101010101" pitchFamily="18" charset="-127"/>
              </a:rPr>
              <a:t>가 필요하고</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이를 통해 비용을 줄이려 할 것임</a:t>
            </a:r>
            <a:endParaRPr lang="en-US" altLang="ko-KR" sz="1600" dirty="0">
              <a:solidFill>
                <a:schemeClr val="tx1"/>
              </a:solidFill>
              <a:latin typeface="HY헤드라인M" panose="02030600000101010101" pitchFamily="18" charset="-127"/>
              <a:ea typeface="HY헤드라인M" panose="02030600000101010101" pitchFamily="18" charset="-127"/>
            </a:endParaRPr>
          </a:p>
        </p:txBody>
      </p:sp>
      <p:grpSp>
        <p:nvGrpSpPr>
          <p:cNvPr id="20" name="그룹 19"/>
          <p:cNvGrpSpPr/>
          <p:nvPr/>
        </p:nvGrpSpPr>
        <p:grpSpPr>
          <a:xfrm>
            <a:off x="2445711" y="4401328"/>
            <a:ext cx="1487595" cy="860955"/>
            <a:chOff x="2203661" y="4383398"/>
            <a:chExt cx="1487595" cy="860955"/>
          </a:xfrm>
        </p:grpSpPr>
        <p:pic>
          <p:nvPicPr>
            <p:cNvPr id="2" name="그림 1"/>
            <p:cNvPicPr>
              <a:picLocks noChangeAspect="1"/>
            </p:cNvPicPr>
            <p:nvPr/>
          </p:nvPicPr>
          <p:blipFill>
            <a:blip r:embed="rId4"/>
            <a:stretch>
              <a:fillRect/>
            </a:stretch>
          </p:blipFill>
          <p:spPr>
            <a:xfrm>
              <a:off x="2236669" y="4734764"/>
              <a:ext cx="1450347" cy="444760"/>
            </a:xfrm>
            <a:prstGeom prst="rect">
              <a:avLst/>
            </a:prstGeom>
          </p:spPr>
        </p:pic>
        <p:sp>
          <p:nvSpPr>
            <p:cNvPr id="30" name="직사각형 29"/>
            <p:cNvSpPr/>
            <p:nvPr/>
          </p:nvSpPr>
          <p:spPr>
            <a:xfrm>
              <a:off x="2203661" y="4383398"/>
              <a:ext cx="1487595" cy="314731"/>
            </a:xfrm>
            <a:prstGeom prst="rect">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ko-KR" altLang="en-US" sz="1400" b="1" smtClean="0">
                  <a:solidFill>
                    <a:schemeClr val="tx1"/>
                  </a:solidFill>
                  <a:latin typeface="HY견고딕" panose="02030600000101010101" pitchFamily="18" charset="-127"/>
                  <a:ea typeface="HY견고딕" panose="02030600000101010101" pitchFamily="18" charset="-127"/>
                </a:rPr>
                <a:t>인구집단 크기</a:t>
              </a:r>
              <a:endParaRPr lang="ko-KR" altLang="en-US" sz="1400" b="1">
                <a:solidFill>
                  <a:schemeClr val="tx1"/>
                </a:solidFill>
                <a:latin typeface="HY견고딕" panose="02030600000101010101" pitchFamily="18" charset="-127"/>
                <a:ea typeface="HY견고딕" panose="02030600000101010101" pitchFamily="18" charset="-127"/>
              </a:endParaRPr>
            </a:p>
          </p:txBody>
        </p:sp>
        <p:sp>
          <p:nvSpPr>
            <p:cNvPr id="31" name="직사각형 30"/>
            <p:cNvSpPr/>
            <p:nvPr/>
          </p:nvSpPr>
          <p:spPr>
            <a:xfrm>
              <a:off x="2203661" y="4392250"/>
              <a:ext cx="1487595" cy="85210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 name="그룹 6"/>
          <p:cNvGrpSpPr/>
          <p:nvPr/>
        </p:nvGrpSpPr>
        <p:grpSpPr>
          <a:xfrm>
            <a:off x="3985142" y="4400147"/>
            <a:ext cx="2623824" cy="2135134"/>
            <a:chOff x="2142843" y="4351298"/>
            <a:chExt cx="2623824" cy="2124277"/>
          </a:xfrm>
        </p:grpSpPr>
        <p:pic>
          <p:nvPicPr>
            <p:cNvPr id="1030" name="Picture 6" descr="provider network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9845" y="4695583"/>
              <a:ext cx="2499285" cy="1709188"/>
            </a:xfrm>
            <a:prstGeom prst="rect">
              <a:avLst/>
            </a:prstGeom>
            <a:noFill/>
            <a:extLst>
              <a:ext uri="{909E8E84-426E-40DD-AFC4-6F175D3DCCD1}">
                <a14:hiddenFill xmlns:a14="http://schemas.microsoft.com/office/drawing/2010/main">
                  <a:solidFill>
                    <a:srgbClr val="FFFFFF"/>
                  </a:solidFill>
                </a14:hiddenFill>
              </a:ext>
            </a:extLst>
          </p:spPr>
        </p:pic>
        <p:sp>
          <p:nvSpPr>
            <p:cNvPr id="43" name="직사각형 42"/>
            <p:cNvSpPr/>
            <p:nvPr/>
          </p:nvSpPr>
          <p:spPr>
            <a:xfrm>
              <a:off x="2142843" y="4351298"/>
              <a:ext cx="2623824" cy="314731"/>
            </a:xfrm>
            <a:prstGeom prst="rect">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ko-KR" altLang="en-US" sz="1400" b="1" smtClean="0">
                  <a:solidFill>
                    <a:schemeClr val="tx1"/>
                  </a:solidFill>
                  <a:latin typeface="HY견고딕" panose="02030600000101010101" pitchFamily="18" charset="-127"/>
                  <a:ea typeface="HY견고딕" panose="02030600000101010101" pitchFamily="18" charset="-127"/>
                </a:rPr>
                <a:t>공급자 네트워크</a:t>
              </a:r>
              <a:endParaRPr lang="ko-KR" altLang="en-US" sz="1400" b="1">
                <a:solidFill>
                  <a:schemeClr val="tx1"/>
                </a:solidFill>
                <a:latin typeface="HY견고딕" panose="02030600000101010101" pitchFamily="18" charset="-127"/>
                <a:ea typeface="HY견고딕" panose="02030600000101010101" pitchFamily="18" charset="-127"/>
              </a:endParaRPr>
            </a:p>
          </p:txBody>
        </p:sp>
        <p:sp>
          <p:nvSpPr>
            <p:cNvPr id="44" name="직사각형 43"/>
            <p:cNvSpPr/>
            <p:nvPr/>
          </p:nvSpPr>
          <p:spPr>
            <a:xfrm>
              <a:off x="2142843" y="4360150"/>
              <a:ext cx="2623824" cy="211542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 name="그룹 7"/>
          <p:cNvGrpSpPr/>
          <p:nvPr/>
        </p:nvGrpSpPr>
        <p:grpSpPr>
          <a:xfrm>
            <a:off x="6664471" y="4400147"/>
            <a:ext cx="2969874" cy="2135134"/>
            <a:chOff x="5098361" y="4288252"/>
            <a:chExt cx="2969874" cy="2116519"/>
          </a:xfrm>
        </p:grpSpPr>
        <p:pic>
          <p:nvPicPr>
            <p:cNvPr id="1034" name="Picture 10" descr="ê´ë ¨ ì´ë¯¸ì§"/>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35608" y="4619952"/>
              <a:ext cx="2868157" cy="1686672"/>
            </a:xfrm>
            <a:prstGeom prst="rect">
              <a:avLst/>
            </a:prstGeom>
            <a:noFill/>
            <a:extLst>
              <a:ext uri="{909E8E84-426E-40DD-AFC4-6F175D3DCCD1}">
                <a14:hiddenFill xmlns:a14="http://schemas.microsoft.com/office/drawing/2010/main">
                  <a:solidFill>
                    <a:srgbClr val="FFFFFF"/>
                  </a:solidFill>
                </a14:hiddenFill>
              </a:ext>
            </a:extLst>
          </p:spPr>
        </p:pic>
        <p:sp>
          <p:nvSpPr>
            <p:cNvPr id="47" name="직사각형 46"/>
            <p:cNvSpPr/>
            <p:nvPr/>
          </p:nvSpPr>
          <p:spPr>
            <a:xfrm>
              <a:off x="5098361" y="4288252"/>
              <a:ext cx="2969874" cy="314731"/>
            </a:xfrm>
            <a:prstGeom prst="rect">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ko-KR" altLang="en-US" sz="1400" b="1" smtClean="0">
                  <a:solidFill>
                    <a:schemeClr val="tx1"/>
                  </a:solidFill>
                  <a:latin typeface="HY견고딕" panose="02030600000101010101" pitchFamily="18" charset="-127"/>
                  <a:ea typeface="HY견고딕" panose="02030600000101010101" pitchFamily="18" charset="-127"/>
                </a:rPr>
                <a:t>데이타분석시스템</a:t>
              </a:r>
              <a:endParaRPr lang="ko-KR" altLang="en-US" sz="1400" b="1">
                <a:solidFill>
                  <a:schemeClr val="tx1"/>
                </a:solidFill>
                <a:latin typeface="HY견고딕" panose="02030600000101010101" pitchFamily="18" charset="-127"/>
                <a:ea typeface="HY견고딕" panose="02030600000101010101" pitchFamily="18" charset="-127"/>
              </a:endParaRPr>
            </a:p>
          </p:txBody>
        </p:sp>
        <p:sp>
          <p:nvSpPr>
            <p:cNvPr id="48" name="직사각형 47"/>
            <p:cNvSpPr/>
            <p:nvPr/>
          </p:nvSpPr>
          <p:spPr>
            <a:xfrm>
              <a:off x="5098361" y="4297104"/>
              <a:ext cx="2969874" cy="210766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 name="그룹 8"/>
          <p:cNvGrpSpPr/>
          <p:nvPr/>
        </p:nvGrpSpPr>
        <p:grpSpPr>
          <a:xfrm>
            <a:off x="9690847" y="4391295"/>
            <a:ext cx="2241177" cy="2143986"/>
            <a:chOff x="8399929" y="4449696"/>
            <a:chExt cx="2241177" cy="2143986"/>
          </a:xfrm>
        </p:grpSpPr>
        <p:pic>
          <p:nvPicPr>
            <p:cNvPr id="1032" name="Picture 8" descr="ê´ë ¨ ì´ë¯¸ì§"/>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20243" y="4798786"/>
              <a:ext cx="2220863" cy="1762350"/>
            </a:xfrm>
            <a:prstGeom prst="rect">
              <a:avLst/>
            </a:prstGeom>
            <a:noFill/>
            <a:extLst>
              <a:ext uri="{909E8E84-426E-40DD-AFC4-6F175D3DCCD1}">
                <a14:hiddenFill xmlns:a14="http://schemas.microsoft.com/office/drawing/2010/main">
                  <a:solidFill>
                    <a:srgbClr val="FFFFFF"/>
                  </a:solidFill>
                </a14:hiddenFill>
              </a:ext>
            </a:extLst>
          </p:spPr>
        </p:pic>
        <p:sp>
          <p:nvSpPr>
            <p:cNvPr id="51" name="직사각형 50"/>
            <p:cNvSpPr/>
            <p:nvPr/>
          </p:nvSpPr>
          <p:spPr>
            <a:xfrm>
              <a:off x="8420243" y="4449696"/>
              <a:ext cx="2220863" cy="314731"/>
            </a:xfrm>
            <a:prstGeom prst="rect">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ko-KR" altLang="en-US" sz="1400" b="1" smtClean="0">
                  <a:solidFill>
                    <a:schemeClr val="tx1"/>
                  </a:solidFill>
                  <a:latin typeface="HY견고딕" panose="02030600000101010101" pitchFamily="18" charset="-127"/>
                  <a:ea typeface="HY견고딕" panose="02030600000101010101" pitchFamily="18" charset="-127"/>
                </a:rPr>
                <a:t>의료이용 관리</a:t>
              </a:r>
              <a:endParaRPr lang="ko-KR" altLang="en-US" sz="1400" b="1">
                <a:solidFill>
                  <a:schemeClr val="tx1"/>
                </a:solidFill>
                <a:latin typeface="HY견고딕" panose="02030600000101010101" pitchFamily="18" charset="-127"/>
                <a:ea typeface="HY견고딕" panose="02030600000101010101" pitchFamily="18" charset="-127"/>
              </a:endParaRPr>
            </a:p>
          </p:txBody>
        </p:sp>
        <p:sp>
          <p:nvSpPr>
            <p:cNvPr id="52" name="직사각형 51"/>
            <p:cNvSpPr/>
            <p:nvPr/>
          </p:nvSpPr>
          <p:spPr>
            <a:xfrm>
              <a:off x="8399929" y="4458548"/>
              <a:ext cx="2241177" cy="213513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2" name="직사각형 71"/>
          <p:cNvSpPr/>
          <p:nvPr/>
        </p:nvSpPr>
        <p:spPr>
          <a:xfrm>
            <a:off x="2409858" y="5529485"/>
            <a:ext cx="1487595" cy="746805"/>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ko-KR" altLang="en-US" sz="1400" b="1" smtClean="0">
                <a:solidFill>
                  <a:schemeClr val="tx1"/>
                </a:solidFill>
                <a:latin typeface="HY견고딕" panose="02030600000101010101" pitchFamily="18" charset="-127"/>
                <a:ea typeface="HY견고딕" panose="02030600000101010101" pitchFamily="18" charset="-127"/>
              </a:rPr>
              <a:t>인구집단 기반 위험구조에서의 핵심역량</a:t>
            </a:r>
            <a:endParaRPr lang="ko-KR" altLang="en-US" sz="1400" b="1">
              <a:solidFill>
                <a:schemeClr val="tx1"/>
              </a:solidFill>
              <a:latin typeface="HY견고딕" panose="02030600000101010101" pitchFamily="18" charset="-127"/>
              <a:ea typeface="HY견고딕" panose="02030600000101010101" pitchFamily="18" charset="-127"/>
            </a:endParaRPr>
          </a:p>
        </p:txBody>
      </p:sp>
      <p:sp>
        <p:nvSpPr>
          <p:cNvPr id="21" name="오른쪽 화살표 20"/>
          <p:cNvSpPr/>
          <p:nvPr/>
        </p:nvSpPr>
        <p:spPr>
          <a:xfrm rot="10800000">
            <a:off x="2035174" y="5230700"/>
            <a:ext cx="278547" cy="3915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직사각형 75"/>
          <p:cNvSpPr/>
          <p:nvPr/>
        </p:nvSpPr>
        <p:spPr>
          <a:xfrm>
            <a:off x="111429" y="4171457"/>
            <a:ext cx="1856279" cy="2689658"/>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12700">
            <a:solidFill>
              <a:schemeClr val="accent1">
                <a:lumMod val="75000"/>
              </a:schemeClr>
            </a:solidFill>
          </a:ln>
          <a:effectLst>
            <a:glow rad="63500">
              <a:schemeClr val="accent5">
                <a:satMod val="175000"/>
                <a:alpha val="40000"/>
              </a:schemeClr>
            </a:glow>
            <a:outerShdw blurRad="50800" dist="38100" dir="2700000" algn="tl" rotWithShape="0">
              <a:schemeClr val="accent6">
                <a:lumMod val="75000"/>
                <a:alpha val="40000"/>
              </a:scheme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 name="Picture 44" descr="na_c22"/>
          <p:cNvPicPr>
            <a:picLocks noChangeAspect="1" noChangeArrowheads="1"/>
          </p:cNvPicPr>
          <p:nvPr/>
        </p:nvPicPr>
        <p:blipFill>
          <a:blip r:embed="rId3" cstate="print"/>
          <a:srcRect/>
          <a:stretch>
            <a:fillRect/>
          </a:stretch>
        </p:blipFill>
        <p:spPr bwMode="auto">
          <a:xfrm>
            <a:off x="896215" y="3773245"/>
            <a:ext cx="163255" cy="167510"/>
          </a:xfrm>
          <a:prstGeom prst="rect">
            <a:avLst/>
          </a:prstGeom>
          <a:noFill/>
          <a:ln w="9525">
            <a:noFill/>
            <a:miter lim="800000"/>
            <a:headEnd/>
            <a:tailEnd/>
          </a:ln>
        </p:spPr>
      </p:pic>
      <p:pic>
        <p:nvPicPr>
          <p:cNvPr id="1036" name="Picture 12" descr="medical home imagesì ëí ì´ë¯¸ì§ ê²ìê²°ê³¼"/>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9134" y="4771549"/>
            <a:ext cx="1321833" cy="61020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ursing home imagesì ëí ì´ë¯¸ì§ ê²ìê²°ê³¼"/>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9135" y="5438082"/>
            <a:ext cx="1321832" cy="69962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ehabilitation imagesì ëí ì´ë¯¸ì§ ê²ìê²°ê³¼"/>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359134" y="6167828"/>
            <a:ext cx="1321833" cy="600861"/>
          </a:xfrm>
          <a:prstGeom prst="rect">
            <a:avLst/>
          </a:prstGeom>
          <a:noFill/>
          <a:extLst>
            <a:ext uri="{909E8E84-426E-40DD-AFC4-6F175D3DCCD1}">
              <a14:hiddenFill xmlns:a14="http://schemas.microsoft.com/office/drawing/2010/main">
                <a:solidFill>
                  <a:srgbClr val="FFFFFF"/>
                </a:solidFill>
              </a14:hiddenFill>
            </a:ext>
          </a:extLst>
        </p:spPr>
      </p:pic>
      <p:sp>
        <p:nvSpPr>
          <p:cNvPr id="79" name="직사각형 78"/>
          <p:cNvSpPr/>
          <p:nvPr/>
        </p:nvSpPr>
        <p:spPr>
          <a:xfrm>
            <a:off x="359134" y="4275435"/>
            <a:ext cx="1321833" cy="477259"/>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ko-KR" altLang="en-US" sz="1200" b="1" smtClean="0">
                <a:solidFill>
                  <a:schemeClr val="tx1"/>
                </a:solidFill>
                <a:latin typeface="HY견고딕" panose="02030600000101010101" pitchFamily="18" charset="-127"/>
                <a:ea typeface="HY견고딕" panose="02030600000101010101" pitchFamily="18" charset="-127"/>
              </a:rPr>
              <a:t>가치</a:t>
            </a:r>
            <a:r>
              <a:rPr lang="en-US" altLang="ko-KR" sz="1200" b="1" smtClean="0">
                <a:solidFill>
                  <a:schemeClr val="tx1"/>
                </a:solidFill>
                <a:latin typeface="HY견고딕" panose="02030600000101010101" pitchFamily="18" charset="-127"/>
                <a:ea typeface="HY견고딕" panose="02030600000101010101" pitchFamily="18" charset="-127"/>
              </a:rPr>
              <a:t>-</a:t>
            </a:r>
            <a:r>
              <a:rPr lang="ko-KR" altLang="en-US" sz="1200" b="1" smtClean="0">
                <a:solidFill>
                  <a:schemeClr val="tx1"/>
                </a:solidFill>
                <a:latin typeface="HY견고딕" panose="02030600000101010101" pitchFamily="18" charset="-127"/>
                <a:ea typeface="HY견고딕" panose="02030600000101010101" pitchFamily="18" charset="-127"/>
              </a:rPr>
              <a:t>기반 지불의 목표</a:t>
            </a:r>
            <a:endParaRPr lang="ko-KR" altLang="en-US" sz="1200" b="1">
              <a:solidFill>
                <a:schemeClr val="tx1"/>
              </a:solidFill>
              <a:latin typeface="HY견고딕" panose="02030600000101010101" pitchFamily="18" charset="-127"/>
              <a:ea typeface="HY견고딕" panose="02030600000101010101" pitchFamily="18" charset="-127"/>
            </a:endParaRPr>
          </a:p>
        </p:txBody>
      </p:sp>
      <p:sp>
        <p:nvSpPr>
          <p:cNvPr id="3" name="슬라이드 번호 개체 틀 2"/>
          <p:cNvSpPr>
            <a:spLocks noGrp="1"/>
          </p:cNvSpPr>
          <p:nvPr>
            <p:ph type="sldNum" sz="quarter" idx="12"/>
          </p:nvPr>
        </p:nvSpPr>
        <p:spPr/>
        <p:txBody>
          <a:bodyPr/>
          <a:lstStyle/>
          <a:p>
            <a:fld id="{226A7A18-950E-430F-B78B-4CE5EA3222A8}" type="slidenum">
              <a:rPr lang="ko-KR" altLang="en-US" smtClean="0"/>
              <a:t>31</a:t>
            </a:fld>
            <a:endParaRPr lang="ko-KR" altLang="en-US"/>
          </a:p>
        </p:txBody>
      </p:sp>
      <p:sp>
        <p:nvSpPr>
          <p:cNvPr id="46" name="바닥글 개체 틀 14"/>
          <p:cNvSpPr>
            <a:spLocks noGrp="1"/>
          </p:cNvSpPr>
          <p:nvPr>
            <p:ph type="ftr" sz="quarter" idx="11"/>
          </p:nvPr>
        </p:nvSpPr>
        <p:spPr>
          <a:xfrm>
            <a:off x="-1" y="34233"/>
            <a:ext cx="3556001" cy="224376"/>
          </a:xfrm>
        </p:spPr>
        <p:txBody>
          <a:bodyPr/>
          <a:lstStyle/>
          <a:p>
            <a:pPr algn="l"/>
            <a:r>
              <a:rPr lang="en-US" altLang="ko-KR" sz="1400" b="1" smtClean="0">
                <a:solidFill>
                  <a:srgbClr val="002060"/>
                </a:solidFill>
              </a:rPr>
              <a:t>4. </a:t>
            </a:r>
            <a:r>
              <a:rPr lang="ko-KR" altLang="en-US" sz="1400" b="1" smtClean="0">
                <a:solidFill>
                  <a:srgbClr val="002060"/>
                </a:solidFill>
              </a:rPr>
              <a:t>인구집단건강과 가치</a:t>
            </a:r>
            <a:r>
              <a:rPr lang="en-US" altLang="ko-KR" sz="1400" b="1" smtClean="0">
                <a:solidFill>
                  <a:srgbClr val="002060"/>
                </a:solidFill>
              </a:rPr>
              <a:t>-</a:t>
            </a:r>
            <a:r>
              <a:rPr lang="ko-KR" altLang="en-US" sz="1400" b="1" smtClean="0">
                <a:solidFill>
                  <a:srgbClr val="002060"/>
                </a:solidFill>
              </a:rPr>
              <a:t>기반지불</a:t>
            </a:r>
            <a:endParaRPr lang="ko-KR" altLang="en-US" sz="1400" b="1">
              <a:solidFill>
                <a:srgbClr val="002060"/>
              </a:solidFill>
            </a:endParaRPr>
          </a:p>
        </p:txBody>
      </p:sp>
    </p:spTree>
    <p:extLst>
      <p:ext uri="{BB962C8B-B14F-4D97-AF65-F5344CB8AC3E}">
        <p14:creationId xmlns:p14="http://schemas.microsoft.com/office/powerpoint/2010/main" val="16410288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직사각형 60"/>
          <p:cNvSpPr/>
          <p:nvPr/>
        </p:nvSpPr>
        <p:spPr>
          <a:xfrm>
            <a:off x="8289814" y="3972128"/>
            <a:ext cx="3683227" cy="2691910"/>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12700">
            <a:solidFill>
              <a:schemeClr val="accent1">
                <a:lumMod val="75000"/>
              </a:schemeClr>
            </a:solidFill>
          </a:ln>
          <a:effectLst>
            <a:glow rad="101600">
              <a:schemeClr val="accent2">
                <a:satMod val="175000"/>
                <a:alpha val="40000"/>
              </a:schemeClr>
            </a:glow>
            <a:outerShdw blurRad="50800" dist="38100" dir="2700000" algn="tl" rotWithShape="0">
              <a:schemeClr val="accent6">
                <a:lumMod val="75000"/>
                <a:alpha val="40000"/>
              </a:scheme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44" descr="na_c22"/>
          <p:cNvPicPr>
            <a:picLocks noChangeAspect="1" noChangeArrowheads="1"/>
          </p:cNvPicPr>
          <p:nvPr/>
        </p:nvPicPr>
        <p:blipFill>
          <a:blip r:embed="rId3" cstate="print"/>
          <a:srcRect/>
          <a:stretch>
            <a:fillRect/>
          </a:stretch>
        </p:blipFill>
        <p:spPr bwMode="auto">
          <a:xfrm>
            <a:off x="506198" y="939908"/>
            <a:ext cx="163255" cy="176882"/>
          </a:xfrm>
          <a:prstGeom prst="rect">
            <a:avLst/>
          </a:prstGeom>
          <a:noFill/>
          <a:ln w="9525">
            <a:noFill/>
            <a:miter lim="800000"/>
            <a:headEnd/>
            <a:tailEnd/>
          </a:ln>
        </p:spPr>
      </p:pic>
      <p:sp>
        <p:nvSpPr>
          <p:cNvPr id="58" name="직사각형 57"/>
          <p:cNvSpPr/>
          <p:nvPr/>
        </p:nvSpPr>
        <p:spPr>
          <a:xfrm>
            <a:off x="828123" y="907419"/>
            <a:ext cx="10777995" cy="611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u="sng" smtClean="0">
                <a:solidFill>
                  <a:schemeClr val="tx1"/>
                </a:solidFill>
                <a:latin typeface="HY헤드라인M" panose="02030600000101010101" pitchFamily="18" charset="-127"/>
                <a:ea typeface="HY헤드라인M" panose="02030600000101010101" pitchFamily="18" charset="-127"/>
              </a:rPr>
              <a:t>지불자와 공급자의 협동</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환자에게 가장 좋은 것을 할 것 등</a:t>
            </a:r>
            <a:r>
              <a:rPr lang="ko-KR" altLang="en-US" sz="1600" smtClean="0">
                <a:solidFill>
                  <a:schemeClr val="tx1"/>
                </a:solidFill>
                <a:latin typeface="HY헤드라인M" panose="02030600000101010101" pitchFamily="18" charset="-127"/>
                <a:ea typeface="HY헤드라인M" panose="02030600000101010101" pitchFamily="18" charset="-127"/>
              </a:rPr>
              <a:t>의 공유 목표는 </a:t>
            </a:r>
            <a:r>
              <a:rPr lang="ko-KR" altLang="en-US" sz="1600">
                <a:solidFill>
                  <a:schemeClr val="tx1"/>
                </a:solidFill>
                <a:latin typeface="HY헤드라인M" panose="02030600000101010101" pitchFamily="18" charset="-127"/>
                <a:ea typeface="HY헤드라인M" panose="02030600000101010101" pitchFamily="18" charset="-127"/>
              </a:rPr>
              <a:t>행위별수가제</a:t>
            </a:r>
            <a:r>
              <a:rPr lang="en-US" altLang="ko-KR" sz="1600">
                <a:solidFill>
                  <a:schemeClr val="tx1"/>
                </a:solidFill>
                <a:latin typeface="HY헤드라인M" panose="02030600000101010101" pitchFamily="18" charset="-127"/>
                <a:ea typeface="HY헤드라인M" panose="02030600000101010101" pitchFamily="18" charset="-127"/>
              </a:rPr>
              <a:t>(fee-for-service)</a:t>
            </a:r>
            <a:r>
              <a:rPr lang="ko-KR" altLang="en-US" sz="1600">
                <a:solidFill>
                  <a:schemeClr val="tx1"/>
                </a:solidFill>
                <a:latin typeface="HY헤드라인M" panose="02030600000101010101" pitchFamily="18" charset="-127"/>
                <a:ea typeface="HY헤드라인M" panose="02030600000101010101" pitchFamily="18" charset="-127"/>
              </a:rPr>
              <a:t>에서 </a:t>
            </a:r>
            <a:r>
              <a:rPr lang="ko-KR" altLang="en-US" sz="1600" smtClean="0">
                <a:solidFill>
                  <a:schemeClr val="tx1"/>
                </a:solidFill>
                <a:latin typeface="HY헤드라인M" panose="02030600000101010101" pitchFamily="18" charset="-127"/>
                <a:ea typeface="HY헤드라인M" panose="02030600000101010101" pitchFamily="18" charset="-127"/>
              </a:rPr>
              <a:t>가치 지불</a:t>
            </a:r>
            <a:r>
              <a:rPr lang="en-US" altLang="ko-KR" sz="1600">
                <a:solidFill>
                  <a:schemeClr val="tx1"/>
                </a:solidFill>
                <a:latin typeface="HY헤드라인M" panose="02030600000101010101" pitchFamily="18" charset="-127"/>
                <a:ea typeface="HY헤드라인M" panose="02030600000101010101" pitchFamily="18" charset="-127"/>
              </a:rPr>
              <a:t> (fee-for-value</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로의 이행 촉진과 높은 성과를 내는 보건의료시스템을 만드는 데에 필수적임</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en-US" altLang="ko-KR" sz="1200" smtClean="0">
                <a:solidFill>
                  <a:schemeClr val="tx1"/>
                </a:solidFill>
                <a:latin typeface="+mn-ea"/>
              </a:rPr>
              <a:t>- </a:t>
            </a:r>
            <a:r>
              <a:rPr lang="en-US" altLang="ko-KR" sz="1100">
                <a:solidFill>
                  <a:schemeClr val="tx1"/>
                </a:solidFill>
                <a:latin typeface="+mn-ea"/>
              </a:rPr>
              <a:t>Richard Salmon, MD, PhD, National Medical Director, Performance Measurement and Improvement, </a:t>
            </a:r>
            <a:r>
              <a:rPr lang="en-US" altLang="ko-KR" sz="1100" smtClean="0">
                <a:solidFill>
                  <a:schemeClr val="tx1"/>
                </a:solidFill>
                <a:latin typeface="+mn-ea"/>
              </a:rPr>
              <a:t>Cigna</a:t>
            </a:r>
            <a:endParaRPr lang="en-US" altLang="ko-KR" sz="1200">
              <a:solidFill>
                <a:schemeClr val="tx1"/>
              </a:solidFill>
              <a:latin typeface="+mn-ea"/>
            </a:endParaRPr>
          </a:p>
        </p:txBody>
      </p:sp>
      <p:sp>
        <p:nvSpPr>
          <p:cNvPr id="38" name="직사각형 37"/>
          <p:cNvSpPr/>
          <p:nvPr/>
        </p:nvSpPr>
        <p:spPr>
          <a:xfrm>
            <a:off x="506198" y="1717886"/>
            <a:ext cx="11342914" cy="1819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1463"/>
            <a:r>
              <a:rPr lang="ko-KR" altLang="en-US" sz="1600">
                <a:solidFill>
                  <a:schemeClr val="tx1"/>
                </a:solidFill>
                <a:latin typeface="HY헤드라인M" panose="02030600000101010101" pitchFamily="18" charset="-127"/>
                <a:ea typeface="HY헤드라인M" panose="02030600000101010101" pitchFamily="18" charset="-127"/>
              </a:rPr>
              <a:t>지불자는 공급자가 인구집단 건강관리 수행에 대한 적절한 인센티브와 성공에 필요한 자원를 제공해야 </a:t>
            </a:r>
            <a:r>
              <a:rPr lang="ko-KR" altLang="en-US" sz="1600" smtClean="0">
                <a:solidFill>
                  <a:schemeClr val="tx1"/>
                </a:solidFill>
                <a:latin typeface="HY헤드라인M" panose="02030600000101010101" pitchFamily="18" charset="-127"/>
                <a:ea typeface="HY헤드라인M" panose="02030600000101010101" pitchFamily="18" charset="-127"/>
              </a:rPr>
              <a:t>하고</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다음을 수행함</a:t>
            </a:r>
            <a:endParaRPr lang="en-US" altLang="ko-KR" sz="16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400" smtClean="0">
                <a:solidFill>
                  <a:schemeClr val="tx1"/>
                </a:solidFill>
                <a:latin typeface="HY헤드라인M" panose="02030600000101010101" pitchFamily="18" charset="-127"/>
                <a:ea typeface="HY헤드라인M" panose="02030600000101010101" pitchFamily="18" charset="-127"/>
              </a:rPr>
              <a:t>원하는 결과를 얻을 수 있고 이 결과가 변화를 실천한 공급자의 노력을 가치있게 할 만큼 </a:t>
            </a:r>
            <a:r>
              <a:rPr lang="ko-KR" altLang="en-US" sz="1400" u="sng" smtClean="0">
                <a:solidFill>
                  <a:schemeClr val="tx1"/>
                </a:solidFill>
                <a:latin typeface="HY헤드라인M" panose="02030600000101010101" pitchFamily="18" charset="-127"/>
                <a:ea typeface="HY헤드라인M" panose="02030600000101010101" pitchFamily="18" charset="-127"/>
              </a:rPr>
              <a:t>충분한 인센티브</a:t>
            </a:r>
            <a:endParaRPr lang="en-US" altLang="ko-KR" sz="1400" u="sng"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400" u="sng" smtClean="0">
                <a:solidFill>
                  <a:schemeClr val="tx1"/>
                </a:solidFill>
                <a:latin typeface="HY헤드라인M" panose="02030600000101010101" pitchFamily="18" charset="-127"/>
                <a:ea typeface="HY헤드라인M" panose="02030600000101010101" pitchFamily="18" charset="-127"/>
              </a:rPr>
              <a:t>높은 가치를 실현하는 공급자</a:t>
            </a:r>
            <a:r>
              <a:rPr lang="en-US" altLang="ko-KR" sz="1400" u="sng" smtClean="0">
                <a:solidFill>
                  <a:schemeClr val="tx1"/>
                </a:solidFill>
                <a:latin typeface="HY헤드라인M" panose="02030600000101010101" pitchFamily="18" charset="-127"/>
                <a:ea typeface="HY헤드라인M" panose="02030600000101010101" pitchFamily="18" charset="-127"/>
              </a:rPr>
              <a:t>/</a:t>
            </a:r>
            <a:r>
              <a:rPr lang="ko-KR" altLang="en-US" sz="1400" u="sng" smtClean="0">
                <a:solidFill>
                  <a:schemeClr val="tx1"/>
                </a:solidFill>
                <a:latin typeface="HY헤드라인M" panose="02030600000101010101" pitchFamily="18" charset="-127"/>
                <a:ea typeface="HY헤드라인M" panose="02030600000101010101" pitchFamily="18" charset="-127"/>
              </a:rPr>
              <a:t>네트워크로 환자를 인도</a:t>
            </a:r>
            <a:r>
              <a:rPr lang="ko-KR" altLang="en-US" sz="1400" smtClean="0">
                <a:solidFill>
                  <a:schemeClr val="tx1"/>
                </a:solidFill>
                <a:latin typeface="HY헤드라인M" panose="02030600000101010101" pitchFamily="18" charset="-127"/>
                <a:ea typeface="HY헤드라인M" panose="02030600000101010101" pitchFamily="18" charset="-127"/>
              </a:rPr>
              <a:t>하고</a:t>
            </a:r>
            <a:r>
              <a:rPr lang="en-US" altLang="ko-KR" sz="1400" smtClean="0">
                <a:solidFill>
                  <a:schemeClr val="tx1"/>
                </a:solidFill>
                <a:latin typeface="HY헤드라인M" panose="02030600000101010101" pitchFamily="18" charset="-127"/>
                <a:ea typeface="HY헤드라인M" panose="02030600000101010101" pitchFamily="18" charset="-127"/>
              </a:rPr>
              <a:t>,</a:t>
            </a:r>
            <a:r>
              <a:rPr lang="ko-KR" altLang="en-US" sz="1400" smtClean="0">
                <a:solidFill>
                  <a:schemeClr val="tx1"/>
                </a:solidFill>
                <a:latin typeface="HY헤드라인M" panose="02030600000101010101" pitchFamily="18" charset="-127"/>
                <a:ea typeface="HY헤드라인M" panose="02030600000101010101" pitchFamily="18" charset="-127"/>
              </a:rPr>
              <a:t> 이런 공급자를 이용하는 환자에게 인센티브를 제공함</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smtClean="0">
                <a:solidFill>
                  <a:schemeClr val="tx1"/>
                </a:solidFill>
                <a:latin typeface="HY헤드라인M" panose="02030600000101010101" pitchFamily="18" charset="-127"/>
                <a:ea typeface="HY헤드라인M" panose="02030600000101010101" pitchFamily="18" charset="-127"/>
              </a:rPr>
              <a:t>공급자가 성공하는데 필요한 조건을 만들어 주기 위해 공급자를 의사결정 과정에 참여시켜 공급자 환자를 늘게 함</a:t>
            </a:r>
            <a:endParaRPr lang="en-US" altLang="ko-KR" sz="14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400" smtClean="0">
                <a:solidFill>
                  <a:schemeClr val="tx1"/>
                </a:solidFill>
                <a:latin typeface="HY헤드라인M" panose="02030600000101010101" pitchFamily="18" charset="-127"/>
                <a:ea typeface="HY헤드라인M" panose="02030600000101010101" pitchFamily="18" charset="-127"/>
              </a:rPr>
              <a:t>임상 자문 지원</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smtClean="0">
                <a:solidFill>
                  <a:schemeClr val="tx1"/>
                </a:solidFill>
                <a:latin typeface="HY헤드라인M" panose="02030600000101010101" pitchFamily="18" charset="-127"/>
                <a:ea typeface="HY헤드라인M" panose="02030600000101010101" pitchFamily="18" charset="-127"/>
              </a:rPr>
              <a:t>환자 케어에 칩중할 수 있도록 하는 </a:t>
            </a:r>
            <a:r>
              <a:rPr lang="ko-KR" altLang="en-US" sz="1400" u="sng" smtClean="0">
                <a:solidFill>
                  <a:schemeClr val="tx1"/>
                </a:solidFill>
                <a:latin typeface="HY헤드라인M" panose="02030600000101010101" pitchFamily="18" charset="-127"/>
                <a:ea typeface="HY헤드라인M" panose="02030600000101010101" pitchFamily="18" charset="-127"/>
              </a:rPr>
              <a:t>실시간 정보시스템 등의 자원 제공</a:t>
            </a:r>
            <a:endParaRPr lang="en-US" altLang="ko-KR" sz="1400" u="sng"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400" smtClean="0">
                <a:solidFill>
                  <a:schemeClr val="tx1"/>
                </a:solidFill>
                <a:latin typeface="HY헤드라인M" panose="02030600000101010101" pitchFamily="18" charset="-127"/>
                <a:ea typeface="HY헤드라인M" panose="02030600000101010101" pitchFamily="18" charset="-127"/>
              </a:rPr>
              <a:t>공급자 성과가 개선되도록 건강상담</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smtClean="0">
                <a:solidFill>
                  <a:schemeClr val="tx1"/>
                </a:solidFill>
                <a:latin typeface="HY헤드라인M" panose="02030600000101010101" pitchFamily="18" charset="-127"/>
                <a:ea typeface="HY헤드라인M" panose="02030600000101010101" pitchFamily="18" charset="-127"/>
              </a:rPr>
              <a:t>인센티브</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a:solidFill>
                  <a:schemeClr val="tx1"/>
                </a:solidFill>
                <a:latin typeface="HY헤드라인M" panose="02030600000101010101" pitchFamily="18" charset="-127"/>
                <a:ea typeface="HY헤드라인M" panose="02030600000101010101" pitchFamily="18" charset="-127"/>
              </a:rPr>
              <a:t>의사결정 도구를 </a:t>
            </a:r>
            <a:r>
              <a:rPr lang="ko-KR" altLang="en-US" sz="1400" smtClean="0">
                <a:solidFill>
                  <a:schemeClr val="tx1"/>
                </a:solidFill>
                <a:latin typeface="HY헤드라인M" panose="02030600000101010101" pitchFamily="18" charset="-127"/>
                <a:ea typeface="HY헤드라인M" panose="02030600000101010101" pitchFamily="18" charset="-127"/>
              </a:rPr>
              <a:t>사용하여 </a:t>
            </a:r>
            <a:r>
              <a:rPr lang="ko-KR" altLang="en-US" sz="1400" u="sng">
                <a:solidFill>
                  <a:schemeClr val="tx1"/>
                </a:solidFill>
                <a:latin typeface="HY헤드라인M" panose="02030600000101010101" pitchFamily="18" charset="-127"/>
                <a:ea typeface="HY헤드라인M" panose="02030600000101010101" pitchFamily="18" charset="-127"/>
              </a:rPr>
              <a:t>소비자가 건강관리에 참여하도록 </a:t>
            </a:r>
            <a:r>
              <a:rPr lang="ko-KR" altLang="en-US" sz="1400" u="sng" smtClean="0">
                <a:solidFill>
                  <a:schemeClr val="tx1"/>
                </a:solidFill>
                <a:latin typeface="HY헤드라인M" panose="02030600000101010101" pitchFamily="18" charset="-127"/>
                <a:ea typeface="HY헤드라인M" panose="02030600000101010101" pitchFamily="18" charset="-127"/>
              </a:rPr>
              <a:t>지원함</a:t>
            </a:r>
            <a:endParaRPr lang="en-US" altLang="ko-KR" sz="1400" u="sng"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en-US" altLang="ko-KR" sz="1400" smtClean="0">
                <a:solidFill>
                  <a:schemeClr val="tx1"/>
                </a:solidFill>
                <a:latin typeface="HY헤드라인M" panose="02030600000101010101" pitchFamily="18" charset="-127"/>
                <a:ea typeface="HY헤드라인M" panose="02030600000101010101" pitchFamily="18" charset="-127"/>
              </a:rPr>
              <a:t>1990</a:t>
            </a:r>
            <a:r>
              <a:rPr lang="ko-KR" altLang="en-US" sz="1400" smtClean="0">
                <a:solidFill>
                  <a:schemeClr val="tx1"/>
                </a:solidFill>
                <a:latin typeface="HY헤드라인M" panose="02030600000101010101" pitchFamily="18" charset="-127"/>
                <a:ea typeface="HY헤드라인M" panose="02030600000101010101" pitchFamily="18" charset="-127"/>
              </a:rPr>
              <a:t>년대에 있었던 </a:t>
            </a:r>
            <a:r>
              <a:rPr lang="en-US" altLang="ko-KR" sz="1400" smtClean="0">
                <a:solidFill>
                  <a:schemeClr val="tx1"/>
                </a:solidFill>
                <a:latin typeface="HY헤드라인M" panose="02030600000101010101" pitchFamily="18" charset="-127"/>
                <a:ea typeface="HY헤드라인M" panose="02030600000101010101" pitchFamily="18" charset="-127"/>
              </a:rPr>
              <a:t>Managed care</a:t>
            </a:r>
            <a:r>
              <a:rPr lang="ko-KR" altLang="en-US" sz="1400" smtClean="0">
                <a:solidFill>
                  <a:schemeClr val="tx1"/>
                </a:solidFill>
                <a:latin typeface="HY헤드라인M" panose="02030600000101010101" pitchFamily="18" charset="-127"/>
                <a:ea typeface="HY헤드라인M" panose="02030600000101010101" pitchFamily="18" charset="-127"/>
              </a:rPr>
              <a:t>의</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u="sng" smtClean="0">
                <a:solidFill>
                  <a:schemeClr val="tx1"/>
                </a:solidFill>
                <a:latin typeface="HY헤드라인M" panose="02030600000101010101" pitchFamily="18" charset="-127"/>
                <a:ea typeface="HY헤드라인M" panose="02030600000101010101" pitchFamily="18" charset="-127"/>
              </a:rPr>
              <a:t>역효과</a:t>
            </a:r>
            <a:r>
              <a:rPr lang="en-US" altLang="ko-KR" sz="1400" u="sng" smtClean="0">
                <a:solidFill>
                  <a:schemeClr val="tx1"/>
                </a:solidFill>
                <a:latin typeface="HY헤드라인M" panose="02030600000101010101" pitchFamily="18" charset="-127"/>
                <a:ea typeface="HY헤드라인M" panose="02030600000101010101" pitchFamily="18" charset="-127"/>
              </a:rPr>
              <a:t>(backlash)</a:t>
            </a:r>
            <a:r>
              <a:rPr lang="en-US" altLang="ko-KR" sz="1400" smtClean="0">
                <a:solidFill>
                  <a:schemeClr val="tx1"/>
                </a:solidFill>
                <a:latin typeface="HY헤드라인M" panose="02030600000101010101" pitchFamily="18" charset="-127"/>
                <a:ea typeface="HY헤드라인M" panose="02030600000101010101" pitchFamily="18" charset="-127"/>
              </a:rPr>
              <a:t>-</a:t>
            </a:r>
            <a:r>
              <a:rPr lang="ko-KR" altLang="en-US" sz="1400" smtClean="0">
                <a:solidFill>
                  <a:schemeClr val="tx1"/>
                </a:solidFill>
                <a:latin typeface="HY헤드라인M" panose="02030600000101010101" pitchFamily="18" charset="-127"/>
                <a:ea typeface="HY헤드라인M" panose="02030600000101010101" pitchFamily="18" charset="-127"/>
              </a:rPr>
              <a:t>지나친 삭감</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smtClean="0">
                <a:solidFill>
                  <a:schemeClr val="tx1"/>
                </a:solidFill>
                <a:latin typeface="HY헤드라인M" panose="02030600000101010101" pitchFamily="18" charset="-127"/>
                <a:ea typeface="HY헤드라인M" panose="02030600000101010101" pitchFamily="18" charset="-127"/>
              </a:rPr>
              <a:t>급여 제외 등</a:t>
            </a:r>
            <a:r>
              <a:rPr lang="en-US" altLang="ko-KR" sz="1400" smtClean="0">
                <a:solidFill>
                  <a:schemeClr val="tx1"/>
                </a:solidFill>
                <a:latin typeface="HY헤드라인M" panose="02030600000101010101" pitchFamily="18" charset="-127"/>
                <a:ea typeface="HY헤드라인M" panose="02030600000101010101" pitchFamily="18" charset="-127"/>
              </a:rPr>
              <a:t>-</a:t>
            </a:r>
            <a:r>
              <a:rPr lang="ko-KR" altLang="en-US" sz="1400" smtClean="0">
                <a:solidFill>
                  <a:schemeClr val="tx1"/>
                </a:solidFill>
                <a:latin typeface="HY헤드라인M" panose="02030600000101010101" pitchFamily="18" charset="-127"/>
                <a:ea typeface="HY헤드라인M" panose="02030600000101010101" pitchFamily="18" charset="-127"/>
              </a:rPr>
              <a:t>를</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smtClean="0">
                <a:solidFill>
                  <a:schemeClr val="tx1"/>
                </a:solidFill>
                <a:latin typeface="HY헤드라인M" panose="02030600000101010101" pitchFamily="18" charset="-127"/>
                <a:ea typeface="HY헤드라인M" panose="02030600000101010101" pitchFamily="18" charset="-127"/>
              </a:rPr>
              <a:t>반복하지 않음</a:t>
            </a:r>
            <a:endParaRPr lang="en-US" altLang="ko-KR" sz="14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400" u="sng" smtClean="0">
                <a:solidFill>
                  <a:schemeClr val="tx1"/>
                </a:solidFill>
                <a:latin typeface="HY헤드라인M" panose="02030600000101010101" pitchFamily="18" charset="-127"/>
                <a:ea typeface="HY헤드라인M" panose="02030600000101010101" pitchFamily="18" charset="-127"/>
              </a:rPr>
              <a:t>서비스 모형을 수정하는 공급자들의 노력을 지원</a:t>
            </a:r>
            <a:r>
              <a:rPr lang="en-US" altLang="ko-KR" sz="1400" smtClean="0">
                <a:solidFill>
                  <a:schemeClr val="tx1"/>
                </a:solidFill>
                <a:latin typeface="HY헤드라인M" panose="02030600000101010101" pitchFamily="18" charset="-127"/>
                <a:ea typeface="HY헤드라인M" panose="02030600000101010101" pitchFamily="18" charset="-127"/>
              </a:rPr>
              <a:t>(</a:t>
            </a:r>
            <a:r>
              <a:rPr lang="ko-KR" altLang="en-US" sz="1400" smtClean="0">
                <a:solidFill>
                  <a:schemeClr val="tx1"/>
                </a:solidFill>
                <a:latin typeface="HY헤드라인M" panose="02030600000101010101" pitchFamily="18" charset="-127"/>
                <a:ea typeface="HY헤드라인M" panose="02030600000101010101" pitchFamily="18" charset="-127"/>
              </a:rPr>
              <a:t>예</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smtClean="0">
                <a:solidFill>
                  <a:schemeClr val="tx1"/>
                </a:solidFill>
                <a:latin typeface="HY헤드라인M" panose="02030600000101010101" pitchFamily="18" charset="-127"/>
                <a:ea typeface="HY헤드라인M" panose="02030600000101010101" pitchFamily="18" charset="-127"/>
              </a:rPr>
              <a:t>편의성 증대</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smtClean="0">
                <a:solidFill>
                  <a:schemeClr val="tx1"/>
                </a:solidFill>
                <a:latin typeface="HY헤드라인M" panose="02030600000101010101" pitchFamily="18" charset="-127"/>
                <a:ea typeface="HY헤드라인M" panose="02030600000101010101" pitchFamily="18" charset="-127"/>
              </a:rPr>
              <a:t>원격의료 같은 케어의 대안 시도</a:t>
            </a:r>
            <a:r>
              <a:rPr lang="en-US" altLang="ko-KR" sz="1400" smtClean="0">
                <a:solidFill>
                  <a:schemeClr val="tx1"/>
                </a:solidFill>
                <a:latin typeface="HY헤드라인M" panose="02030600000101010101" pitchFamily="18" charset="-127"/>
                <a:ea typeface="HY헤드라인M" panose="02030600000101010101" pitchFamily="18" charset="-127"/>
              </a:rPr>
              <a:t>)</a:t>
            </a:r>
          </a:p>
        </p:txBody>
      </p:sp>
      <p:pic>
        <p:nvPicPr>
          <p:cNvPr id="41" name="Picture 44" descr="na_c22"/>
          <p:cNvPicPr>
            <a:picLocks noChangeAspect="1" noChangeArrowheads="1"/>
          </p:cNvPicPr>
          <p:nvPr/>
        </p:nvPicPr>
        <p:blipFill>
          <a:blip r:embed="rId3" cstate="print"/>
          <a:srcRect/>
          <a:stretch>
            <a:fillRect/>
          </a:stretch>
        </p:blipFill>
        <p:spPr bwMode="auto">
          <a:xfrm>
            <a:off x="506198" y="1688547"/>
            <a:ext cx="163255" cy="176882"/>
          </a:xfrm>
          <a:prstGeom prst="rect">
            <a:avLst/>
          </a:prstGeom>
          <a:noFill/>
          <a:ln w="9525">
            <a:noFill/>
            <a:miter lim="800000"/>
            <a:headEnd/>
            <a:tailEnd/>
          </a:ln>
        </p:spPr>
      </p:pic>
      <p:sp>
        <p:nvSpPr>
          <p:cNvPr id="36" name="제목 2"/>
          <p:cNvSpPr>
            <a:spLocks noGrp="1"/>
          </p:cNvSpPr>
          <p:nvPr>
            <p:ph type="title"/>
          </p:nvPr>
        </p:nvSpPr>
        <p:spPr>
          <a:xfrm>
            <a:off x="805726" y="301311"/>
            <a:ext cx="10743857" cy="665821"/>
          </a:xfrm>
        </p:spPr>
        <p:txBody>
          <a:bodyPr>
            <a:noAutofit/>
          </a:bodyPr>
          <a:lstStyle/>
          <a:p>
            <a:pPr algn="ctr">
              <a:lnSpc>
                <a:spcPts val="1300"/>
              </a:lnSpc>
            </a:pPr>
            <a:r>
              <a:rPr lang="ko-KR" altLang="en-US" sz="2800" b="1" smtClean="0"/>
              <a:t>미래 우리가 성공하기 위해 어떻게 우리를 위치할까</a:t>
            </a:r>
            <a:r>
              <a:rPr lang="en-US" altLang="ko-KR" sz="2800" b="1" smtClean="0"/>
              <a:t>? - </a:t>
            </a:r>
            <a:r>
              <a:rPr lang="ko-KR" altLang="en-US" sz="2800" b="1" smtClean="0"/>
              <a:t>지불자</a:t>
            </a:r>
            <a:r>
              <a:rPr lang="en-US" altLang="ko-KR" sz="2800" b="1" smtClean="0"/>
              <a:t/>
            </a:r>
            <a:br>
              <a:rPr lang="en-US" altLang="ko-KR" sz="2800" b="1" smtClean="0"/>
            </a:br>
            <a:r>
              <a:rPr lang="en-US" altLang="ko-KR" sz="1600" smtClean="0"/>
              <a:t>  </a:t>
            </a:r>
            <a:r>
              <a:rPr lang="en-US" altLang="ko-KR" sz="1100" smtClean="0"/>
              <a:t>(</a:t>
            </a:r>
            <a:r>
              <a:rPr lang="en-US" altLang="ko-KR" sz="1100" i="1" smtClean="0"/>
              <a:t>Cigna 892997</a:t>
            </a:r>
            <a:r>
              <a:rPr lang="en-US" altLang="ko-KR" sz="1100" smtClean="0"/>
              <a:t>, “Creating value through collaboration:Lessons learned from past effort to control health care cost” Feb 2016)</a:t>
            </a:r>
            <a:r>
              <a:rPr lang="ko-KR" altLang="en-US" sz="1100" smtClean="0">
                <a:latin typeface="HY헤드라인M" pitchFamily="18" charset="-127"/>
                <a:ea typeface="HY헤드라인M" pitchFamily="18" charset="-127"/>
              </a:rPr>
              <a:t> </a:t>
            </a:r>
            <a:endParaRPr lang="ko-KR" altLang="en-US" sz="1200" b="1" dirty="0"/>
          </a:p>
        </p:txBody>
      </p:sp>
      <p:grpSp>
        <p:nvGrpSpPr>
          <p:cNvPr id="14" name="그룹 13"/>
          <p:cNvGrpSpPr/>
          <p:nvPr/>
        </p:nvGrpSpPr>
        <p:grpSpPr>
          <a:xfrm>
            <a:off x="5496365" y="4036624"/>
            <a:ext cx="2373085" cy="2627414"/>
            <a:chOff x="5714079" y="4032546"/>
            <a:chExt cx="2373085" cy="2627414"/>
          </a:xfrm>
        </p:grpSpPr>
        <p:sp>
          <p:nvSpPr>
            <p:cNvPr id="37" name="직사각형 36"/>
            <p:cNvSpPr/>
            <p:nvPr/>
          </p:nvSpPr>
          <p:spPr>
            <a:xfrm>
              <a:off x="5714079" y="4032546"/>
              <a:ext cx="2373085" cy="2627414"/>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12700">
              <a:solidFill>
                <a:schemeClr val="accent1">
                  <a:lumMod val="75000"/>
                </a:schemeClr>
              </a:solidFill>
            </a:ln>
            <a:effectLst>
              <a:glow rad="101600">
                <a:schemeClr val="accent5">
                  <a:satMod val="175000"/>
                  <a:alpha val="40000"/>
                </a:schemeClr>
              </a:glow>
              <a:outerShdw blurRad="50800" dist="38100" dir="2700000" algn="tl" rotWithShape="0">
                <a:schemeClr val="accent6">
                  <a:lumMod val="75000"/>
                  <a:alpha val="40000"/>
                </a:scheme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4" name="Picture 6" descr="center for medicare and medicaid services imagesì ëí ì´ë¯¸ì§ ê²ìê²°ê³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2421" y="5567271"/>
              <a:ext cx="2196402" cy="93463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p:cNvGrpSpPr/>
            <p:nvPr/>
          </p:nvGrpSpPr>
          <p:grpSpPr>
            <a:xfrm>
              <a:off x="6059488" y="4152650"/>
              <a:ext cx="1784369" cy="1001858"/>
              <a:chOff x="6918788" y="4142226"/>
              <a:chExt cx="1784369" cy="1001858"/>
            </a:xfrm>
          </p:grpSpPr>
          <p:pic>
            <p:nvPicPr>
              <p:cNvPr id="2050" name="Picture 2" descr="payer images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18788" y="4168856"/>
                <a:ext cx="1682268" cy="975228"/>
              </a:xfrm>
              <a:prstGeom prst="rect">
                <a:avLst/>
              </a:prstGeom>
              <a:noFill/>
              <a:extLst>
                <a:ext uri="{909E8E84-426E-40DD-AFC4-6F175D3DCCD1}">
                  <a14:hiddenFill xmlns:a14="http://schemas.microsoft.com/office/drawing/2010/main">
                    <a:solidFill>
                      <a:srgbClr val="FFFFFF"/>
                    </a:solidFill>
                  </a14:hiddenFill>
                </a:ext>
              </a:extLst>
            </p:spPr>
          </p:pic>
          <p:sp>
            <p:nvSpPr>
              <p:cNvPr id="32" name="직사각형 31"/>
              <p:cNvSpPr/>
              <p:nvPr/>
            </p:nvSpPr>
            <p:spPr>
              <a:xfrm>
                <a:off x="7009371" y="4142226"/>
                <a:ext cx="1693786" cy="832802"/>
              </a:xfrm>
              <a:prstGeom prst="rect">
                <a:avLst/>
              </a:prstGeom>
              <a:noFill/>
              <a:ln w="12700">
                <a:noFill/>
              </a:ln>
              <a:effectLst>
                <a:outerShdw blurRad="50800" dist="38100" dir="2700000" algn="tl"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smtClean="0">
                    <a:solidFill>
                      <a:schemeClr val="tx1"/>
                    </a:solidFill>
                    <a:effectLst>
                      <a:glow rad="139700">
                        <a:schemeClr val="accent2">
                          <a:satMod val="175000"/>
                          <a:alpha val="40000"/>
                        </a:schemeClr>
                      </a:glow>
                    </a:effectLst>
                  </a:rPr>
                  <a:t>United Health Group</a:t>
                </a:r>
              </a:p>
              <a:p>
                <a:pPr algn="ctr"/>
                <a:r>
                  <a:rPr lang="en-US" altLang="ko-KR" sz="1050" smtClean="0">
                    <a:solidFill>
                      <a:schemeClr val="tx1"/>
                    </a:solidFill>
                    <a:effectLst>
                      <a:glow rad="139700">
                        <a:schemeClr val="accent2">
                          <a:satMod val="175000"/>
                          <a:alpha val="40000"/>
                        </a:schemeClr>
                      </a:glow>
                    </a:effectLst>
                  </a:rPr>
                  <a:t>Anthem</a:t>
                </a:r>
              </a:p>
              <a:p>
                <a:pPr algn="ctr"/>
                <a:r>
                  <a:rPr lang="en-US" altLang="ko-KR" sz="1050" smtClean="0">
                    <a:solidFill>
                      <a:schemeClr val="tx1"/>
                    </a:solidFill>
                    <a:effectLst>
                      <a:glow rad="139700">
                        <a:schemeClr val="accent2">
                          <a:satMod val="175000"/>
                          <a:alpha val="40000"/>
                        </a:schemeClr>
                      </a:glow>
                    </a:effectLst>
                  </a:rPr>
                  <a:t>Aetna</a:t>
                </a:r>
              </a:p>
              <a:p>
                <a:pPr algn="ctr"/>
                <a:r>
                  <a:rPr lang="en-US" altLang="ko-KR" sz="1050" smtClean="0">
                    <a:solidFill>
                      <a:schemeClr val="tx1"/>
                    </a:solidFill>
                    <a:effectLst>
                      <a:glow rad="139700">
                        <a:schemeClr val="accent2">
                          <a:satMod val="175000"/>
                          <a:alpha val="40000"/>
                        </a:schemeClr>
                      </a:glow>
                    </a:effectLst>
                  </a:rPr>
                  <a:t>Humana</a:t>
                </a:r>
              </a:p>
              <a:p>
                <a:pPr algn="ctr"/>
                <a:r>
                  <a:rPr lang="en-US" altLang="ko-KR" sz="1050" smtClean="0">
                    <a:solidFill>
                      <a:schemeClr val="tx1"/>
                    </a:solidFill>
                    <a:effectLst>
                      <a:glow rad="139700">
                        <a:schemeClr val="accent2">
                          <a:satMod val="175000"/>
                          <a:alpha val="40000"/>
                        </a:schemeClr>
                      </a:glow>
                    </a:effectLst>
                  </a:rPr>
                  <a:t>Signa</a:t>
                </a:r>
                <a:endParaRPr lang="ko-KR" altLang="en-US" sz="1050">
                  <a:solidFill>
                    <a:schemeClr val="tx1"/>
                  </a:solidFill>
                  <a:effectLst>
                    <a:glow rad="139700">
                      <a:schemeClr val="accent2">
                        <a:satMod val="175000"/>
                        <a:alpha val="40000"/>
                      </a:schemeClr>
                    </a:glow>
                  </a:effectLst>
                </a:endParaRPr>
              </a:p>
            </p:txBody>
          </p:sp>
        </p:grpSp>
      </p:grpSp>
      <p:pic>
        <p:nvPicPr>
          <p:cNvPr id="2052" name="Picture 4" descr="ê´ë ¨ ì´ë¯¸ì§"/>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174" y="4011340"/>
            <a:ext cx="6014560" cy="26274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그룹 6"/>
          <p:cNvGrpSpPr/>
          <p:nvPr/>
        </p:nvGrpSpPr>
        <p:grpSpPr>
          <a:xfrm>
            <a:off x="10165562" y="4119156"/>
            <a:ext cx="1723208" cy="1158749"/>
            <a:chOff x="8933335" y="5544215"/>
            <a:chExt cx="1723208" cy="1118363"/>
          </a:xfrm>
        </p:grpSpPr>
        <p:pic>
          <p:nvPicPr>
            <p:cNvPr id="42" name="Picture 4" descr="ìì¥ì°ì ì´ë¯¸ì§ì ëí ì´ë¯¸ì§ ê²ìê²°ê³¼"/>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33335" y="5896291"/>
              <a:ext cx="1723208" cy="742462"/>
            </a:xfrm>
            <a:prstGeom prst="rect">
              <a:avLst/>
            </a:prstGeom>
            <a:noFill/>
            <a:extLst>
              <a:ext uri="{909E8E84-426E-40DD-AFC4-6F175D3DCCD1}">
                <a14:hiddenFill xmlns:a14="http://schemas.microsoft.com/office/drawing/2010/main">
                  <a:solidFill>
                    <a:srgbClr val="FFFFFF"/>
                  </a:solidFill>
                </a14:hiddenFill>
              </a:ext>
            </a:extLst>
          </p:spPr>
        </p:pic>
        <p:sp>
          <p:nvSpPr>
            <p:cNvPr id="44" name="직사각형 43"/>
            <p:cNvSpPr/>
            <p:nvPr/>
          </p:nvSpPr>
          <p:spPr>
            <a:xfrm>
              <a:off x="8958943" y="5544215"/>
              <a:ext cx="1697600" cy="344955"/>
            </a:xfrm>
            <a:prstGeom prst="rect">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ko-KR" altLang="en-US" sz="900" b="1" smtClean="0">
                  <a:solidFill>
                    <a:schemeClr val="tx1"/>
                  </a:solidFill>
                  <a:latin typeface="HY견고딕" panose="02030600000101010101" pitchFamily="18" charset="-127"/>
                  <a:ea typeface="HY견고딕" panose="02030600000101010101" pitchFamily="18" charset="-127"/>
                </a:rPr>
                <a:t>높은 가치 실현 공급자 선택 지원</a:t>
              </a:r>
              <a:endParaRPr lang="ko-KR" altLang="en-US" sz="900" b="1">
                <a:solidFill>
                  <a:schemeClr val="tx1"/>
                </a:solidFill>
                <a:latin typeface="HY견고딕" panose="02030600000101010101" pitchFamily="18" charset="-127"/>
                <a:ea typeface="HY견고딕" panose="02030600000101010101" pitchFamily="18" charset="-127"/>
              </a:endParaRPr>
            </a:p>
          </p:txBody>
        </p:sp>
        <p:sp>
          <p:nvSpPr>
            <p:cNvPr id="45" name="직사각형 44"/>
            <p:cNvSpPr/>
            <p:nvPr/>
          </p:nvSpPr>
          <p:spPr>
            <a:xfrm>
              <a:off x="8933335" y="5544215"/>
              <a:ext cx="1723208" cy="111836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 name="그룹 7"/>
          <p:cNvGrpSpPr/>
          <p:nvPr/>
        </p:nvGrpSpPr>
        <p:grpSpPr>
          <a:xfrm>
            <a:off x="8416746" y="4130042"/>
            <a:ext cx="1723208" cy="1160832"/>
            <a:chOff x="8933335" y="3911912"/>
            <a:chExt cx="1723208" cy="1160832"/>
          </a:xfrm>
        </p:grpSpPr>
        <p:pic>
          <p:nvPicPr>
            <p:cNvPr id="2056" name="Picture 8" descr="incentives imagesì ëí ì´ë¯¸ì§ ê²ìê²°ê³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33335" y="4155946"/>
              <a:ext cx="1697599" cy="916797"/>
            </a:xfrm>
            <a:prstGeom prst="rect">
              <a:avLst/>
            </a:prstGeom>
            <a:noFill/>
            <a:extLst>
              <a:ext uri="{909E8E84-426E-40DD-AFC4-6F175D3DCCD1}">
                <a14:hiddenFill xmlns:a14="http://schemas.microsoft.com/office/drawing/2010/main">
                  <a:solidFill>
                    <a:srgbClr val="FFFFFF"/>
                  </a:solidFill>
                </a14:hiddenFill>
              </a:ext>
            </a:extLst>
          </p:spPr>
        </p:pic>
        <p:sp>
          <p:nvSpPr>
            <p:cNvPr id="51" name="직사각형 50"/>
            <p:cNvSpPr/>
            <p:nvPr/>
          </p:nvSpPr>
          <p:spPr>
            <a:xfrm>
              <a:off x="8958943" y="3920155"/>
              <a:ext cx="1697600" cy="259124"/>
            </a:xfrm>
            <a:prstGeom prst="rect">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ko-KR" altLang="en-US" sz="900" b="1" smtClean="0">
                  <a:solidFill>
                    <a:schemeClr val="tx1"/>
                  </a:solidFill>
                  <a:latin typeface="HY견고딕" panose="02030600000101010101" pitchFamily="18" charset="-127"/>
                  <a:ea typeface="HY견고딕" panose="02030600000101010101" pitchFamily="18" charset="-127"/>
                </a:rPr>
                <a:t>충분한 인센티브</a:t>
              </a:r>
              <a:endParaRPr lang="ko-KR" altLang="en-US" sz="900" b="1">
                <a:solidFill>
                  <a:schemeClr val="tx1"/>
                </a:solidFill>
                <a:latin typeface="HY견고딕" panose="02030600000101010101" pitchFamily="18" charset="-127"/>
                <a:ea typeface="HY견고딕" panose="02030600000101010101" pitchFamily="18" charset="-127"/>
              </a:endParaRPr>
            </a:p>
          </p:txBody>
        </p:sp>
        <p:sp>
          <p:nvSpPr>
            <p:cNvPr id="52" name="직사각형 51"/>
            <p:cNvSpPr/>
            <p:nvPr/>
          </p:nvSpPr>
          <p:spPr>
            <a:xfrm>
              <a:off x="8933335" y="3911912"/>
              <a:ext cx="1697600" cy="116083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 name="그룹 9"/>
          <p:cNvGrpSpPr/>
          <p:nvPr/>
        </p:nvGrpSpPr>
        <p:grpSpPr>
          <a:xfrm>
            <a:off x="8405860" y="5346253"/>
            <a:ext cx="1723208" cy="1118363"/>
            <a:chOff x="8523156" y="5284676"/>
            <a:chExt cx="1723208" cy="1118363"/>
          </a:xfrm>
        </p:grpSpPr>
        <p:sp>
          <p:nvSpPr>
            <p:cNvPr id="54" name="직사각형 53"/>
            <p:cNvSpPr/>
            <p:nvPr/>
          </p:nvSpPr>
          <p:spPr>
            <a:xfrm>
              <a:off x="8548764" y="5284676"/>
              <a:ext cx="1697600" cy="282595"/>
            </a:xfrm>
            <a:prstGeom prst="rect">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ko-KR" altLang="en-US" sz="900" b="1" smtClean="0">
                  <a:solidFill>
                    <a:schemeClr val="tx1"/>
                  </a:solidFill>
                  <a:latin typeface="HY견고딕" panose="02030600000101010101" pitchFamily="18" charset="-127"/>
                  <a:ea typeface="HY견고딕" panose="02030600000101010101" pitchFamily="18" charset="-127"/>
                </a:rPr>
                <a:t>실시간 정보시스템 지원</a:t>
              </a:r>
              <a:endParaRPr lang="ko-KR" altLang="en-US" sz="900" b="1">
                <a:solidFill>
                  <a:schemeClr val="tx1"/>
                </a:solidFill>
                <a:latin typeface="HY견고딕" panose="02030600000101010101" pitchFamily="18" charset="-127"/>
                <a:ea typeface="HY견고딕" panose="02030600000101010101" pitchFamily="18" charset="-127"/>
              </a:endParaRPr>
            </a:p>
          </p:txBody>
        </p:sp>
        <p:pic>
          <p:nvPicPr>
            <p:cNvPr id="9" name="그림 8"/>
            <p:cNvPicPr>
              <a:picLocks noChangeAspect="1"/>
            </p:cNvPicPr>
            <p:nvPr/>
          </p:nvPicPr>
          <p:blipFill>
            <a:blip r:embed="rId9"/>
            <a:stretch>
              <a:fillRect/>
            </a:stretch>
          </p:blipFill>
          <p:spPr>
            <a:xfrm>
              <a:off x="8548764" y="5567271"/>
              <a:ext cx="1671991" cy="835767"/>
            </a:xfrm>
            <a:prstGeom prst="rect">
              <a:avLst/>
            </a:prstGeom>
          </p:spPr>
        </p:pic>
        <p:sp>
          <p:nvSpPr>
            <p:cNvPr id="55" name="직사각형 54"/>
            <p:cNvSpPr/>
            <p:nvPr/>
          </p:nvSpPr>
          <p:spPr>
            <a:xfrm>
              <a:off x="8523156" y="5284676"/>
              <a:ext cx="1723208" cy="111836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p:cNvGrpSpPr/>
          <p:nvPr/>
        </p:nvGrpSpPr>
        <p:grpSpPr>
          <a:xfrm>
            <a:off x="10179693" y="5335366"/>
            <a:ext cx="1723208" cy="1118363"/>
            <a:chOff x="10297580" y="5284676"/>
            <a:chExt cx="1723208" cy="1118363"/>
          </a:xfrm>
        </p:grpSpPr>
        <p:sp>
          <p:nvSpPr>
            <p:cNvPr id="57" name="직사각형 56"/>
            <p:cNvSpPr/>
            <p:nvPr/>
          </p:nvSpPr>
          <p:spPr>
            <a:xfrm>
              <a:off x="10323188" y="5284676"/>
              <a:ext cx="1697600" cy="282595"/>
            </a:xfrm>
            <a:prstGeom prst="rect">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altLang="ko-KR" sz="900" b="1" smtClean="0">
                  <a:solidFill>
                    <a:schemeClr val="tx1"/>
                  </a:solidFill>
                  <a:latin typeface="HY견고딕" panose="02030600000101010101" pitchFamily="18" charset="-127"/>
                  <a:ea typeface="HY견고딕" panose="02030600000101010101" pitchFamily="18" charset="-127"/>
                </a:rPr>
                <a:t>1990</a:t>
              </a:r>
              <a:r>
                <a:rPr lang="ko-KR" altLang="en-US" sz="900" b="1" smtClean="0">
                  <a:solidFill>
                    <a:schemeClr val="tx1"/>
                  </a:solidFill>
                  <a:latin typeface="HY견고딕" panose="02030600000101010101" pitchFamily="18" charset="-127"/>
                  <a:ea typeface="HY견고딕" panose="02030600000101010101" pitchFamily="18" charset="-127"/>
                </a:rPr>
                <a:t>년대 </a:t>
              </a:r>
              <a:r>
                <a:rPr lang="en-US" altLang="ko-KR" sz="900" b="1" smtClean="0">
                  <a:solidFill>
                    <a:schemeClr val="tx1"/>
                  </a:solidFill>
                  <a:latin typeface="HY견고딕" panose="02030600000101010101" pitchFamily="18" charset="-127"/>
                  <a:ea typeface="HY견고딕" panose="02030600000101010101" pitchFamily="18" charset="-127"/>
                </a:rPr>
                <a:t>backlash </a:t>
              </a:r>
              <a:r>
                <a:rPr lang="ko-KR" altLang="en-US" sz="900" b="1" smtClean="0">
                  <a:solidFill>
                    <a:schemeClr val="tx1"/>
                  </a:solidFill>
                  <a:latin typeface="HY견고딕" panose="02030600000101010101" pitchFamily="18" charset="-127"/>
                  <a:ea typeface="HY견고딕" panose="02030600000101010101" pitchFamily="18" charset="-127"/>
                </a:rPr>
                <a:t>반복말 것</a:t>
              </a:r>
              <a:endParaRPr lang="ko-KR" altLang="en-US" sz="900" b="1">
                <a:solidFill>
                  <a:schemeClr val="tx1"/>
                </a:solidFill>
                <a:latin typeface="HY견고딕" panose="02030600000101010101" pitchFamily="18" charset="-127"/>
                <a:ea typeface="HY견고딕" panose="02030600000101010101" pitchFamily="18" charset="-127"/>
              </a:endParaRPr>
            </a:p>
          </p:txBody>
        </p:sp>
        <p:sp>
          <p:nvSpPr>
            <p:cNvPr id="60" name="직사각형 59"/>
            <p:cNvSpPr/>
            <p:nvPr/>
          </p:nvSpPr>
          <p:spPr>
            <a:xfrm>
              <a:off x="10297580" y="5284676"/>
              <a:ext cx="1723208" cy="111836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60" name="Picture 12" descr="managed care backlash imagesì ëí ì´ë¯¸ì§ ê²ìê²°ê³¼"/>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323188" y="5567271"/>
              <a:ext cx="1671991" cy="83576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오른쪽 화살표 14"/>
          <p:cNvSpPr/>
          <p:nvPr/>
        </p:nvSpPr>
        <p:spPr>
          <a:xfrm>
            <a:off x="7987356" y="5040086"/>
            <a:ext cx="248667" cy="4365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슬라이드 번호 개체 틀 1"/>
          <p:cNvSpPr>
            <a:spLocks noGrp="1"/>
          </p:cNvSpPr>
          <p:nvPr>
            <p:ph type="sldNum" sz="quarter" idx="12"/>
          </p:nvPr>
        </p:nvSpPr>
        <p:spPr/>
        <p:txBody>
          <a:bodyPr/>
          <a:lstStyle/>
          <a:p>
            <a:fld id="{226A7A18-950E-430F-B78B-4CE5EA3222A8}" type="slidenum">
              <a:rPr lang="ko-KR" altLang="en-US" smtClean="0"/>
              <a:t>32</a:t>
            </a:fld>
            <a:endParaRPr lang="ko-KR" altLang="en-US"/>
          </a:p>
        </p:txBody>
      </p:sp>
      <p:sp>
        <p:nvSpPr>
          <p:cNvPr id="34" name="바닥글 개체 틀 14"/>
          <p:cNvSpPr>
            <a:spLocks noGrp="1"/>
          </p:cNvSpPr>
          <p:nvPr>
            <p:ph type="ftr" sz="quarter" idx="11"/>
          </p:nvPr>
        </p:nvSpPr>
        <p:spPr>
          <a:xfrm>
            <a:off x="-1" y="34233"/>
            <a:ext cx="3556001" cy="224376"/>
          </a:xfrm>
        </p:spPr>
        <p:txBody>
          <a:bodyPr/>
          <a:lstStyle/>
          <a:p>
            <a:pPr algn="l"/>
            <a:r>
              <a:rPr lang="en-US" altLang="ko-KR" sz="1400" b="1" smtClean="0">
                <a:solidFill>
                  <a:srgbClr val="002060"/>
                </a:solidFill>
              </a:rPr>
              <a:t>4. </a:t>
            </a:r>
            <a:r>
              <a:rPr lang="ko-KR" altLang="en-US" sz="1400" b="1" smtClean="0">
                <a:solidFill>
                  <a:srgbClr val="002060"/>
                </a:solidFill>
              </a:rPr>
              <a:t>인구집단건강과 가치</a:t>
            </a:r>
            <a:r>
              <a:rPr lang="en-US" altLang="ko-KR" sz="1400" b="1" smtClean="0">
                <a:solidFill>
                  <a:srgbClr val="002060"/>
                </a:solidFill>
              </a:rPr>
              <a:t>-</a:t>
            </a:r>
            <a:r>
              <a:rPr lang="ko-KR" altLang="en-US" sz="1400" b="1" smtClean="0">
                <a:solidFill>
                  <a:srgbClr val="002060"/>
                </a:solidFill>
              </a:rPr>
              <a:t>기반지불</a:t>
            </a:r>
            <a:endParaRPr lang="ko-KR" altLang="en-US" sz="1400" b="1">
              <a:solidFill>
                <a:srgbClr val="002060"/>
              </a:solidFill>
            </a:endParaRPr>
          </a:p>
        </p:txBody>
      </p:sp>
    </p:spTree>
    <p:extLst>
      <p:ext uri="{BB962C8B-B14F-4D97-AF65-F5344CB8AC3E}">
        <p14:creationId xmlns:p14="http://schemas.microsoft.com/office/powerpoint/2010/main" val="35332713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p:cNvSpPr/>
          <p:nvPr/>
        </p:nvSpPr>
        <p:spPr>
          <a:xfrm>
            <a:off x="5672840" y="3142514"/>
            <a:ext cx="4358666" cy="3300347"/>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12700">
            <a:solidFill>
              <a:schemeClr val="accent1">
                <a:lumMod val="75000"/>
              </a:schemeClr>
            </a:solidFill>
          </a:ln>
          <a:effectLst>
            <a:glow rad="101600">
              <a:schemeClr val="accent5">
                <a:satMod val="175000"/>
                <a:alpha val="40000"/>
              </a:schemeClr>
            </a:glow>
            <a:outerShdw blurRad="50800" dist="38100" dir="2700000" algn="tl" rotWithShape="0">
              <a:schemeClr val="accent6">
                <a:lumMod val="75000"/>
                <a:alpha val="40000"/>
              </a:scheme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876642" y="875722"/>
            <a:ext cx="10851339" cy="2015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4625"/>
            <a:r>
              <a:rPr lang="ko-KR" altLang="en-US" sz="1600" smtClean="0">
                <a:solidFill>
                  <a:schemeClr val="tx1"/>
                </a:solidFill>
                <a:latin typeface="HY헤드라인M" panose="02030600000101010101" pitchFamily="18" charset="-127"/>
                <a:ea typeface="HY헤드라인M" panose="02030600000101010101" pitchFamily="18" charset="-127"/>
              </a:rPr>
              <a:t>공급자는 미래 성공을 위한 </a:t>
            </a:r>
            <a:r>
              <a:rPr lang="ko-KR" altLang="en-US" sz="1600" u="sng" smtClean="0">
                <a:solidFill>
                  <a:schemeClr val="tx1"/>
                </a:solidFill>
                <a:latin typeface="HY헤드라인M" panose="02030600000101010101" pitchFamily="18" charset="-127"/>
                <a:ea typeface="HY헤드라인M" panose="02030600000101010101" pitchFamily="18" charset="-127"/>
              </a:rPr>
              <a:t>비전의 핵심가치를 받아들이고</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사업모델을 진화하고</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케어 연속선 전반에 걸쳐 환자 케어 관리를 하는</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의사들과 케어 팀에게 힘을 실어주어야</a:t>
            </a:r>
            <a:r>
              <a:rPr lang="ko-KR" altLang="en-US" sz="1600" smtClean="0">
                <a:solidFill>
                  <a:schemeClr val="tx1"/>
                </a:solidFill>
                <a:latin typeface="HY헤드라인M" panose="02030600000101010101" pitchFamily="18" charset="-127"/>
                <a:ea typeface="HY헤드라인M" panose="02030600000101010101" pitchFamily="18" charset="-127"/>
              </a:rPr>
              <a:t> 하고</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다음을 수행함</a:t>
            </a:r>
            <a:endParaRPr lang="en-US" altLang="ko-KR" sz="16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400" smtClean="0">
                <a:solidFill>
                  <a:schemeClr val="tx1"/>
                </a:solidFill>
                <a:latin typeface="HY헤드라인M" panose="02030600000101010101" pitchFamily="18" charset="-127"/>
                <a:ea typeface="HY헤드라인M" panose="02030600000101010101" pitchFamily="18" charset="-127"/>
              </a:rPr>
              <a:t>그 들과 의기 투합하면서 발가락만 살짝 담그는 것을 인정하면서 성공할 수 있는 역량</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smtClean="0">
                <a:solidFill>
                  <a:schemeClr val="tx1"/>
                </a:solidFill>
                <a:latin typeface="HY헤드라인M" panose="02030600000101010101" pitchFamily="18" charset="-127"/>
                <a:ea typeface="HY헤드라인M" panose="02030600000101010101" pitchFamily="18" charset="-127"/>
              </a:rPr>
              <a:t>경험과 인프라를 갖출 때 까지 시간을 두고 </a:t>
            </a:r>
            <a:r>
              <a:rPr lang="ko-KR" altLang="en-US" sz="1400" u="sng" smtClean="0">
                <a:solidFill>
                  <a:schemeClr val="tx1"/>
                </a:solidFill>
                <a:latin typeface="HY헤드라인M" panose="02030600000101010101" pitchFamily="18" charset="-127"/>
                <a:ea typeface="HY헤드라인M" panose="02030600000101010101" pitchFamily="18" charset="-127"/>
              </a:rPr>
              <a:t>서서히 위험을 높이도록 </a:t>
            </a:r>
            <a:r>
              <a:rPr lang="ko-KR" altLang="en-US" sz="1400" smtClean="0">
                <a:solidFill>
                  <a:schemeClr val="tx1"/>
                </a:solidFill>
                <a:latin typeface="HY헤드라인M" panose="02030600000101010101" pitchFamily="18" charset="-127"/>
                <a:ea typeface="HY헤드라인M" panose="02030600000101010101" pitchFamily="18" charset="-127"/>
              </a:rPr>
              <a:t>하는 지불자와 가치</a:t>
            </a:r>
            <a:r>
              <a:rPr lang="en-US" altLang="ko-KR" sz="1400" smtClean="0">
                <a:solidFill>
                  <a:schemeClr val="tx1"/>
                </a:solidFill>
                <a:latin typeface="HY헤드라인M" panose="02030600000101010101" pitchFamily="18" charset="-127"/>
                <a:ea typeface="HY헤드라인M" panose="02030600000101010101" pitchFamily="18" charset="-127"/>
              </a:rPr>
              <a:t>-</a:t>
            </a:r>
            <a:r>
              <a:rPr lang="ko-KR" altLang="en-US" sz="1400" smtClean="0">
                <a:solidFill>
                  <a:schemeClr val="tx1"/>
                </a:solidFill>
                <a:latin typeface="HY헤드라인M" panose="02030600000101010101" pitchFamily="18" charset="-127"/>
                <a:ea typeface="HY헤드라인M" panose="02030600000101010101" pitchFamily="18" charset="-127"/>
              </a:rPr>
              <a:t>기반 관계를 모색함</a:t>
            </a:r>
            <a:endParaRPr lang="en-US" altLang="ko-KR" sz="14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400" u="sng" smtClean="0">
                <a:solidFill>
                  <a:schemeClr val="tx1"/>
                </a:solidFill>
                <a:latin typeface="HY헤드라인M" panose="02030600000101010101" pitchFamily="18" charset="-127"/>
                <a:ea typeface="HY헤드라인M" panose="02030600000101010101" pitchFamily="18" charset="-127"/>
              </a:rPr>
              <a:t>가치</a:t>
            </a:r>
            <a:r>
              <a:rPr lang="en-US" altLang="ko-KR" sz="1400" u="sng" smtClean="0">
                <a:solidFill>
                  <a:schemeClr val="tx1"/>
                </a:solidFill>
                <a:latin typeface="HY헤드라인M" panose="02030600000101010101" pitchFamily="18" charset="-127"/>
                <a:ea typeface="HY헤드라인M" panose="02030600000101010101" pitchFamily="18" charset="-127"/>
              </a:rPr>
              <a:t>-</a:t>
            </a:r>
            <a:r>
              <a:rPr lang="ko-KR" altLang="en-US" sz="1400" u="sng" smtClean="0">
                <a:solidFill>
                  <a:schemeClr val="tx1"/>
                </a:solidFill>
                <a:latin typeface="HY헤드라인M" panose="02030600000101010101" pitchFamily="18" charset="-127"/>
                <a:ea typeface="HY헤드라인M" panose="02030600000101010101" pitchFamily="18" charset="-127"/>
              </a:rPr>
              <a:t>기반 모델</a:t>
            </a:r>
            <a:r>
              <a:rPr lang="ko-KR" altLang="en-US" sz="1400" smtClean="0">
                <a:solidFill>
                  <a:schemeClr val="tx1"/>
                </a:solidFill>
                <a:latin typeface="HY헤드라인M" panose="02030600000101010101" pitchFamily="18" charset="-127"/>
                <a:ea typeface="HY헤드라인M" panose="02030600000101010101" pitchFamily="18" charset="-127"/>
              </a:rPr>
              <a:t>을 일선 직원들이 받아들이고</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u="sng" smtClean="0">
                <a:solidFill>
                  <a:schemeClr val="tx1"/>
                </a:solidFill>
                <a:latin typeface="HY헤드라인M" panose="02030600000101010101" pitchFamily="18" charset="-127"/>
                <a:ea typeface="HY헤드라인M" panose="02030600000101010101" pitchFamily="18" charset="-127"/>
              </a:rPr>
              <a:t>개원의들에게</a:t>
            </a:r>
            <a:r>
              <a:rPr lang="ko-KR" altLang="en-US" sz="1400" smtClean="0">
                <a:solidFill>
                  <a:schemeClr val="tx1"/>
                </a:solidFill>
                <a:latin typeface="HY헤드라인M" panose="02030600000101010101" pitchFamily="18" charset="-127"/>
                <a:ea typeface="HY헤드라인M" panose="02030600000101010101" pitchFamily="18" charset="-127"/>
              </a:rPr>
              <a:t> 성과에 따라 </a:t>
            </a:r>
            <a:r>
              <a:rPr lang="ko-KR" altLang="en-US" sz="1400" u="sng" smtClean="0">
                <a:solidFill>
                  <a:schemeClr val="tx1"/>
                </a:solidFill>
                <a:latin typeface="HY헤드라인M" panose="02030600000101010101" pitchFamily="18" charset="-127"/>
                <a:ea typeface="HY헤드라인M" panose="02030600000101010101" pitchFamily="18" charset="-127"/>
              </a:rPr>
              <a:t>재정적 보상을 제공함</a:t>
            </a:r>
            <a:endParaRPr lang="en-US" altLang="ko-KR" sz="1400" u="sng"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400" smtClean="0">
                <a:solidFill>
                  <a:schemeClr val="tx1"/>
                </a:solidFill>
                <a:latin typeface="HY헤드라인M" panose="02030600000101010101" pitchFamily="18" charset="-127"/>
                <a:ea typeface="HY헤드라인M" panose="02030600000101010101" pitchFamily="18" charset="-127"/>
              </a:rPr>
              <a:t>케어 연속선에 걸친 통합을 위해 </a:t>
            </a:r>
            <a:r>
              <a:rPr lang="ko-KR" altLang="en-US" sz="1400" u="sng" smtClean="0">
                <a:solidFill>
                  <a:schemeClr val="tx1"/>
                </a:solidFill>
                <a:latin typeface="HY헤드라인M" panose="02030600000101010101" pitchFamily="18" charset="-127"/>
                <a:ea typeface="HY헤드라인M" panose="02030600000101010101" pitchFamily="18" charset="-127"/>
              </a:rPr>
              <a:t>의사가 이끄는 케어 팀의 역량을 높이고 </a:t>
            </a:r>
            <a:r>
              <a:rPr lang="ko-KR" altLang="en-US" sz="1400" smtClean="0">
                <a:solidFill>
                  <a:schemeClr val="tx1"/>
                </a:solidFill>
                <a:latin typeface="HY헤드라인M" panose="02030600000101010101" pitchFamily="18" charset="-127"/>
                <a:ea typeface="HY헤드라인M" panose="02030600000101010101" pitchFamily="18" charset="-127"/>
              </a:rPr>
              <a:t>힘을 실어주기 위한 </a:t>
            </a:r>
            <a:r>
              <a:rPr lang="ko-KR" altLang="en-US" sz="1400" u="sng" smtClean="0">
                <a:solidFill>
                  <a:schemeClr val="tx1"/>
                </a:solidFill>
                <a:latin typeface="HY헤드라인M" panose="02030600000101010101" pitchFamily="18" charset="-127"/>
                <a:ea typeface="HY헤드라인M" panose="02030600000101010101" pitchFamily="18" charset="-127"/>
              </a:rPr>
              <a:t>데이터 수집과 분석과 같은 하부구조에 투자</a:t>
            </a:r>
            <a:r>
              <a:rPr lang="ko-KR" altLang="en-US" sz="1400" smtClean="0">
                <a:solidFill>
                  <a:schemeClr val="tx1"/>
                </a:solidFill>
                <a:latin typeface="HY헤드라인M" panose="02030600000101010101" pitchFamily="18" charset="-127"/>
                <a:ea typeface="HY헤드라인M" panose="02030600000101010101" pitchFamily="18" charset="-127"/>
              </a:rPr>
              <a:t>함</a:t>
            </a:r>
            <a:endParaRPr lang="en-US" altLang="ko-KR" sz="14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400" smtClean="0">
                <a:solidFill>
                  <a:schemeClr val="tx1"/>
                </a:solidFill>
                <a:latin typeface="HY헤드라인M" panose="02030600000101010101" pitchFamily="18" charset="-127"/>
                <a:ea typeface="HY헤드라인M" panose="02030600000101010101" pitchFamily="18" charset="-127"/>
              </a:rPr>
              <a:t>편의 제공</a:t>
            </a:r>
            <a:r>
              <a:rPr lang="en-US" altLang="ko-KR" sz="1400">
                <a:solidFill>
                  <a:schemeClr val="tx1"/>
                </a:solidFill>
                <a:latin typeface="HY헤드라인M" panose="02030600000101010101" pitchFamily="18" charset="-127"/>
                <a:ea typeface="HY헤드라인M" panose="02030600000101010101" pitchFamily="18" charset="-127"/>
              </a:rPr>
              <a:t>(</a:t>
            </a:r>
            <a:r>
              <a:rPr lang="ko-KR" altLang="en-US" sz="1400">
                <a:solidFill>
                  <a:schemeClr val="tx1"/>
                </a:solidFill>
                <a:latin typeface="HY헤드라인M" panose="02030600000101010101" pitchFamily="18" charset="-127"/>
                <a:ea typeface="HY헤드라인M" panose="02030600000101010101" pitchFamily="18" charset="-127"/>
              </a:rPr>
              <a:t>예</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a:solidFill>
                  <a:schemeClr val="tx1"/>
                </a:solidFill>
                <a:latin typeface="HY헤드라인M" panose="02030600000101010101" pitchFamily="18" charset="-127"/>
                <a:ea typeface="HY헤드라인M" panose="02030600000101010101" pitchFamily="18" charset="-127"/>
              </a:rPr>
              <a:t>시간 연장</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a:solidFill>
                  <a:schemeClr val="tx1"/>
                </a:solidFill>
                <a:latin typeface="HY헤드라인M" panose="02030600000101010101" pitchFamily="18" charset="-127"/>
                <a:ea typeface="HY헤드라인M" panose="02030600000101010101" pitchFamily="18" charset="-127"/>
              </a:rPr>
              <a:t>원격의료 등</a:t>
            </a:r>
            <a:r>
              <a:rPr lang="en-US" altLang="ko-KR" sz="1400" smtClean="0">
                <a:solidFill>
                  <a:schemeClr val="tx1"/>
                </a:solidFill>
                <a:latin typeface="HY헤드라인M" panose="02030600000101010101" pitchFamily="18" charset="-127"/>
                <a:ea typeface="HY헤드라인M" panose="02030600000101010101" pitchFamily="18" charset="-127"/>
              </a:rPr>
              <a:t>)</a:t>
            </a:r>
            <a:r>
              <a:rPr lang="ko-KR" altLang="en-US" sz="1400" smtClean="0">
                <a:solidFill>
                  <a:schemeClr val="tx1"/>
                </a:solidFill>
                <a:latin typeface="HY헤드라인M" panose="02030600000101010101" pitchFamily="18" charset="-127"/>
                <a:ea typeface="HY헤드라인M" panose="02030600000101010101" pitchFamily="18" charset="-127"/>
              </a:rPr>
              <a:t>과 환자 만족</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smtClean="0">
                <a:solidFill>
                  <a:schemeClr val="tx1"/>
                </a:solidFill>
                <a:latin typeface="HY헤드라인M" panose="02030600000101010101" pitchFamily="18" charset="-127"/>
                <a:ea typeface="HY헤드라인M" panose="02030600000101010101" pitchFamily="18" charset="-127"/>
              </a:rPr>
              <a:t>신뢰</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smtClean="0">
                <a:solidFill>
                  <a:schemeClr val="tx1"/>
                </a:solidFill>
                <a:latin typeface="HY헤드라인M" panose="02030600000101010101" pitchFamily="18" charset="-127"/>
                <a:ea typeface="HY헤드라인M" panose="02030600000101010101" pitchFamily="18" charset="-127"/>
              </a:rPr>
              <a:t>등록 유지 등을 개선하는 </a:t>
            </a:r>
            <a:r>
              <a:rPr lang="ko-KR" altLang="en-US" sz="1400" u="sng" smtClean="0">
                <a:solidFill>
                  <a:schemeClr val="tx1"/>
                </a:solidFill>
                <a:latin typeface="HY헤드라인M" panose="02030600000101010101" pitchFamily="18" charset="-127"/>
                <a:ea typeface="HY헤드라인M" panose="02030600000101010101" pitchFamily="18" charset="-127"/>
              </a:rPr>
              <a:t>환자 서비스 모델로 진화</a:t>
            </a:r>
            <a:r>
              <a:rPr lang="ko-KR" altLang="en-US" sz="1400" smtClean="0">
                <a:solidFill>
                  <a:schemeClr val="tx1"/>
                </a:solidFill>
                <a:latin typeface="HY헤드라인M" panose="02030600000101010101" pitchFamily="18" charset="-127"/>
                <a:ea typeface="HY헤드라인M" panose="02030600000101010101" pitchFamily="18" charset="-127"/>
              </a:rPr>
              <a:t>함</a:t>
            </a:r>
            <a:endParaRPr lang="en-US" altLang="ko-KR" sz="14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400" smtClean="0">
                <a:solidFill>
                  <a:schemeClr val="tx1"/>
                </a:solidFill>
                <a:latin typeface="HY헤드라인M" panose="02030600000101010101" pitchFamily="18" charset="-127"/>
                <a:ea typeface="HY헤드라인M" panose="02030600000101010101" pitchFamily="18" charset="-127"/>
              </a:rPr>
              <a:t>비용 절감과 </a:t>
            </a:r>
            <a:r>
              <a:rPr lang="ko-KR" altLang="en-US" sz="1400" u="sng" smtClean="0">
                <a:solidFill>
                  <a:schemeClr val="tx1"/>
                </a:solidFill>
                <a:latin typeface="HY헤드라인M" panose="02030600000101010101" pitchFamily="18" charset="-127"/>
                <a:ea typeface="HY헤드라인M" panose="02030600000101010101" pitchFamily="18" charset="-127"/>
              </a:rPr>
              <a:t>의사 생산성</a:t>
            </a:r>
            <a:r>
              <a:rPr lang="ko-KR" altLang="en-US" sz="1400" smtClean="0">
                <a:solidFill>
                  <a:schemeClr val="tx1"/>
                </a:solidFill>
                <a:latin typeface="HY헤드라인M" panose="02030600000101010101" pitchFamily="18" charset="-127"/>
                <a:ea typeface="HY헤드라인M" panose="02030600000101010101" pitchFamily="18" charset="-127"/>
              </a:rPr>
              <a:t> 향상에 적절한 </a:t>
            </a:r>
            <a:r>
              <a:rPr lang="ko-KR" altLang="en-US" sz="1400" u="sng" smtClean="0">
                <a:solidFill>
                  <a:schemeClr val="tx1"/>
                </a:solidFill>
                <a:latin typeface="HY헤드라인M" panose="02030600000101010101" pitchFamily="18" charset="-127"/>
                <a:ea typeface="HY헤드라인M" panose="02030600000101010101" pitchFamily="18" charset="-127"/>
              </a:rPr>
              <a:t>잘 훈련된 진료 보조사</a:t>
            </a:r>
            <a:r>
              <a:rPr lang="en-US" altLang="ko-KR" sz="1400" smtClean="0">
                <a:solidFill>
                  <a:schemeClr val="tx1"/>
                </a:solidFill>
                <a:latin typeface="HY헤드라인M" panose="02030600000101010101" pitchFamily="18" charset="-127"/>
                <a:ea typeface="HY헤드라인M" panose="02030600000101010101" pitchFamily="18" charset="-127"/>
              </a:rPr>
              <a:t>(</a:t>
            </a:r>
            <a:r>
              <a:rPr lang="ko-KR" altLang="en-US" sz="1400" smtClean="0">
                <a:solidFill>
                  <a:schemeClr val="tx1"/>
                </a:solidFill>
                <a:latin typeface="HY헤드라인M" panose="02030600000101010101" pitchFamily="18" charset="-127"/>
                <a:ea typeface="HY헤드라인M" panose="02030600000101010101" pitchFamily="18" charset="-127"/>
              </a:rPr>
              <a:t>예</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smtClean="0">
                <a:solidFill>
                  <a:schemeClr val="tx1"/>
                </a:solidFill>
                <a:latin typeface="HY헤드라인M" panose="02030600000101010101" pitchFamily="18" charset="-127"/>
                <a:ea typeface="HY헤드라인M" panose="02030600000101010101" pitchFamily="18" charset="-127"/>
              </a:rPr>
              <a:t>진료간호사</a:t>
            </a:r>
            <a:r>
              <a:rPr lang="en-US" altLang="ko-KR" sz="1400" smtClean="0">
                <a:solidFill>
                  <a:schemeClr val="tx1"/>
                </a:solidFill>
                <a:latin typeface="HY헤드라인M" panose="02030600000101010101" pitchFamily="18" charset="-127"/>
                <a:ea typeface="HY헤드라인M" panose="02030600000101010101" pitchFamily="18" charset="-127"/>
              </a:rPr>
              <a:t>)</a:t>
            </a:r>
            <a:r>
              <a:rPr lang="ko-KR" altLang="en-US" sz="1400" smtClean="0">
                <a:solidFill>
                  <a:schemeClr val="tx1"/>
                </a:solidFill>
                <a:latin typeface="HY헤드라인M" panose="02030600000101010101" pitchFamily="18" charset="-127"/>
                <a:ea typeface="HY헤드라인M" panose="02030600000101010101" pitchFamily="18" charset="-127"/>
              </a:rPr>
              <a:t>를 육성</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smtClean="0">
                <a:solidFill>
                  <a:schemeClr val="tx1"/>
                </a:solidFill>
                <a:latin typeface="HY헤드라인M" panose="02030600000101010101" pitchFamily="18" charset="-127"/>
                <a:ea typeface="HY헤드라인M" panose="02030600000101010101" pitchFamily="18" charset="-127"/>
              </a:rPr>
              <a:t>활용함</a:t>
            </a:r>
            <a:endParaRPr lang="en-US" altLang="ko-KR" sz="1400" smtClean="0">
              <a:solidFill>
                <a:schemeClr val="tx1"/>
              </a:solidFill>
              <a:latin typeface="HY헤드라인M" panose="02030600000101010101" pitchFamily="18" charset="-127"/>
              <a:ea typeface="HY헤드라인M" panose="02030600000101010101" pitchFamily="18" charset="-127"/>
            </a:endParaRPr>
          </a:p>
        </p:txBody>
      </p:sp>
      <p:pic>
        <p:nvPicPr>
          <p:cNvPr id="41" name="Picture 44" descr="na_c22"/>
          <p:cNvPicPr>
            <a:picLocks noChangeAspect="1" noChangeArrowheads="1"/>
          </p:cNvPicPr>
          <p:nvPr/>
        </p:nvPicPr>
        <p:blipFill>
          <a:blip r:embed="rId3" cstate="print"/>
          <a:srcRect/>
          <a:stretch>
            <a:fillRect/>
          </a:stretch>
        </p:blipFill>
        <p:spPr bwMode="auto">
          <a:xfrm>
            <a:off x="687415" y="929781"/>
            <a:ext cx="163490" cy="176882"/>
          </a:xfrm>
          <a:prstGeom prst="rect">
            <a:avLst/>
          </a:prstGeom>
          <a:noFill/>
          <a:ln w="9525">
            <a:noFill/>
            <a:miter lim="800000"/>
            <a:headEnd/>
            <a:tailEnd/>
          </a:ln>
        </p:spPr>
      </p:pic>
      <p:sp>
        <p:nvSpPr>
          <p:cNvPr id="36" name="제목 2"/>
          <p:cNvSpPr>
            <a:spLocks noGrp="1"/>
          </p:cNvSpPr>
          <p:nvPr>
            <p:ph type="title"/>
          </p:nvPr>
        </p:nvSpPr>
        <p:spPr>
          <a:xfrm>
            <a:off x="876642" y="255080"/>
            <a:ext cx="10743857" cy="651255"/>
          </a:xfrm>
        </p:spPr>
        <p:txBody>
          <a:bodyPr>
            <a:noAutofit/>
          </a:bodyPr>
          <a:lstStyle/>
          <a:p>
            <a:pPr algn="ctr"/>
            <a:r>
              <a:rPr lang="ko-KR" altLang="en-US" sz="2800" b="1" smtClean="0"/>
              <a:t>미래 우리가 성공하기 위해 어떻게 우리를 위치할까</a:t>
            </a:r>
            <a:r>
              <a:rPr lang="en-US" altLang="ko-KR" sz="2800" b="1" smtClean="0"/>
              <a:t>? - </a:t>
            </a:r>
            <a:r>
              <a:rPr lang="ko-KR" altLang="en-US" sz="2800" b="1" smtClean="0"/>
              <a:t>공급자</a:t>
            </a:r>
            <a:r>
              <a:rPr lang="en-US" altLang="ko-KR" sz="2800" b="1" smtClean="0"/>
              <a:t/>
            </a:r>
            <a:br>
              <a:rPr lang="en-US" altLang="ko-KR" sz="2800" b="1" smtClean="0"/>
            </a:br>
            <a:r>
              <a:rPr lang="en-US" altLang="ko-KR" sz="1200" smtClean="0"/>
              <a:t>  </a:t>
            </a:r>
            <a:r>
              <a:rPr lang="en-US" altLang="ko-KR" sz="1100" smtClean="0"/>
              <a:t>(</a:t>
            </a:r>
            <a:r>
              <a:rPr lang="en-US" altLang="ko-KR" sz="1100" i="1" smtClean="0"/>
              <a:t>Cigna 892997</a:t>
            </a:r>
            <a:r>
              <a:rPr lang="en-US" altLang="ko-KR" sz="1100" smtClean="0"/>
              <a:t>, “Creating value through collaboration:Lessons learned from past effort to control health care cost” Feb 2016)</a:t>
            </a:r>
            <a:r>
              <a:rPr lang="ko-KR" altLang="en-US" sz="1100" smtClean="0">
                <a:latin typeface="HY헤드라인M" pitchFamily="18" charset="-127"/>
                <a:ea typeface="HY헤드라인M" pitchFamily="18" charset="-127"/>
              </a:rPr>
              <a:t> </a:t>
            </a:r>
            <a:endParaRPr lang="ko-KR" altLang="en-US" sz="1200" b="1" dirty="0"/>
          </a:p>
        </p:txBody>
      </p:sp>
      <p:pic>
        <p:nvPicPr>
          <p:cNvPr id="2052" name="Picture 4" descr="ê´ë ¨ ì´ë¯¸ì§"/>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1774" y="3482622"/>
            <a:ext cx="6014560" cy="2627413"/>
          </a:xfrm>
          <a:prstGeom prst="rect">
            <a:avLst/>
          </a:prstGeom>
          <a:noFill/>
          <a:extLst>
            <a:ext uri="{909E8E84-426E-40DD-AFC4-6F175D3DCCD1}">
              <a14:hiddenFill xmlns:a14="http://schemas.microsoft.com/office/drawing/2010/main">
                <a:solidFill>
                  <a:srgbClr val="FFFFFF"/>
                </a:solidFill>
              </a14:hiddenFill>
            </a:ext>
          </a:extLst>
        </p:spPr>
      </p:pic>
      <p:sp>
        <p:nvSpPr>
          <p:cNvPr id="15" name="오른쪽 화살표 14"/>
          <p:cNvSpPr/>
          <p:nvPr/>
        </p:nvSpPr>
        <p:spPr>
          <a:xfrm rot="10800000">
            <a:off x="5279511" y="4574399"/>
            <a:ext cx="248667" cy="4365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p:cNvSpPr/>
          <p:nvPr/>
        </p:nvSpPr>
        <p:spPr>
          <a:xfrm>
            <a:off x="138368" y="3092497"/>
            <a:ext cx="4996480" cy="3485405"/>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12700">
            <a:solidFill>
              <a:schemeClr val="accent1">
                <a:lumMod val="75000"/>
              </a:schemeClr>
            </a:solidFill>
          </a:ln>
          <a:effectLst>
            <a:glow rad="101600">
              <a:schemeClr val="accent2">
                <a:satMod val="175000"/>
                <a:alpha val="40000"/>
              </a:schemeClr>
            </a:glow>
            <a:outerShdw blurRad="50800" dist="38100" dir="2700000" algn="tl" rotWithShape="0">
              <a:schemeClr val="accent6">
                <a:lumMod val="75000"/>
                <a:alpha val="40000"/>
              </a:scheme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p:cNvSpPr/>
          <p:nvPr/>
        </p:nvSpPr>
        <p:spPr>
          <a:xfrm>
            <a:off x="2596122" y="3279532"/>
            <a:ext cx="2375501" cy="328582"/>
          </a:xfrm>
          <a:prstGeom prst="rect">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t"/>
          <a:lstStyle/>
          <a:p>
            <a:pPr algn="ctr"/>
            <a:r>
              <a:rPr lang="ko-KR" altLang="en-US" sz="1400" b="1" smtClean="0">
                <a:solidFill>
                  <a:schemeClr val="tx1"/>
                </a:solidFill>
                <a:latin typeface="HY견고딕" panose="02030600000101010101" pitchFamily="18" charset="-127"/>
                <a:ea typeface="HY견고딕" panose="02030600000101010101" pitchFamily="18" charset="-127"/>
              </a:rPr>
              <a:t>가치</a:t>
            </a:r>
            <a:r>
              <a:rPr lang="en-US" altLang="ko-KR" sz="1400" b="1" smtClean="0">
                <a:solidFill>
                  <a:schemeClr val="tx1"/>
                </a:solidFill>
                <a:latin typeface="HY견고딕" panose="02030600000101010101" pitchFamily="18" charset="-127"/>
                <a:ea typeface="HY견고딕" panose="02030600000101010101" pitchFamily="18" charset="-127"/>
              </a:rPr>
              <a:t>-</a:t>
            </a:r>
            <a:r>
              <a:rPr lang="ko-KR" altLang="en-US" sz="1400" b="1" smtClean="0">
                <a:solidFill>
                  <a:schemeClr val="tx1"/>
                </a:solidFill>
                <a:latin typeface="HY견고딕" panose="02030600000101010101" pitchFamily="18" charset="-127"/>
                <a:ea typeface="HY견고딕" panose="02030600000101010101" pitchFamily="18" charset="-127"/>
              </a:rPr>
              <a:t>기반 모델을  받아들임</a:t>
            </a:r>
            <a:endParaRPr lang="ko-KR" altLang="en-US" sz="1400" b="1">
              <a:solidFill>
                <a:schemeClr val="tx1"/>
              </a:solidFill>
              <a:latin typeface="HY견고딕" panose="02030600000101010101" pitchFamily="18" charset="-127"/>
              <a:ea typeface="HY견고딕" panose="02030600000101010101" pitchFamily="18" charset="-127"/>
            </a:endParaRPr>
          </a:p>
        </p:txBody>
      </p:sp>
      <p:sp>
        <p:nvSpPr>
          <p:cNvPr id="45" name="직사각형 44"/>
          <p:cNvSpPr/>
          <p:nvPr/>
        </p:nvSpPr>
        <p:spPr>
          <a:xfrm>
            <a:off x="2581990" y="3279531"/>
            <a:ext cx="2389633" cy="138044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p:cNvSpPr/>
          <p:nvPr/>
        </p:nvSpPr>
        <p:spPr>
          <a:xfrm>
            <a:off x="367169" y="3279529"/>
            <a:ext cx="2189214" cy="328585"/>
          </a:xfrm>
          <a:prstGeom prst="rect">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1200" b="1" smtClean="0">
                <a:solidFill>
                  <a:schemeClr val="tx1"/>
                </a:solidFill>
                <a:latin typeface="HY견고딕" panose="02030600000101010101" pitchFamily="18" charset="-127"/>
                <a:ea typeface="HY견고딕" panose="02030600000101010101" pitchFamily="18" charset="-127"/>
              </a:rPr>
              <a:t>지불자와 가치</a:t>
            </a:r>
            <a:r>
              <a:rPr lang="en-US" altLang="ko-KR" sz="1200" b="1" smtClean="0">
                <a:solidFill>
                  <a:schemeClr val="tx1"/>
                </a:solidFill>
                <a:latin typeface="HY견고딕" panose="02030600000101010101" pitchFamily="18" charset="-127"/>
                <a:ea typeface="HY견고딕" panose="02030600000101010101" pitchFamily="18" charset="-127"/>
              </a:rPr>
              <a:t>-</a:t>
            </a:r>
            <a:r>
              <a:rPr lang="ko-KR" altLang="en-US" sz="1200" b="1" smtClean="0">
                <a:solidFill>
                  <a:schemeClr val="tx1"/>
                </a:solidFill>
                <a:latin typeface="HY견고딕" panose="02030600000101010101" pitchFamily="18" charset="-127"/>
                <a:ea typeface="HY견고딕" panose="02030600000101010101" pitchFamily="18" charset="-127"/>
              </a:rPr>
              <a:t>기반 관계 모색</a:t>
            </a:r>
            <a:endParaRPr lang="ko-KR" altLang="en-US" sz="1200" b="1">
              <a:solidFill>
                <a:schemeClr val="tx1"/>
              </a:solidFill>
              <a:latin typeface="HY견고딕" panose="02030600000101010101" pitchFamily="18" charset="-127"/>
              <a:ea typeface="HY견고딕" panose="02030600000101010101" pitchFamily="18" charset="-127"/>
            </a:endParaRPr>
          </a:p>
        </p:txBody>
      </p:sp>
      <p:sp>
        <p:nvSpPr>
          <p:cNvPr id="52" name="직사각형 51"/>
          <p:cNvSpPr/>
          <p:nvPr/>
        </p:nvSpPr>
        <p:spPr>
          <a:xfrm>
            <a:off x="334309" y="3279531"/>
            <a:ext cx="2196466" cy="139341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p:cNvGrpSpPr/>
          <p:nvPr/>
        </p:nvGrpSpPr>
        <p:grpSpPr>
          <a:xfrm>
            <a:off x="334309" y="4728328"/>
            <a:ext cx="2211188" cy="1604429"/>
            <a:chOff x="8523156" y="5284676"/>
            <a:chExt cx="1723208" cy="1118363"/>
          </a:xfrm>
        </p:grpSpPr>
        <p:sp>
          <p:nvSpPr>
            <p:cNvPr id="54" name="직사각형 53"/>
            <p:cNvSpPr/>
            <p:nvPr/>
          </p:nvSpPr>
          <p:spPr>
            <a:xfrm>
              <a:off x="8548764" y="5284677"/>
              <a:ext cx="1697600" cy="197019"/>
            </a:xfrm>
            <a:prstGeom prst="rect">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1400" b="1" smtClean="0">
                  <a:solidFill>
                    <a:schemeClr val="tx1"/>
                  </a:solidFill>
                  <a:latin typeface="HY견고딕" panose="02030600000101010101" pitchFamily="18" charset="-127"/>
                  <a:ea typeface="HY견고딕" panose="02030600000101010101" pitchFamily="18" charset="-127"/>
                </a:rPr>
                <a:t>케어 팀 역량 위한 </a:t>
              </a:r>
              <a:r>
                <a:rPr lang="en-US" altLang="ko-KR" sz="1400" b="1" smtClean="0">
                  <a:solidFill>
                    <a:schemeClr val="tx1"/>
                  </a:solidFill>
                  <a:latin typeface="HY견고딕" panose="02030600000101010101" pitchFamily="18" charset="-127"/>
                  <a:ea typeface="HY견고딕" panose="02030600000101010101" pitchFamily="18" charset="-127"/>
                </a:rPr>
                <a:t>IT</a:t>
              </a:r>
              <a:r>
                <a:rPr lang="ko-KR" altLang="en-US" sz="1400" b="1" smtClean="0">
                  <a:solidFill>
                    <a:schemeClr val="tx1"/>
                  </a:solidFill>
                  <a:latin typeface="HY견고딕" panose="02030600000101010101" pitchFamily="18" charset="-127"/>
                  <a:ea typeface="HY견고딕" panose="02030600000101010101" pitchFamily="18" charset="-127"/>
                </a:rPr>
                <a:t>투자</a:t>
              </a:r>
              <a:endParaRPr lang="ko-KR" altLang="en-US" sz="1400" b="1">
                <a:solidFill>
                  <a:schemeClr val="tx1"/>
                </a:solidFill>
                <a:latin typeface="HY견고딕" panose="02030600000101010101" pitchFamily="18" charset="-127"/>
                <a:ea typeface="HY견고딕" panose="02030600000101010101" pitchFamily="18" charset="-127"/>
              </a:endParaRPr>
            </a:p>
          </p:txBody>
        </p:sp>
        <p:pic>
          <p:nvPicPr>
            <p:cNvPr id="9" name="그림 8"/>
            <p:cNvPicPr>
              <a:picLocks noChangeAspect="1"/>
            </p:cNvPicPr>
            <p:nvPr/>
          </p:nvPicPr>
          <p:blipFill>
            <a:blip r:embed="rId5"/>
            <a:stretch>
              <a:fillRect/>
            </a:stretch>
          </p:blipFill>
          <p:spPr>
            <a:xfrm>
              <a:off x="8548764" y="5481696"/>
              <a:ext cx="1671991" cy="921343"/>
            </a:xfrm>
            <a:prstGeom prst="rect">
              <a:avLst/>
            </a:prstGeom>
          </p:spPr>
        </p:pic>
        <p:sp>
          <p:nvSpPr>
            <p:cNvPr id="55" name="직사각형 54"/>
            <p:cNvSpPr/>
            <p:nvPr/>
          </p:nvSpPr>
          <p:spPr>
            <a:xfrm>
              <a:off x="8523156" y="5284676"/>
              <a:ext cx="1723208" cy="111836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7" name="직사각형 56"/>
          <p:cNvSpPr/>
          <p:nvPr/>
        </p:nvSpPr>
        <p:spPr>
          <a:xfrm>
            <a:off x="2621730" y="4717441"/>
            <a:ext cx="2349894" cy="315499"/>
          </a:xfrm>
          <a:prstGeom prst="rect">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1400" b="1" smtClean="0">
                <a:solidFill>
                  <a:schemeClr val="tx1"/>
                </a:solidFill>
                <a:latin typeface="HY견고딕" panose="02030600000101010101" pitchFamily="18" charset="-127"/>
                <a:ea typeface="HY견고딕" panose="02030600000101010101" pitchFamily="18" charset="-127"/>
              </a:rPr>
              <a:t>진료 보조사 육성</a:t>
            </a:r>
            <a:r>
              <a:rPr lang="en-US" altLang="ko-KR" sz="1400" b="1" smtClean="0">
                <a:solidFill>
                  <a:schemeClr val="tx1"/>
                </a:solidFill>
                <a:latin typeface="HY견고딕" panose="02030600000101010101" pitchFamily="18" charset="-127"/>
                <a:ea typeface="HY견고딕" panose="02030600000101010101" pitchFamily="18" charset="-127"/>
              </a:rPr>
              <a:t>, </a:t>
            </a:r>
            <a:r>
              <a:rPr lang="ko-KR" altLang="en-US" sz="1400" b="1" smtClean="0">
                <a:solidFill>
                  <a:schemeClr val="tx1"/>
                </a:solidFill>
                <a:latin typeface="HY견고딕" panose="02030600000101010101" pitchFamily="18" charset="-127"/>
                <a:ea typeface="HY견고딕" panose="02030600000101010101" pitchFamily="18" charset="-127"/>
              </a:rPr>
              <a:t>활용</a:t>
            </a:r>
            <a:endParaRPr lang="ko-KR" altLang="en-US" sz="1400" b="1">
              <a:solidFill>
                <a:schemeClr val="tx1"/>
              </a:solidFill>
              <a:latin typeface="HY견고딕" panose="02030600000101010101" pitchFamily="18" charset="-127"/>
              <a:ea typeface="HY견고딕" panose="02030600000101010101" pitchFamily="18" charset="-127"/>
            </a:endParaRPr>
          </a:p>
        </p:txBody>
      </p:sp>
      <p:sp>
        <p:nvSpPr>
          <p:cNvPr id="60" name="직사각형 59"/>
          <p:cNvSpPr/>
          <p:nvPr/>
        </p:nvSpPr>
        <p:spPr>
          <a:xfrm>
            <a:off x="2596122" y="4717441"/>
            <a:ext cx="2375502" cy="161531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8" name="Picture 6" descr="medical practice assistantì ëí ì´ë¯¸ì§ ê²ìê²°ê³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21730" y="5032940"/>
            <a:ext cx="2362994" cy="12998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yorì ëí ì´ë¯¸ì§ ê²ìê²°ê³¼"/>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1562" y="3608114"/>
            <a:ext cx="2189213" cy="1092524"/>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a:xfrm>
            <a:off x="8610600" y="6168782"/>
            <a:ext cx="2743200" cy="365125"/>
          </a:xfrm>
        </p:spPr>
        <p:txBody>
          <a:bodyPr/>
          <a:lstStyle/>
          <a:p>
            <a:fld id="{226A7A18-950E-430F-B78B-4CE5EA3222A8}" type="slidenum">
              <a:rPr lang="ko-KR" altLang="en-US" smtClean="0"/>
              <a:t>33</a:t>
            </a:fld>
            <a:endParaRPr lang="ko-KR" altLang="en-US"/>
          </a:p>
        </p:txBody>
      </p:sp>
      <p:pic>
        <p:nvPicPr>
          <p:cNvPr id="3" name="그림 2"/>
          <p:cNvPicPr>
            <a:picLocks noChangeAspect="1"/>
          </p:cNvPicPr>
          <p:nvPr/>
        </p:nvPicPr>
        <p:blipFill>
          <a:blip r:embed="rId8"/>
          <a:stretch>
            <a:fillRect/>
          </a:stretch>
        </p:blipFill>
        <p:spPr>
          <a:xfrm>
            <a:off x="2609204" y="3624618"/>
            <a:ext cx="2324841" cy="993805"/>
          </a:xfrm>
          <a:prstGeom prst="rect">
            <a:avLst/>
          </a:prstGeom>
        </p:spPr>
      </p:pic>
      <p:sp>
        <p:nvSpPr>
          <p:cNvPr id="24" name="바닥글 개체 틀 14"/>
          <p:cNvSpPr>
            <a:spLocks noGrp="1"/>
          </p:cNvSpPr>
          <p:nvPr>
            <p:ph type="ftr" sz="quarter" idx="11"/>
          </p:nvPr>
        </p:nvSpPr>
        <p:spPr>
          <a:xfrm>
            <a:off x="-1" y="34233"/>
            <a:ext cx="3556001" cy="224376"/>
          </a:xfrm>
        </p:spPr>
        <p:txBody>
          <a:bodyPr/>
          <a:lstStyle/>
          <a:p>
            <a:pPr algn="l"/>
            <a:r>
              <a:rPr lang="en-US" altLang="ko-KR" sz="1400" b="1" smtClean="0">
                <a:solidFill>
                  <a:srgbClr val="002060"/>
                </a:solidFill>
              </a:rPr>
              <a:t>4. </a:t>
            </a:r>
            <a:r>
              <a:rPr lang="ko-KR" altLang="en-US" sz="1400" b="1" smtClean="0">
                <a:solidFill>
                  <a:srgbClr val="002060"/>
                </a:solidFill>
              </a:rPr>
              <a:t>인구집단건강과 가치</a:t>
            </a:r>
            <a:r>
              <a:rPr lang="en-US" altLang="ko-KR" sz="1400" b="1" smtClean="0">
                <a:solidFill>
                  <a:srgbClr val="002060"/>
                </a:solidFill>
              </a:rPr>
              <a:t>-</a:t>
            </a:r>
            <a:r>
              <a:rPr lang="ko-KR" altLang="en-US" sz="1400" b="1" smtClean="0">
                <a:solidFill>
                  <a:srgbClr val="002060"/>
                </a:solidFill>
              </a:rPr>
              <a:t>기반지불</a:t>
            </a:r>
            <a:endParaRPr lang="ko-KR" altLang="en-US" sz="1400" b="1">
              <a:solidFill>
                <a:srgbClr val="002060"/>
              </a:solidFill>
            </a:endParaRPr>
          </a:p>
        </p:txBody>
      </p:sp>
    </p:spTree>
    <p:extLst>
      <p:ext uri="{BB962C8B-B14F-4D97-AF65-F5344CB8AC3E}">
        <p14:creationId xmlns:p14="http://schemas.microsoft.com/office/powerpoint/2010/main" val="34192963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759287" y="1794581"/>
            <a:ext cx="10590202" cy="495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r>
              <a:rPr lang="ko-KR" altLang="en-US" sz="1600" smtClean="0">
                <a:solidFill>
                  <a:schemeClr val="tx1"/>
                </a:solidFill>
                <a:latin typeface="HY헤드라인M" panose="02030600000101010101" pitchFamily="18" charset="-127"/>
                <a:ea typeface="HY헤드라인M" panose="02030600000101010101" pitchFamily="18" charset="-127"/>
              </a:rPr>
              <a:t>인구집단건강에 영향을 미치는 요인 </a:t>
            </a:r>
            <a:r>
              <a:rPr lang="ko-KR" altLang="en-US" sz="1600" u="sng" smtClean="0">
                <a:solidFill>
                  <a:schemeClr val="tx1"/>
                </a:solidFill>
                <a:latin typeface="HY헤드라인M" panose="02030600000101010101" pitchFamily="18" charset="-127"/>
                <a:ea typeface="HY헤드라인M" panose="02030600000101010101" pitchFamily="18" charset="-127"/>
              </a:rPr>
              <a:t>중 비의료요인에 대한 실패는 보건의료서비스 이용 증가를 가져옴</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역으로 인구집단건강을 개선하는 서비스에 대한 투자는 </a:t>
            </a:r>
            <a:r>
              <a:rPr lang="en-US" altLang="ko-KR" sz="1600" smtClean="0">
                <a:solidFill>
                  <a:schemeClr val="tx1"/>
                </a:solidFill>
                <a:latin typeface="HY헤드라인M" panose="02030600000101010101" pitchFamily="18" charset="-127"/>
                <a:ea typeface="HY헤드라인M" panose="02030600000101010101" pitchFamily="18" charset="-127"/>
              </a:rPr>
              <a:t>NHS</a:t>
            </a:r>
            <a:r>
              <a:rPr lang="ko-KR" altLang="en-US" sz="1600" smtClean="0">
                <a:solidFill>
                  <a:schemeClr val="tx1"/>
                </a:solidFill>
                <a:latin typeface="HY헤드라인M" panose="02030600000101010101" pitchFamily="18" charset="-127"/>
                <a:ea typeface="HY헤드라인M" panose="02030600000101010101" pitchFamily="18" charset="-127"/>
              </a:rPr>
              <a:t>의</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부담을 줄이고 결국 사회 이익을 제공함</a:t>
            </a:r>
            <a:endParaRPr lang="en-US" altLang="ko-KR" sz="1600" dirty="0">
              <a:solidFill>
                <a:schemeClr val="tx1"/>
              </a:solidFill>
              <a:latin typeface="HY헤드라인M" panose="02030600000101010101" pitchFamily="18" charset="-127"/>
              <a:ea typeface="HY헤드라인M" panose="02030600000101010101" pitchFamily="18" charset="-127"/>
            </a:endParaRPr>
          </a:p>
        </p:txBody>
      </p:sp>
      <p:pic>
        <p:nvPicPr>
          <p:cNvPr id="13" name="Picture 44" descr="na_c22"/>
          <p:cNvPicPr>
            <a:picLocks noChangeAspect="1" noChangeArrowheads="1"/>
          </p:cNvPicPr>
          <p:nvPr/>
        </p:nvPicPr>
        <p:blipFill>
          <a:blip r:embed="rId3" cstate="print"/>
          <a:srcRect/>
          <a:stretch>
            <a:fillRect/>
          </a:stretch>
        </p:blipFill>
        <p:spPr bwMode="auto">
          <a:xfrm>
            <a:off x="515998" y="1792122"/>
            <a:ext cx="163255" cy="176882"/>
          </a:xfrm>
          <a:prstGeom prst="rect">
            <a:avLst/>
          </a:prstGeom>
          <a:noFill/>
          <a:ln w="9525">
            <a:noFill/>
            <a:miter lim="800000"/>
            <a:headEnd/>
            <a:tailEnd/>
          </a:ln>
        </p:spPr>
      </p:pic>
      <p:pic>
        <p:nvPicPr>
          <p:cNvPr id="37" name="Picture 44" descr="na_c22"/>
          <p:cNvPicPr>
            <a:picLocks noChangeAspect="1" noChangeArrowheads="1"/>
          </p:cNvPicPr>
          <p:nvPr/>
        </p:nvPicPr>
        <p:blipFill>
          <a:blip r:embed="rId3" cstate="print"/>
          <a:srcRect/>
          <a:stretch>
            <a:fillRect/>
          </a:stretch>
        </p:blipFill>
        <p:spPr bwMode="auto">
          <a:xfrm>
            <a:off x="515999" y="994691"/>
            <a:ext cx="163255" cy="176882"/>
          </a:xfrm>
          <a:prstGeom prst="rect">
            <a:avLst/>
          </a:prstGeom>
          <a:noFill/>
          <a:ln w="9525">
            <a:noFill/>
            <a:miter lim="800000"/>
            <a:headEnd/>
            <a:tailEnd/>
          </a:ln>
        </p:spPr>
      </p:pic>
      <p:sp>
        <p:nvSpPr>
          <p:cNvPr id="27" name="직사각형 26"/>
          <p:cNvSpPr/>
          <p:nvPr/>
        </p:nvSpPr>
        <p:spPr>
          <a:xfrm>
            <a:off x="759287" y="2366414"/>
            <a:ext cx="10717957" cy="723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smtClean="0">
                <a:solidFill>
                  <a:schemeClr val="tx1"/>
                </a:solidFill>
                <a:latin typeface="HY헤드라인M" panose="02030600000101010101" pitchFamily="18" charset="-127"/>
                <a:ea typeface="HY헤드라인M" panose="02030600000101010101" pitchFamily="18" charset="-127"/>
              </a:rPr>
              <a:t>NHS</a:t>
            </a:r>
            <a:r>
              <a:rPr lang="ko-KR" altLang="en-US" sz="1600" smtClean="0">
                <a:solidFill>
                  <a:schemeClr val="tx1"/>
                </a:solidFill>
                <a:latin typeface="HY헤드라인M" panose="02030600000101010101" pitchFamily="18" charset="-127"/>
                <a:ea typeface="HY헤드라인M" panose="02030600000101010101" pitchFamily="18" charset="-127"/>
              </a:rPr>
              <a:t>에서 인구집단건강을 개선하는 것은 간단한 문제가 아님</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건강에 영향을 미치는 </a:t>
            </a:r>
            <a:r>
              <a:rPr lang="ko-KR" altLang="en-US" sz="1600">
                <a:solidFill>
                  <a:schemeClr val="tx1"/>
                </a:solidFill>
                <a:latin typeface="HY헤드라인M" panose="02030600000101010101" pitchFamily="18" charset="-127"/>
                <a:ea typeface="HY헤드라인M" panose="02030600000101010101" pitchFamily="18" charset="-127"/>
              </a:rPr>
              <a:t>요인이 많다는 것은 국민 건강을 달성하기 위해 </a:t>
            </a:r>
            <a:r>
              <a:rPr lang="ko-KR" altLang="en-US" sz="1600" smtClean="0">
                <a:solidFill>
                  <a:schemeClr val="tx1"/>
                </a:solidFill>
                <a:latin typeface="HY헤드라인M" panose="02030600000101010101" pitchFamily="18" charset="-127"/>
                <a:ea typeface="HY헤드라인M" panose="02030600000101010101" pitchFamily="18" charset="-127"/>
              </a:rPr>
              <a:t>많은 개입과 접근 프로그램이 필요하다는 것을 뜻함</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이는 </a:t>
            </a:r>
            <a:r>
              <a:rPr lang="ko-KR" altLang="en-US" sz="1600" u="sng" smtClean="0">
                <a:solidFill>
                  <a:schemeClr val="tx1"/>
                </a:solidFill>
                <a:latin typeface="HY헤드라인M" panose="02030600000101010101" pitchFamily="18" charset="-127"/>
                <a:ea typeface="HY헤드라인M" panose="02030600000101010101" pitchFamily="18" charset="-127"/>
              </a:rPr>
              <a:t>국가차원에서는 세금</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공공의료비 지출과 법안에 대한 결정에서부터 이에 대한 국민의 반응</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지역사회의 지원 등</a:t>
            </a:r>
            <a:r>
              <a:rPr lang="ko-KR" altLang="en-US" sz="1600" smtClean="0">
                <a:solidFill>
                  <a:schemeClr val="tx1"/>
                </a:solidFill>
                <a:latin typeface="HY헤드라인M" panose="02030600000101010101" pitchFamily="18" charset="-127"/>
                <a:ea typeface="HY헤드라인M" panose="02030600000101010101" pitchFamily="18" charset="-127"/>
              </a:rPr>
              <a:t> 매우 복잡한 문제가 내재함</a:t>
            </a:r>
            <a:endParaRPr lang="en-US" altLang="ko-KR" sz="1600" smtClean="0">
              <a:solidFill>
                <a:schemeClr val="tx1"/>
              </a:solidFill>
              <a:latin typeface="HY헤드라인M" panose="02030600000101010101" pitchFamily="18" charset="-127"/>
              <a:ea typeface="HY헤드라인M" panose="02030600000101010101" pitchFamily="18" charset="-127"/>
            </a:endParaRPr>
          </a:p>
        </p:txBody>
      </p:sp>
      <p:sp>
        <p:nvSpPr>
          <p:cNvPr id="29" name="직사각형 28"/>
          <p:cNvSpPr/>
          <p:nvPr/>
        </p:nvSpPr>
        <p:spPr>
          <a:xfrm>
            <a:off x="756574" y="3133927"/>
            <a:ext cx="10744200" cy="790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u="sng" smtClean="0">
                <a:solidFill>
                  <a:schemeClr val="tx1"/>
                </a:solidFill>
                <a:latin typeface="HY헤드라인M" panose="02030600000101010101" pitchFamily="18" charset="-127"/>
                <a:ea typeface="HY헤드라인M" panose="02030600000101010101" pitchFamily="18" charset="-127"/>
              </a:rPr>
              <a:t>지방정부와의 협력</a:t>
            </a:r>
            <a:r>
              <a:rPr lang="ko-KR" altLang="en-US" sz="1600" smtClean="0">
                <a:solidFill>
                  <a:schemeClr val="tx1"/>
                </a:solidFill>
                <a:latin typeface="HY헤드라인M" panose="02030600000101010101" pitchFamily="18" charset="-127"/>
                <a:ea typeface="HY헤드라인M" panose="02030600000101010101" pitchFamily="18" charset="-127"/>
              </a:rPr>
              <a:t>이 매우 중요함</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공공보건의료비와 주민 건강을 위한 다양한 서비스에 대한 책임 부담임</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영아가 최선의 삶을 시작하도록 하고</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취업과 좋은 직장생활을 하도록 지원하고</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따뜻하고 안전한 집 등의 공공보건의료비 우선순위를 어떻게 설정 할 것인가임</a:t>
            </a:r>
            <a:endParaRPr lang="en-US" altLang="ko-KR" sz="1600" smtClean="0">
              <a:solidFill>
                <a:schemeClr val="tx1"/>
              </a:solidFill>
              <a:latin typeface="HY헤드라인M" panose="02030600000101010101" pitchFamily="18" charset="-127"/>
              <a:ea typeface="HY헤드라인M" panose="02030600000101010101" pitchFamily="18" charset="-127"/>
            </a:endParaRPr>
          </a:p>
        </p:txBody>
      </p:sp>
      <p:sp>
        <p:nvSpPr>
          <p:cNvPr id="32" name="제목 1"/>
          <p:cNvSpPr>
            <a:spLocks noGrp="1"/>
          </p:cNvSpPr>
          <p:nvPr>
            <p:ph type="title"/>
          </p:nvPr>
        </p:nvSpPr>
        <p:spPr>
          <a:xfrm>
            <a:off x="498511" y="108146"/>
            <a:ext cx="11111754" cy="756528"/>
          </a:xfrm>
        </p:spPr>
        <p:txBody>
          <a:bodyPr>
            <a:noAutofit/>
          </a:bodyPr>
          <a:lstStyle/>
          <a:p>
            <a:pPr algn="ctr"/>
            <a:r>
              <a:rPr lang="en-US" altLang="ko-KR" sz="3200" b="1" smtClean="0"/>
              <a:t>NHS</a:t>
            </a:r>
            <a:r>
              <a:rPr lang="ko-KR" altLang="en-US" sz="3200" b="1" smtClean="0"/>
              <a:t>의 인구집단건강 접근</a:t>
            </a:r>
            <a:r>
              <a:rPr lang="en-US" altLang="ko-KR" sz="1400" smtClean="0"/>
              <a:t/>
            </a:r>
            <a:br>
              <a:rPr lang="en-US" altLang="ko-KR" sz="1400" smtClean="0"/>
            </a:br>
            <a:r>
              <a:rPr lang="en-US" altLang="ko-KR" sz="1400" smtClean="0"/>
              <a:t>("What </a:t>
            </a:r>
            <a:r>
              <a:rPr lang="en-US" altLang="ko-KR" sz="1400"/>
              <a:t>does improving population </a:t>
            </a:r>
            <a:r>
              <a:rPr lang="en-US" altLang="ko-KR" sz="1400" smtClean="0"/>
              <a:t>health really </a:t>
            </a:r>
            <a:r>
              <a:rPr lang="en-US" altLang="ko-KR" sz="1400"/>
              <a:t>mean? 21 April 2017 The King's </a:t>
            </a:r>
            <a:r>
              <a:rPr lang="en-US" altLang="ko-KR" sz="1400" smtClean="0"/>
              <a:t>Fund. https</a:t>
            </a:r>
            <a:r>
              <a:rPr lang="en-US" altLang="ko-KR" sz="1400"/>
              <a:t>://</a:t>
            </a:r>
            <a:r>
              <a:rPr lang="en-US" altLang="ko-KR" sz="1400" smtClean="0"/>
              <a:t>www.kingsfund.org.uk/ publications/what-does-improving-population-health-mean)</a:t>
            </a:r>
            <a:endParaRPr lang="ko-KR" altLang="en-US" sz="1400"/>
          </a:p>
        </p:txBody>
      </p:sp>
      <p:sp>
        <p:nvSpPr>
          <p:cNvPr id="14" name="직사각형 13"/>
          <p:cNvSpPr/>
          <p:nvPr/>
        </p:nvSpPr>
        <p:spPr>
          <a:xfrm>
            <a:off x="759287" y="940745"/>
            <a:ext cx="10670884" cy="723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smtClean="0">
                <a:solidFill>
                  <a:schemeClr val="tx1"/>
                </a:solidFill>
                <a:latin typeface="HY헤드라인M" panose="02030600000101010101" pitchFamily="18" charset="-127"/>
                <a:ea typeface="HY헤드라인M" panose="02030600000101010101" pitchFamily="18" charset="-127"/>
              </a:rPr>
              <a:t>영국의 </a:t>
            </a:r>
            <a:r>
              <a:rPr lang="en-US" altLang="ko-KR" sz="1600" smtClean="0">
                <a:solidFill>
                  <a:schemeClr val="tx1"/>
                </a:solidFill>
                <a:latin typeface="HY헤드라인M" panose="02030600000101010101" pitchFamily="18" charset="-127"/>
                <a:ea typeface="HY헤드라인M" panose="02030600000101010101" pitchFamily="18" charset="-127"/>
              </a:rPr>
              <a:t>NHS</a:t>
            </a:r>
            <a:r>
              <a:rPr lang="ko-KR" altLang="en-US" sz="1600" smtClean="0">
                <a:solidFill>
                  <a:schemeClr val="tx1"/>
                </a:solidFill>
                <a:latin typeface="HY헤드라인M" panose="02030600000101010101" pitchFamily="18" charset="-127"/>
                <a:ea typeface="HY헤드라인M" panose="02030600000101010101" pitchFamily="18" charset="-127"/>
              </a:rPr>
              <a:t>는 모든 것이 인구집단건강을 다루는 것으로 생각할 수 있지만</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최근 새로운 케어모델이 인구집단건강을 개선하기 위해 개발되고 있음</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미국의 트리플에임의 인구집단건강 개념과 같은 </a:t>
            </a:r>
            <a:r>
              <a:rPr lang="en-US" altLang="ko-KR" sz="1600" smtClean="0">
                <a:solidFill>
                  <a:srgbClr val="C00000"/>
                </a:solidFill>
                <a:latin typeface="HY헤드라인M" panose="02030600000101010101" pitchFamily="18" charset="-127"/>
                <a:ea typeface="HY헤드라인M" panose="02030600000101010101" pitchFamily="18" charset="-127"/>
              </a:rPr>
              <a:t>"</a:t>
            </a:r>
            <a:r>
              <a:rPr lang="ko-KR" altLang="en-US" sz="1600" smtClean="0">
                <a:solidFill>
                  <a:srgbClr val="C00000"/>
                </a:solidFill>
                <a:latin typeface="HY헤드라인M" panose="02030600000101010101" pitchFamily="18" charset="-127"/>
                <a:ea typeface="HY헤드라인M" panose="02030600000101010101" pitchFamily="18" charset="-127"/>
              </a:rPr>
              <a:t>지속가능을 위한 변혁계획</a:t>
            </a:r>
            <a:r>
              <a:rPr lang="en-US" altLang="ko-KR" sz="1600" smtClean="0">
                <a:solidFill>
                  <a:srgbClr val="C00000"/>
                </a:solidFill>
                <a:latin typeface="HY헤드라인M" panose="02030600000101010101" pitchFamily="18" charset="-127"/>
                <a:ea typeface="HY헤드라인M" panose="02030600000101010101" pitchFamily="18" charset="-127"/>
              </a:rPr>
              <a:t>(STP: Sustainability and Transformational Plan)"</a:t>
            </a:r>
            <a:r>
              <a:rPr lang="ko-KR" altLang="en-US" sz="1600" smtClean="0">
                <a:solidFill>
                  <a:schemeClr val="tx1"/>
                </a:solidFill>
                <a:latin typeface="HY헤드라인M" panose="02030600000101010101" pitchFamily="18" charset="-127"/>
                <a:ea typeface="HY헤드라인M" panose="02030600000101010101" pitchFamily="18" charset="-127"/>
              </a:rPr>
              <a:t>이 </a:t>
            </a:r>
            <a:r>
              <a:rPr lang="en-US" altLang="ko-KR" sz="1600" u="sng" smtClean="0">
                <a:solidFill>
                  <a:schemeClr val="tx1"/>
                </a:solidFill>
                <a:latin typeface="HY헤드라인M" panose="02030600000101010101" pitchFamily="18" charset="-127"/>
                <a:ea typeface="HY헤드라인M" panose="02030600000101010101" pitchFamily="18" charset="-127"/>
              </a:rPr>
              <a:t>NHS </a:t>
            </a:r>
            <a:r>
              <a:rPr lang="ko-KR" altLang="en-US" sz="1600" u="sng" smtClean="0">
                <a:solidFill>
                  <a:schemeClr val="tx1"/>
                </a:solidFill>
                <a:latin typeface="HY헤드라인M" panose="02030600000101010101" pitchFamily="18" charset="-127"/>
                <a:ea typeface="HY헤드라인M" panose="02030600000101010101" pitchFamily="18" charset="-127"/>
              </a:rPr>
              <a:t>재설계 </a:t>
            </a:r>
            <a:r>
              <a:rPr lang="ko-KR" altLang="en-US" sz="1600" smtClean="0">
                <a:solidFill>
                  <a:schemeClr val="tx1"/>
                </a:solidFill>
                <a:latin typeface="HY헤드라인M" panose="02030600000101010101" pitchFamily="18" charset="-127"/>
                <a:ea typeface="HY헤드라인M" panose="02030600000101010101" pitchFamily="18" charset="-127"/>
              </a:rPr>
              <a:t>및 </a:t>
            </a:r>
            <a:r>
              <a:rPr lang="ko-KR" altLang="en-US" sz="1600" u="sng" smtClean="0">
                <a:solidFill>
                  <a:schemeClr val="tx1"/>
                </a:solidFill>
                <a:latin typeface="HY헤드라인M" panose="02030600000101010101" pitchFamily="18" charset="-127"/>
                <a:ea typeface="HY헤드라인M" panose="02030600000101010101" pitchFamily="18" charset="-127"/>
              </a:rPr>
              <a:t>사회적케어서비스을 위한 지역계획</a:t>
            </a:r>
            <a:r>
              <a:rPr lang="ko-KR" altLang="en-US" sz="1600" smtClean="0">
                <a:solidFill>
                  <a:schemeClr val="tx1"/>
                </a:solidFill>
                <a:latin typeface="HY헤드라인M" panose="02030600000101010101" pitchFamily="18" charset="-127"/>
                <a:ea typeface="HY헤드라인M" panose="02030600000101010101" pitchFamily="18" charset="-127"/>
              </a:rPr>
              <a:t>으로 개발됨  </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 </a:t>
            </a:r>
            <a:endParaRPr lang="en-US" altLang="ko-KR" sz="1600" smtClean="0">
              <a:solidFill>
                <a:schemeClr val="tx1"/>
              </a:solidFill>
              <a:latin typeface="HY헤드라인M" panose="02030600000101010101" pitchFamily="18" charset="-127"/>
              <a:ea typeface="HY헤드라인M" panose="02030600000101010101" pitchFamily="18" charset="-127"/>
            </a:endParaRPr>
          </a:p>
        </p:txBody>
      </p:sp>
      <p:sp>
        <p:nvSpPr>
          <p:cNvPr id="15" name="직사각형 14"/>
          <p:cNvSpPr/>
          <p:nvPr/>
        </p:nvSpPr>
        <p:spPr>
          <a:xfrm>
            <a:off x="788894" y="3949121"/>
            <a:ext cx="10744200" cy="498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smtClean="0">
                <a:solidFill>
                  <a:schemeClr val="tx1"/>
                </a:solidFill>
                <a:latin typeface="HY헤드라인M" panose="02030600000101010101" pitchFamily="18" charset="-127"/>
                <a:ea typeface="HY헤드라인M" panose="02030600000101010101" pitchFamily="18" charset="-127"/>
              </a:rPr>
              <a:t>NHS</a:t>
            </a:r>
            <a:r>
              <a:rPr lang="ko-KR" altLang="en-US" sz="1600" smtClean="0">
                <a:solidFill>
                  <a:schemeClr val="tx1"/>
                </a:solidFill>
                <a:latin typeface="HY헤드라인M" panose="02030600000101010101" pitchFamily="18" charset="-127"/>
                <a:ea typeface="HY헤드라인M" panose="02030600000101010101" pitchFamily="18" charset="-127"/>
              </a:rPr>
              <a:t>는</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국민들의 건강요구를 파악하고</a:t>
            </a:r>
            <a:r>
              <a:rPr lang="ko-KR" altLang="en-US" sz="1600" smtClean="0">
                <a:solidFill>
                  <a:schemeClr val="tx1"/>
                </a:solidFill>
                <a:latin typeface="HY헤드라인M" panose="02030600000101010101" pitchFamily="18" charset="-127"/>
                <a:ea typeface="HY헤드라인M" panose="02030600000101010101" pitchFamily="18" charset="-127"/>
              </a:rPr>
              <a:t> 이를 가능한 조기에 제공하는 직접적인 역할을 해야 함</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국민 건강 자료는 다른 형태의 지원이 필요한 하위집단을 분류하기 위해 사용되어야 함</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  </a:t>
            </a:r>
            <a:r>
              <a:rPr lang="en-US" altLang="ko-KR" sz="1600" smtClean="0">
                <a:solidFill>
                  <a:schemeClr val="tx1"/>
                </a:solidFill>
                <a:latin typeface="HY헤드라인M" panose="02030600000101010101" pitchFamily="18" charset="-127"/>
                <a:ea typeface="HY헤드라인M" panose="02030600000101010101" pitchFamily="18" charset="-127"/>
              </a:rPr>
              <a:t> </a:t>
            </a:r>
          </a:p>
        </p:txBody>
      </p:sp>
      <p:sp>
        <p:nvSpPr>
          <p:cNvPr id="16" name="직사각형 15"/>
          <p:cNvSpPr/>
          <p:nvPr/>
        </p:nvSpPr>
        <p:spPr>
          <a:xfrm>
            <a:off x="781699" y="4481396"/>
            <a:ext cx="11020764" cy="498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smtClean="0">
                <a:solidFill>
                  <a:schemeClr val="tx1"/>
                </a:solidFill>
                <a:latin typeface="HY헤드라인M" panose="02030600000101010101" pitchFamily="18" charset="-127"/>
                <a:ea typeface="HY헤드라인M" panose="02030600000101010101" pitchFamily="18" charset="-127"/>
              </a:rPr>
              <a:t>NHS</a:t>
            </a:r>
            <a:r>
              <a:rPr lang="ko-KR" altLang="en-US" sz="1600" smtClean="0">
                <a:solidFill>
                  <a:schemeClr val="tx1"/>
                </a:solidFill>
                <a:latin typeface="HY헤드라인M" panose="02030600000101010101" pitchFamily="18" charset="-127"/>
                <a:ea typeface="HY헤드라인M" panose="02030600000101010101" pitchFamily="18" charset="-127"/>
              </a:rPr>
              <a:t>가 인구집단건강을 개선하는데 중요한 역할을 해야 하지만 </a:t>
            </a:r>
            <a:r>
              <a:rPr lang="ko-KR" altLang="en-US" sz="1600" u="sng" smtClean="0">
                <a:solidFill>
                  <a:schemeClr val="tx1"/>
                </a:solidFill>
                <a:latin typeface="HY헤드라인M" panose="02030600000101010101" pitchFamily="18" charset="-127"/>
                <a:ea typeface="HY헤드라인M" panose="02030600000101010101" pitchFamily="18" charset="-127"/>
              </a:rPr>
              <a:t>수 많은 건강관련요인</a:t>
            </a:r>
            <a:r>
              <a:rPr lang="ko-KR" altLang="en-US" sz="1600" smtClean="0">
                <a:solidFill>
                  <a:schemeClr val="tx1"/>
                </a:solidFill>
                <a:latin typeface="HY헤드라인M" panose="02030600000101010101" pitchFamily="18" charset="-127"/>
                <a:ea typeface="HY헤드라인M" panose="02030600000101010101" pitchFamily="18" charset="-127"/>
              </a:rPr>
              <a:t>을 개선하기 위한 다양한 영역의 문제인 </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너무 많은 손의 문제</a:t>
            </a:r>
            <a:r>
              <a:rPr lang="en-US" altLang="ko-KR" sz="1600" smtClean="0">
                <a:solidFill>
                  <a:schemeClr val="tx1"/>
                </a:solidFill>
                <a:latin typeface="HY헤드라인M" panose="02030600000101010101" pitchFamily="18" charset="-127"/>
                <a:ea typeface="HY헤드라인M" panose="02030600000101010101" pitchFamily="18" charset="-127"/>
              </a:rPr>
              <a:t>(problem of many hands)"</a:t>
            </a:r>
            <a:r>
              <a:rPr lang="ko-KR" altLang="en-US" sz="1600" smtClean="0">
                <a:solidFill>
                  <a:schemeClr val="tx1"/>
                </a:solidFill>
                <a:latin typeface="HY헤드라인M" panose="02030600000101010101" pitchFamily="18" charset="-127"/>
                <a:ea typeface="HY헤드라인M" panose="02030600000101010101" pitchFamily="18" charset="-127"/>
              </a:rPr>
              <a:t>에 직면하게 됨</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즉</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한 조직이 인구집단건강을 책임질 수는 없음</a:t>
            </a:r>
            <a:endParaRPr lang="en-US" altLang="ko-KR" sz="1600" u="sng" smtClean="0">
              <a:solidFill>
                <a:schemeClr val="tx1"/>
              </a:solidFill>
              <a:latin typeface="HY헤드라인M" panose="02030600000101010101" pitchFamily="18" charset="-127"/>
              <a:ea typeface="HY헤드라인M" panose="02030600000101010101" pitchFamily="18" charset="-127"/>
            </a:endParaRPr>
          </a:p>
        </p:txBody>
      </p:sp>
      <p:sp>
        <p:nvSpPr>
          <p:cNvPr id="18" name="직사각형 17"/>
          <p:cNvSpPr/>
          <p:nvPr/>
        </p:nvSpPr>
        <p:spPr>
          <a:xfrm>
            <a:off x="759287" y="5004706"/>
            <a:ext cx="11020764" cy="822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smtClean="0">
                <a:solidFill>
                  <a:schemeClr val="tx1"/>
                </a:solidFill>
                <a:latin typeface="HY헤드라인M" panose="02030600000101010101" pitchFamily="18" charset="-127"/>
                <a:ea typeface="HY헤드라인M" panose="02030600000101010101" pitchFamily="18" charset="-127"/>
              </a:rPr>
              <a:t>NHS</a:t>
            </a:r>
            <a:r>
              <a:rPr lang="ko-KR" altLang="en-US" sz="1600" smtClean="0">
                <a:solidFill>
                  <a:schemeClr val="tx1"/>
                </a:solidFill>
                <a:latin typeface="HY헤드라인M" panose="02030600000101010101" pitchFamily="18" charset="-127"/>
                <a:ea typeface="HY헤드라인M" panose="02030600000101010101" pitchFamily="18" charset="-127"/>
              </a:rPr>
              <a:t>는 인구집단건강을 개선하기 위해 지방정부나 다른 파트너와 함께 일하고 더 나은 </a:t>
            </a:r>
            <a:r>
              <a:rPr lang="ko-KR" altLang="en-US" sz="1600" u="sng" smtClean="0">
                <a:solidFill>
                  <a:schemeClr val="tx1"/>
                </a:solidFill>
                <a:latin typeface="HY헤드라인M" panose="02030600000101010101" pitchFamily="18" charset="-127"/>
                <a:ea typeface="HY헤드라인M" panose="02030600000101010101" pitchFamily="18" charset="-127"/>
              </a:rPr>
              <a:t>통합 접근</a:t>
            </a:r>
            <a:r>
              <a:rPr lang="ko-KR" altLang="en-US" sz="1600" smtClean="0">
                <a:solidFill>
                  <a:schemeClr val="tx1"/>
                </a:solidFill>
                <a:latin typeface="HY헤드라인M" panose="02030600000101010101" pitchFamily="18" charset="-127"/>
                <a:ea typeface="HY헤드라인M" panose="02030600000101010101" pitchFamily="18" charset="-127"/>
              </a:rPr>
              <a:t>을 해야 함</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지역 수준에서 건강 목표를 정하고</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측정하고</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자원을 어떻게 분담할 지를 정함</a:t>
            </a:r>
            <a:r>
              <a:rPr lang="en-US" altLang="ko-KR" sz="1600" smtClean="0">
                <a:solidFill>
                  <a:schemeClr val="tx1"/>
                </a:solidFill>
                <a:latin typeface="HY헤드라인M" panose="02030600000101010101" pitchFamily="18" charset="-127"/>
                <a:ea typeface="HY헤드라인M" panose="02030600000101010101" pitchFamily="18" charset="-127"/>
              </a:rPr>
              <a:t>. NHS </a:t>
            </a:r>
            <a:r>
              <a:rPr lang="ko-KR" altLang="en-US" sz="1600" smtClean="0">
                <a:solidFill>
                  <a:schemeClr val="tx1"/>
                </a:solidFill>
                <a:latin typeface="HY헤드라인M" panose="02030600000101010101" pitchFamily="18" charset="-127"/>
                <a:ea typeface="HY헤드라인M" panose="02030600000101010101" pitchFamily="18" charset="-127"/>
              </a:rPr>
              <a:t>담당자는 비의료수요를 판단하고 지역사회와 함께 해결해야 함</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 </a:t>
            </a:r>
            <a:r>
              <a:rPr lang="en-US" altLang="ko-KR" sz="1600" smtClean="0">
                <a:solidFill>
                  <a:schemeClr val="tx1"/>
                </a:solidFill>
                <a:latin typeface="HY헤드라인M" panose="02030600000101010101" pitchFamily="18" charset="-127"/>
                <a:ea typeface="HY헤드라인M" panose="02030600000101010101" pitchFamily="18" charset="-127"/>
              </a:rPr>
              <a:t>STP</a:t>
            </a:r>
            <a:r>
              <a:rPr lang="ko-KR" altLang="en-US" sz="1600" smtClean="0">
                <a:solidFill>
                  <a:schemeClr val="tx1"/>
                </a:solidFill>
                <a:latin typeface="HY헤드라인M" panose="02030600000101010101" pitchFamily="18" charset="-127"/>
                <a:ea typeface="HY헤드라인M" panose="02030600000101010101" pitchFamily="18" charset="-127"/>
              </a:rPr>
              <a:t>는 </a:t>
            </a:r>
            <a:r>
              <a:rPr lang="en-US" altLang="ko-KR" sz="1600" smtClean="0">
                <a:solidFill>
                  <a:schemeClr val="tx1"/>
                </a:solidFill>
                <a:latin typeface="HY헤드라인M" panose="02030600000101010101" pitchFamily="18" charset="-127"/>
                <a:ea typeface="HY헤드라인M" panose="02030600000101010101" pitchFamily="18" charset="-127"/>
              </a:rPr>
              <a:t>NHS</a:t>
            </a:r>
            <a:r>
              <a:rPr lang="ko-KR" altLang="en-US" sz="1600" smtClean="0">
                <a:solidFill>
                  <a:schemeClr val="tx1"/>
                </a:solidFill>
                <a:latin typeface="HY헤드라인M" panose="02030600000101010101" pitchFamily="18" charset="-127"/>
                <a:ea typeface="HY헤드라인M" panose="02030600000101010101" pitchFamily="18" charset="-127"/>
              </a:rPr>
              <a:t>가 파트너와 함께 이를 달성할 수 있도록 함께 일할 수 있는 좋은 기회를 제공할 것임 </a:t>
            </a:r>
            <a:endParaRPr lang="en-US" altLang="ko-KR" sz="1600" smtClean="0">
              <a:solidFill>
                <a:schemeClr val="tx1"/>
              </a:solidFill>
              <a:latin typeface="HY헤드라인M" panose="02030600000101010101" pitchFamily="18" charset="-127"/>
              <a:ea typeface="HY헤드라인M" panose="02030600000101010101" pitchFamily="18" charset="-127"/>
            </a:endParaRPr>
          </a:p>
        </p:txBody>
      </p:sp>
      <p:pic>
        <p:nvPicPr>
          <p:cNvPr id="19" name="Picture 44" descr="na_c22"/>
          <p:cNvPicPr>
            <a:picLocks noChangeAspect="1" noChangeArrowheads="1"/>
          </p:cNvPicPr>
          <p:nvPr/>
        </p:nvPicPr>
        <p:blipFill>
          <a:blip r:embed="rId3" cstate="print"/>
          <a:srcRect/>
          <a:stretch>
            <a:fillRect/>
          </a:stretch>
        </p:blipFill>
        <p:spPr bwMode="auto">
          <a:xfrm>
            <a:off x="516000" y="2420527"/>
            <a:ext cx="163255" cy="176882"/>
          </a:xfrm>
          <a:prstGeom prst="rect">
            <a:avLst/>
          </a:prstGeom>
          <a:noFill/>
          <a:ln w="9525">
            <a:noFill/>
            <a:miter lim="800000"/>
            <a:headEnd/>
            <a:tailEnd/>
          </a:ln>
        </p:spPr>
      </p:pic>
      <p:pic>
        <p:nvPicPr>
          <p:cNvPr id="20" name="Picture 44" descr="na_c22"/>
          <p:cNvPicPr>
            <a:picLocks noChangeAspect="1" noChangeArrowheads="1"/>
          </p:cNvPicPr>
          <p:nvPr/>
        </p:nvPicPr>
        <p:blipFill>
          <a:blip r:embed="rId3" cstate="print"/>
          <a:srcRect/>
          <a:stretch>
            <a:fillRect/>
          </a:stretch>
        </p:blipFill>
        <p:spPr bwMode="auto">
          <a:xfrm>
            <a:off x="526856" y="3191063"/>
            <a:ext cx="163255" cy="176882"/>
          </a:xfrm>
          <a:prstGeom prst="rect">
            <a:avLst/>
          </a:prstGeom>
          <a:noFill/>
          <a:ln w="9525">
            <a:noFill/>
            <a:miter lim="800000"/>
            <a:headEnd/>
            <a:tailEnd/>
          </a:ln>
        </p:spPr>
      </p:pic>
      <p:pic>
        <p:nvPicPr>
          <p:cNvPr id="21" name="Picture 44" descr="na_c22"/>
          <p:cNvPicPr>
            <a:picLocks noChangeAspect="1" noChangeArrowheads="1"/>
          </p:cNvPicPr>
          <p:nvPr/>
        </p:nvPicPr>
        <p:blipFill>
          <a:blip r:embed="rId3" cstate="print"/>
          <a:srcRect/>
          <a:stretch>
            <a:fillRect/>
          </a:stretch>
        </p:blipFill>
        <p:spPr bwMode="auto">
          <a:xfrm>
            <a:off x="526856" y="3957677"/>
            <a:ext cx="163255" cy="176882"/>
          </a:xfrm>
          <a:prstGeom prst="rect">
            <a:avLst/>
          </a:prstGeom>
          <a:noFill/>
          <a:ln w="9525">
            <a:noFill/>
            <a:miter lim="800000"/>
            <a:headEnd/>
            <a:tailEnd/>
          </a:ln>
        </p:spPr>
      </p:pic>
      <p:pic>
        <p:nvPicPr>
          <p:cNvPr id="22" name="Picture 44" descr="na_c22"/>
          <p:cNvPicPr>
            <a:picLocks noChangeAspect="1" noChangeArrowheads="1"/>
          </p:cNvPicPr>
          <p:nvPr/>
        </p:nvPicPr>
        <p:blipFill>
          <a:blip r:embed="rId3" cstate="print"/>
          <a:srcRect/>
          <a:stretch>
            <a:fillRect/>
          </a:stretch>
        </p:blipFill>
        <p:spPr bwMode="auto">
          <a:xfrm>
            <a:off x="526856" y="4543604"/>
            <a:ext cx="163255" cy="176882"/>
          </a:xfrm>
          <a:prstGeom prst="rect">
            <a:avLst/>
          </a:prstGeom>
          <a:noFill/>
          <a:ln w="9525">
            <a:noFill/>
            <a:miter lim="800000"/>
            <a:headEnd/>
            <a:tailEnd/>
          </a:ln>
        </p:spPr>
      </p:pic>
      <p:pic>
        <p:nvPicPr>
          <p:cNvPr id="23" name="Picture 44" descr="na_c22"/>
          <p:cNvPicPr>
            <a:picLocks noChangeAspect="1" noChangeArrowheads="1"/>
          </p:cNvPicPr>
          <p:nvPr/>
        </p:nvPicPr>
        <p:blipFill>
          <a:blip r:embed="rId3" cstate="print"/>
          <a:srcRect/>
          <a:stretch>
            <a:fillRect/>
          </a:stretch>
        </p:blipFill>
        <p:spPr bwMode="auto">
          <a:xfrm>
            <a:off x="516001" y="5120566"/>
            <a:ext cx="163255" cy="176882"/>
          </a:xfrm>
          <a:prstGeom prst="rect">
            <a:avLst/>
          </a:prstGeom>
          <a:noFill/>
          <a:ln w="9525">
            <a:noFill/>
            <a:miter lim="800000"/>
            <a:headEnd/>
            <a:tailEnd/>
          </a:ln>
        </p:spPr>
      </p:pic>
      <p:sp>
        <p:nvSpPr>
          <p:cNvPr id="17" name="직사각형 16"/>
          <p:cNvSpPr/>
          <p:nvPr/>
        </p:nvSpPr>
        <p:spPr>
          <a:xfrm>
            <a:off x="6693960" y="6000966"/>
            <a:ext cx="2723300" cy="530342"/>
          </a:xfrm>
          <a:prstGeom prst="rect">
            <a:avLst/>
          </a:prstGeom>
          <a:solidFill>
            <a:schemeClr val="accent2">
              <a:lumMod val="75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srgbClr val="FFFF00"/>
                </a:solidFill>
              </a:rPr>
              <a:t>비의료요인</a:t>
            </a:r>
            <a:endParaRPr lang="en-US" altLang="ko-KR" sz="1700" smtClean="0">
              <a:solidFill>
                <a:srgbClr val="FFFF00"/>
              </a:solidFill>
            </a:endParaRPr>
          </a:p>
          <a:p>
            <a:pPr algn="ctr"/>
            <a:r>
              <a:rPr lang="en-US" altLang="ko-KR" sz="1700" smtClean="0">
                <a:solidFill>
                  <a:srgbClr val="FFFF00"/>
                </a:solidFill>
              </a:rPr>
              <a:t>(Non-medical factor)</a:t>
            </a:r>
            <a:endParaRPr lang="ko-KR" altLang="en-US" sz="1700" dirty="0">
              <a:solidFill>
                <a:srgbClr val="FFFF00"/>
              </a:solidFill>
            </a:endParaRPr>
          </a:p>
        </p:txBody>
      </p:sp>
      <p:sp>
        <p:nvSpPr>
          <p:cNvPr id="24" name="직사각형 23"/>
          <p:cNvSpPr/>
          <p:nvPr/>
        </p:nvSpPr>
        <p:spPr>
          <a:xfrm>
            <a:off x="746759" y="6000966"/>
            <a:ext cx="2723300" cy="528529"/>
          </a:xfrm>
          <a:prstGeom prst="rect">
            <a:avLst/>
          </a:prstGeom>
          <a:solidFill>
            <a:srgbClr val="92D050"/>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prstClr val="black"/>
                </a:solidFill>
              </a:rPr>
              <a:t>의료요인</a:t>
            </a:r>
            <a:endParaRPr lang="en-US" altLang="ko-KR" sz="1700" smtClean="0">
              <a:solidFill>
                <a:prstClr val="black"/>
              </a:solidFill>
            </a:endParaRPr>
          </a:p>
          <a:p>
            <a:pPr algn="ctr"/>
            <a:r>
              <a:rPr lang="en-US" altLang="ko-KR" sz="1700" smtClean="0">
                <a:solidFill>
                  <a:prstClr val="black"/>
                </a:solidFill>
              </a:rPr>
              <a:t>(Medical Factor) </a:t>
            </a:r>
            <a:endParaRPr lang="ko-KR" altLang="en-US" sz="1700" dirty="0">
              <a:solidFill>
                <a:prstClr val="black"/>
              </a:solidFill>
            </a:endParaRPr>
          </a:p>
        </p:txBody>
      </p:sp>
      <p:pic>
        <p:nvPicPr>
          <p:cNvPr id="3" name="그림 2"/>
          <p:cNvPicPr>
            <a:picLocks noChangeAspect="1"/>
          </p:cNvPicPr>
          <p:nvPr/>
        </p:nvPicPr>
        <p:blipFill>
          <a:blip r:embed="rId4"/>
          <a:stretch>
            <a:fillRect/>
          </a:stretch>
        </p:blipFill>
        <p:spPr>
          <a:xfrm>
            <a:off x="3854429" y="5879000"/>
            <a:ext cx="2465320" cy="847861"/>
          </a:xfrm>
          <a:prstGeom prst="rect">
            <a:avLst/>
          </a:prstGeom>
        </p:spPr>
      </p:pic>
      <p:cxnSp>
        <p:nvCxnSpPr>
          <p:cNvPr id="5" name="직선 화살표 연결선 4"/>
          <p:cNvCxnSpPr/>
          <p:nvPr/>
        </p:nvCxnSpPr>
        <p:spPr>
          <a:xfrm>
            <a:off x="3505200" y="6265230"/>
            <a:ext cx="345440" cy="1"/>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p:cNvCxnSpPr/>
          <p:nvPr/>
        </p:nvCxnSpPr>
        <p:spPr>
          <a:xfrm flipH="1">
            <a:off x="6312401" y="6258559"/>
            <a:ext cx="345440" cy="6671"/>
          </a:xfrm>
          <a:prstGeom prst="straightConnector1">
            <a:avLst/>
          </a:prstGeom>
          <a:ln w="412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3" name="그림 32"/>
          <p:cNvPicPr>
            <a:picLocks noChangeAspect="1"/>
          </p:cNvPicPr>
          <p:nvPr/>
        </p:nvPicPr>
        <p:blipFill>
          <a:blip r:embed="rId5"/>
          <a:stretch>
            <a:fillRect/>
          </a:stretch>
        </p:blipFill>
        <p:spPr>
          <a:xfrm>
            <a:off x="9462511" y="5827056"/>
            <a:ext cx="2118544" cy="797323"/>
          </a:xfrm>
          <a:prstGeom prst="rect">
            <a:avLst/>
          </a:prstGeom>
        </p:spPr>
      </p:pic>
      <p:sp>
        <p:nvSpPr>
          <p:cNvPr id="34" name="직사각형 33"/>
          <p:cNvSpPr/>
          <p:nvPr/>
        </p:nvSpPr>
        <p:spPr>
          <a:xfrm>
            <a:off x="11153866" y="5775209"/>
            <a:ext cx="944880" cy="250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smtClean="0">
                <a:solidFill>
                  <a:srgbClr val="7030A0"/>
                </a:solidFill>
              </a:rPr>
              <a:t>지방정부</a:t>
            </a:r>
            <a:endParaRPr lang="ko-KR" altLang="en-US" sz="1400" b="1">
              <a:solidFill>
                <a:srgbClr val="7030A0"/>
              </a:solidFill>
            </a:endParaRPr>
          </a:p>
        </p:txBody>
      </p:sp>
      <p:sp>
        <p:nvSpPr>
          <p:cNvPr id="36" name="직사각형 35"/>
          <p:cNvSpPr/>
          <p:nvPr/>
        </p:nvSpPr>
        <p:spPr>
          <a:xfrm>
            <a:off x="9662228" y="5915352"/>
            <a:ext cx="944880" cy="250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smtClean="0">
                <a:solidFill>
                  <a:srgbClr val="7030A0"/>
                </a:solidFill>
              </a:rPr>
              <a:t>NHS</a:t>
            </a:r>
            <a:endParaRPr lang="ko-KR" altLang="en-US" sz="1400" b="1">
              <a:solidFill>
                <a:srgbClr val="7030A0"/>
              </a:solidFill>
            </a:endParaRPr>
          </a:p>
        </p:txBody>
      </p:sp>
      <p:sp>
        <p:nvSpPr>
          <p:cNvPr id="38" name="직사각형 37"/>
          <p:cNvSpPr/>
          <p:nvPr/>
        </p:nvSpPr>
        <p:spPr>
          <a:xfrm>
            <a:off x="9951374" y="6513153"/>
            <a:ext cx="2013350" cy="265171"/>
          </a:xfrm>
          <a:prstGeom prst="rect">
            <a:avLst/>
          </a:prstGeom>
          <a:solidFill>
            <a:srgbClr val="00B0F0"/>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400" smtClean="0">
                <a:solidFill>
                  <a:srgbClr val="FF0000"/>
                </a:solidFill>
              </a:rPr>
              <a:t>지속가능 변혁계획</a:t>
            </a:r>
            <a:r>
              <a:rPr lang="en-US" altLang="ko-KR" sz="1400" smtClean="0">
                <a:solidFill>
                  <a:srgbClr val="FF0000"/>
                </a:solidFill>
              </a:rPr>
              <a:t>(STP)</a:t>
            </a:r>
            <a:endParaRPr lang="ko-KR" altLang="en-US" sz="1400" dirty="0">
              <a:solidFill>
                <a:srgbClr val="FF0000"/>
              </a:solidFill>
            </a:endParaRPr>
          </a:p>
        </p:txBody>
      </p:sp>
      <p:sp>
        <p:nvSpPr>
          <p:cNvPr id="41" name="직사각형 40"/>
          <p:cNvSpPr/>
          <p:nvPr/>
        </p:nvSpPr>
        <p:spPr>
          <a:xfrm>
            <a:off x="679253" y="5800667"/>
            <a:ext cx="8783258" cy="97765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600">
              <a:solidFill>
                <a:schemeClr val="tx1"/>
              </a:solidFill>
            </a:endParaRPr>
          </a:p>
        </p:txBody>
      </p:sp>
      <p:sp>
        <p:nvSpPr>
          <p:cNvPr id="2" name="슬라이드 번호 개체 틀 1"/>
          <p:cNvSpPr>
            <a:spLocks noGrp="1"/>
          </p:cNvSpPr>
          <p:nvPr>
            <p:ph type="sldNum" sz="quarter" idx="12"/>
          </p:nvPr>
        </p:nvSpPr>
        <p:spPr/>
        <p:txBody>
          <a:bodyPr/>
          <a:lstStyle/>
          <a:p>
            <a:fld id="{226A7A18-950E-430F-B78B-4CE5EA3222A8}" type="slidenum">
              <a:rPr lang="ko-KR" altLang="en-US" smtClean="0"/>
              <a:t>34</a:t>
            </a:fld>
            <a:endParaRPr lang="ko-KR" altLang="en-US"/>
          </a:p>
        </p:txBody>
      </p:sp>
      <p:sp>
        <p:nvSpPr>
          <p:cNvPr id="35" name="바닥글 개체 틀 14"/>
          <p:cNvSpPr>
            <a:spLocks noGrp="1"/>
          </p:cNvSpPr>
          <p:nvPr>
            <p:ph type="ftr" sz="quarter" idx="11"/>
          </p:nvPr>
        </p:nvSpPr>
        <p:spPr>
          <a:xfrm>
            <a:off x="-1" y="34233"/>
            <a:ext cx="3556001" cy="224376"/>
          </a:xfrm>
        </p:spPr>
        <p:txBody>
          <a:bodyPr/>
          <a:lstStyle/>
          <a:p>
            <a:pPr algn="l"/>
            <a:r>
              <a:rPr lang="en-US" altLang="ko-KR" sz="1400" b="1" smtClean="0">
                <a:solidFill>
                  <a:srgbClr val="002060"/>
                </a:solidFill>
              </a:rPr>
              <a:t>5. </a:t>
            </a:r>
            <a:r>
              <a:rPr lang="ko-KR" altLang="en-US" sz="1400" b="1" smtClean="0">
                <a:solidFill>
                  <a:srgbClr val="002060"/>
                </a:solidFill>
              </a:rPr>
              <a:t>인구집단건강 적용 사례</a:t>
            </a:r>
            <a:endParaRPr lang="ko-KR" altLang="en-US" sz="1400" b="1">
              <a:solidFill>
                <a:srgbClr val="002060"/>
              </a:solidFill>
            </a:endParaRPr>
          </a:p>
        </p:txBody>
      </p:sp>
    </p:spTree>
    <p:extLst>
      <p:ext uri="{BB962C8B-B14F-4D97-AF65-F5344CB8AC3E}">
        <p14:creationId xmlns:p14="http://schemas.microsoft.com/office/powerpoint/2010/main" val="36760286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414049" y="3964417"/>
            <a:ext cx="3942050" cy="2829041"/>
          </a:xfrm>
          <a:prstGeom prst="rect">
            <a:avLst/>
          </a:prstGeom>
          <a:noFill/>
          <a:ln w="28575">
            <a:solidFill>
              <a:schemeClr val="accent6">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title"/>
          </p:nvPr>
        </p:nvSpPr>
        <p:spPr>
          <a:xfrm>
            <a:off x="876643" y="101773"/>
            <a:ext cx="10515600" cy="716586"/>
          </a:xfrm>
        </p:spPr>
        <p:txBody>
          <a:bodyPr>
            <a:noAutofit/>
          </a:bodyPr>
          <a:lstStyle/>
          <a:p>
            <a:pPr algn="ctr"/>
            <a:r>
              <a:rPr lang="en-US" altLang="ko-KR" sz="3200" b="1" smtClean="0"/>
              <a:t>NHS</a:t>
            </a:r>
            <a:r>
              <a:rPr lang="ko-KR" altLang="en-US" sz="3200" b="1" smtClean="0"/>
              <a:t>의 인구집단</a:t>
            </a:r>
            <a:r>
              <a:rPr lang="en-US" altLang="ko-KR" sz="3200" b="1" smtClean="0"/>
              <a:t>-</a:t>
            </a:r>
            <a:r>
              <a:rPr lang="ko-KR" altLang="en-US" sz="3200" b="1" smtClean="0"/>
              <a:t>기반 책임의료</a:t>
            </a:r>
            <a:r>
              <a:rPr lang="en-US" altLang="ko-KR" sz="3200" smtClean="0"/>
              <a:t/>
            </a:r>
            <a:br>
              <a:rPr lang="en-US" altLang="ko-KR" sz="3200" smtClean="0"/>
            </a:br>
            <a:r>
              <a:rPr lang="en-US" altLang="ko-KR" sz="1200" smtClean="0"/>
              <a:t>(OCT24, 2016 Jacob West, MPP NHS, England)</a:t>
            </a:r>
            <a:endParaRPr lang="ko-KR" altLang="en-US" sz="1800" b="1" dirty="0"/>
          </a:p>
        </p:txBody>
      </p:sp>
      <p:pic>
        <p:nvPicPr>
          <p:cNvPr id="13" name="Picture 44" descr="na_c22"/>
          <p:cNvPicPr>
            <a:picLocks noChangeAspect="1" noChangeArrowheads="1"/>
          </p:cNvPicPr>
          <p:nvPr/>
        </p:nvPicPr>
        <p:blipFill>
          <a:blip r:embed="rId3" cstate="print"/>
          <a:srcRect/>
          <a:stretch>
            <a:fillRect/>
          </a:stretch>
        </p:blipFill>
        <p:spPr bwMode="auto">
          <a:xfrm>
            <a:off x="614076" y="932936"/>
            <a:ext cx="163255" cy="176882"/>
          </a:xfrm>
          <a:prstGeom prst="rect">
            <a:avLst/>
          </a:prstGeom>
          <a:noFill/>
          <a:ln w="9525">
            <a:noFill/>
            <a:miter lim="800000"/>
            <a:headEnd/>
            <a:tailEnd/>
          </a:ln>
        </p:spPr>
      </p:pic>
      <p:pic>
        <p:nvPicPr>
          <p:cNvPr id="15" name="Picture 44" descr="na_c22"/>
          <p:cNvPicPr>
            <a:picLocks noChangeAspect="1" noChangeArrowheads="1"/>
          </p:cNvPicPr>
          <p:nvPr/>
        </p:nvPicPr>
        <p:blipFill>
          <a:blip r:embed="rId3" cstate="print"/>
          <a:srcRect/>
          <a:stretch>
            <a:fillRect/>
          </a:stretch>
        </p:blipFill>
        <p:spPr bwMode="auto">
          <a:xfrm>
            <a:off x="614075" y="1635636"/>
            <a:ext cx="163255" cy="176882"/>
          </a:xfrm>
          <a:prstGeom prst="rect">
            <a:avLst/>
          </a:prstGeom>
          <a:noFill/>
          <a:ln w="9525">
            <a:noFill/>
            <a:miter lim="800000"/>
            <a:headEnd/>
            <a:tailEnd/>
          </a:ln>
        </p:spPr>
      </p:pic>
      <p:sp>
        <p:nvSpPr>
          <p:cNvPr id="12" name="직사각형 11"/>
          <p:cNvSpPr/>
          <p:nvPr/>
        </p:nvSpPr>
        <p:spPr>
          <a:xfrm>
            <a:off x="806112" y="932937"/>
            <a:ext cx="10533627" cy="540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ko-KR" altLang="en-US" sz="1400" smtClean="0">
                <a:solidFill>
                  <a:schemeClr val="tx1"/>
                </a:solidFill>
                <a:latin typeface="HY헤드라인M" panose="02030600000101010101" pitchFamily="18" charset="-127"/>
                <a:ea typeface="HY헤드라인M" panose="02030600000101010101" pitchFamily="18" charset="-127"/>
              </a:rPr>
              <a:t>최근들어 보건의료시스템은 </a:t>
            </a:r>
            <a:r>
              <a:rPr lang="ko-KR" altLang="en-US" sz="1400">
                <a:solidFill>
                  <a:schemeClr val="tx1"/>
                </a:solidFill>
                <a:latin typeface="HY헤드라인M" panose="02030600000101010101" pitchFamily="18" charset="-127"/>
                <a:ea typeface="HY헤드라인M" panose="02030600000101010101" pitchFamily="18" charset="-127"/>
              </a:rPr>
              <a:t>경제적</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a:solidFill>
                  <a:schemeClr val="tx1"/>
                </a:solidFill>
                <a:latin typeface="HY헤드라인M" panose="02030600000101010101" pitchFamily="18" charset="-127"/>
                <a:ea typeface="HY헤드라인M" panose="02030600000101010101" pitchFamily="18" charset="-127"/>
              </a:rPr>
              <a:t>인구학적 압력에 </a:t>
            </a:r>
            <a:r>
              <a:rPr lang="ko-KR" altLang="en-US" sz="1400" smtClean="0">
                <a:solidFill>
                  <a:schemeClr val="tx1"/>
                </a:solidFill>
                <a:latin typeface="HY헤드라인M" panose="02030600000101010101" pitchFamily="18" charset="-127"/>
                <a:ea typeface="HY헤드라인M" panose="02030600000101010101" pitchFamily="18" charset="-127"/>
              </a:rPr>
              <a:t>직면하면서</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a:solidFill>
                  <a:srgbClr val="C00000"/>
                </a:solidFill>
                <a:latin typeface="HY헤드라인M" panose="02030600000101010101" pitchFamily="18" charset="-127"/>
                <a:ea typeface="HY헤드라인M" panose="02030600000101010101" pitchFamily="18" charset="-127"/>
              </a:rPr>
              <a:t>전 세계적으로 책임의료의 새로운 모형을 실험하고 </a:t>
            </a:r>
            <a:r>
              <a:rPr lang="ko-KR" altLang="en-US" sz="1400" smtClean="0">
                <a:solidFill>
                  <a:srgbClr val="C00000"/>
                </a:solidFill>
                <a:latin typeface="HY헤드라인M" panose="02030600000101010101" pitchFamily="18" charset="-127"/>
                <a:ea typeface="HY헤드라인M" panose="02030600000101010101" pitchFamily="18" charset="-127"/>
              </a:rPr>
              <a:t>있음</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a:solidFill>
                  <a:schemeClr val="tx1"/>
                </a:solidFill>
                <a:latin typeface="HY헤드라인M" panose="02030600000101010101" pitchFamily="18" charset="-127"/>
                <a:ea typeface="HY헤드라인M" panose="02030600000101010101" pitchFamily="18" charset="-127"/>
              </a:rPr>
              <a:t>영국의 </a:t>
            </a:r>
            <a:r>
              <a:rPr lang="en-US" altLang="ko-KR" sz="1400">
                <a:solidFill>
                  <a:schemeClr val="tx1"/>
                </a:solidFill>
                <a:latin typeface="HY헤드라인M" panose="02030600000101010101" pitchFamily="18" charset="-127"/>
                <a:ea typeface="HY헤드라인M" panose="02030600000101010101" pitchFamily="18" charset="-127"/>
              </a:rPr>
              <a:t>NHS</a:t>
            </a:r>
            <a:r>
              <a:rPr lang="ko-KR" altLang="en-US" sz="1400">
                <a:solidFill>
                  <a:schemeClr val="tx1"/>
                </a:solidFill>
                <a:latin typeface="HY헤드라인M" panose="02030600000101010101" pitchFamily="18" charset="-127"/>
                <a:ea typeface="HY헤드라인M" panose="02030600000101010101" pitchFamily="18" charset="-127"/>
              </a:rPr>
              <a:t>도 예외는 아닌데</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smtClean="0">
                <a:solidFill>
                  <a:schemeClr val="tx1"/>
                </a:solidFill>
                <a:latin typeface="HY헤드라인M" panose="02030600000101010101" pitchFamily="18" charset="-127"/>
                <a:ea typeface="HY헤드라인M" panose="02030600000101010101" pitchFamily="18" charset="-127"/>
              </a:rPr>
              <a:t>새로운 </a:t>
            </a:r>
            <a:r>
              <a:rPr lang="ko-KR" altLang="en-US" sz="1400">
                <a:solidFill>
                  <a:schemeClr val="tx1"/>
                </a:solidFill>
                <a:latin typeface="HY헤드라인M" panose="02030600000101010101" pitchFamily="18" charset="-127"/>
                <a:ea typeface="HY헤드라인M" panose="02030600000101010101" pitchFamily="18" charset="-127"/>
              </a:rPr>
              <a:t>케어모형을 실험</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a:solidFill>
                  <a:schemeClr val="tx1"/>
                </a:solidFill>
                <a:latin typeface="HY헤드라인M" panose="02030600000101010101" pitchFamily="18" charset="-127"/>
                <a:ea typeface="HY헤드라인M" panose="02030600000101010101" pitchFamily="18" charset="-127"/>
              </a:rPr>
              <a:t>도입하기 </a:t>
            </a:r>
            <a:r>
              <a:rPr lang="ko-KR" altLang="en-US" sz="1400" smtClean="0">
                <a:solidFill>
                  <a:schemeClr val="tx1"/>
                </a:solidFill>
                <a:latin typeface="HY헤드라인M" panose="02030600000101010101" pitchFamily="18" charset="-127"/>
                <a:ea typeface="HY헤드라인M" panose="02030600000101010101" pitchFamily="18" charset="-127"/>
              </a:rPr>
              <a:t>위해 </a:t>
            </a:r>
            <a:r>
              <a:rPr lang="ko-KR" altLang="en-US" sz="1400">
                <a:solidFill>
                  <a:schemeClr val="tx1"/>
                </a:solidFill>
                <a:latin typeface="HY헤드라인M" panose="02030600000101010101" pitchFamily="18" charset="-127"/>
                <a:ea typeface="HY헤드라인M" panose="02030600000101010101" pitchFamily="18" charset="-127"/>
              </a:rPr>
              <a:t>많은 혁신 프로그램을 시작한 것이 </a:t>
            </a:r>
            <a:r>
              <a:rPr lang="en-US" altLang="ko-KR" sz="1400">
                <a:solidFill>
                  <a:schemeClr val="tx1"/>
                </a:solidFill>
                <a:latin typeface="HY헤드라인M" panose="02030600000101010101" pitchFamily="18" charset="-127"/>
                <a:ea typeface="HY헤드라인M" panose="02030600000101010101" pitchFamily="18" charset="-127"/>
              </a:rPr>
              <a:t>2015</a:t>
            </a:r>
            <a:r>
              <a:rPr lang="ko-KR" altLang="en-US" sz="1400" smtClean="0">
                <a:solidFill>
                  <a:schemeClr val="tx1"/>
                </a:solidFill>
                <a:latin typeface="HY헤드라인M" panose="02030600000101010101" pitchFamily="18" charset="-127"/>
                <a:ea typeface="HY헤드라인M" panose="02030600000101010101" pitchFamily="18" charset="-127"/>
              </a:rPr>
              <a:t>년임</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a:solidFill>
                  <a:schemeClr val="tx1"/>
                </a:solidFill>
                <a:latin typeface="HY헤드라인M" panose="02030600000101010101" pitchFamily="18" charset="-127"/>
                <a:ea typeface="HY헤드라인M" panose="02030600000101010101" pitchFamily="18" charset="-127"/>
              </a:rPr>
              <a:t>이런 프로그램들의 목표는 </a:t>
            </a:r>
            <a:r>
              <a:rPr lang="ko-KR" altLang="en-US" sz="1400" u="sng">
                <a:solidFill>
                  <a:schemeClr val="tx1"/>
                </a:solidFill>
                <a:latin typeface="HY헤드라인M" panose="02030600000101010101" pitchFamily="18" charset="-127"/>
                <a:ea typeface="HY헤드라인M" panose="02030600000101010101" pitchFamily="18" charset="-127"/>
              </a:rPr>
              <a:t>케어 질의 변이를 줄이고</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u="sng" smtClean="0">
                <a:solidFill>
                  <a:schemeClr val="tx1"/>
                </a:solidFill>
                <a:latin typeface="HY헤드라인M" panose="02030600000101010101" pitchFamily="18" charset="-127"/>
                <a:ea typeface="HY헤드라인M" panose="02030600000101010101" pitchFamily="18" charset="-127"/>
              </a:rPr>
              <a:t>인구집단건강을 </a:t>
            </a:r>
            <a:r>
              <a:rPr lang="ko-KR" altLang="en-US" sz="1400" u="sng">
                <a:solidFill>
                  <a:schemeClr val="tx1"/>
                </a:solidFill>
                <a:latin typeface="HY헤드라인M" panose="02030600000101010101" pitchFamily="18" charset="-127"/>
                <a:ea typeface="HY헤드라인M" panose="02030600000101010101" pitchFamily="18" charset="-127"/>
              </a:rPr>
              <a:t>개선하고</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u="sng" smtClean="0">
                <a:solidFill>
                  <a:schemeClr val="tx1"/>
                </a:solidFill>
                <a:latin typeface="HY헤드라인M" panose="02030600000101010101" pitchFamily="18" charset="-127"/>
                <a:ea typeface="HY헤드라인M" panose="02030600000101010101" pitchFamily="18" charset="-127"/>
              </a:rPr>
              <a:t>보건의료제공의 </a:t>
            </a:r>
            <a:r>
              <a:rPr lang="ko-KR" altLang="en-US" sz="1400" u="sng">
                <a:solidFill>
                  <a:schemeClr val="tx1"/>
                </a:solidFill>
                <a:latin typeface="HY헤드라인M" panose="02030600000101010101" pitchFamily="18" charset="-127"/>
                <a:ea typeface="HY헤드라인M" panose="02030600000101010101" pitchFamily="18" charset="-127"/>
              </a:rPr>
              <a:t>재정적 지속가능성을 돕기 위한 </a:t>
            </a:r>
            <a:r>
              <a:rPr lang="ko-KR" altLang="en-US" sz="1400" smtClean="0">
                <a:solidFill>
                  <a:schemeClr val="tx1"/>
                </a:solidFill>
                <a:latin typeface="HY헤드라인M" panose="02030600000101010101" pitchFamily="18" charset="-127"/>
                <a:ea typeface="HY헤드라인M" panose="02030600000101010101" pitchFamily="18" charset="-127"/>
              </a:rPr>
              <a:t>것임</a:t>
            </a:r>
            <a:endParaRPr lang="ko-KR" altLang="en-US" sz="1400">
              <a:solidFill>
                <a:schemeClr val="tx1"/>
              </a:solidFill>
              <a:latin typeface="HY헤드라인M" panose="02030600000101010101" pitchFamily="18" charset="-127"/>
              <a:ea typeface="HY헤드라인M" panose="02030600000101010101" pitchFamily="18" charset="-127"/>
            </a:endParaRPr>
          </a:p>
        </p:txBody>
      </p:sp>
      <p:pic>
        <p:nvPicPr>
          <p:cNvPr id="16" name="Picture 44" descr="na_c22"/>
          <p:cNvPicPr>
            <a:picLocks noChangeAspect="1" noChangeArrowheads="1"/>
          </p:cNvPicPr>
          <p:nvPr/>
        </p:nvPicPr>
        <p:blipFill>
          <a:blip r:embed="rId3" cstate="print"/>
          <a:srcRect/>
          <a:stretch>
            <a:fillRect/>
          </a:stretch>
        </p:blipFill>
        <p:spPr bwMode="auto">
          <a:xfrm>
            <a:off x="614076" y="2122725"/>
            <a:ext cx="163255" cy="176882"/>
          </a:xfrm>
          <a:prstGeom prst="rect">
            <a:avLst/>
          </a:prstGeom>
          <a:noFill/>
          <a:ln w="9525">
            <a:noFill/>
            <a:miter lim="800000"/>
            <a:headEnd/>
            <a:tailEnd/>
          </a:ln>
        </p:spPr>
      </p:pic>
      <p:pic>
        <p:nvPicPr>
          <p:cNvPr id="17" name="Picture 44" descr="na_c22"/>
          <p:cNvPicPr>
            <a:picLocks noChangeAspect="1" noChangeArrowheads="1"/>
          </p:cNvPicPr>
          <p:nvPr/>
        </p:nvPicPr>
        <p:blipFill>
          <a:blip r:embed="rId3" cstate="print"/>
          <a:srcRect/>
          <a:stretch>
            <a:fillRect/>
          </a:stretch>
        </p:blipFill>
        <p:spPr bwMode="auto">
          <a:xfrm>
            <a:off x="614075" y="2598740"/>
            <a:ext cx="163255" cy="176882"/>
          </a:xfrm>
          <a:prstGeom prst="rect">
            <a:avLst/>
          </a:prstGeom>
          <a:noFill/>
          <a:ln w="9525">
            <a:noFill/>
            <a:miter lim="800000"/>
            <a:headEnd/>
            <a:tailEnd/>
          </a:ln>
        </p:spPr>
      </p:pic>
      <p:sp>
        <p:nvSpPr>
          <p:cNvPr id="18" name="직사각형 17"/>
          <p:cNvSpPr/>
          <p:nvPr/>
        </p:nvSpPr>
        <p:spPr>
          <a:xfrm>
            <a:off x="806109" y="1637296"/>
            <a:ext cx="10533627" cy="375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ko-KR" altLang="en-US" sz="1400">
                <a:solidFill>
                  <a:schemeClr val="tx1"/>
                </a:solidFill>
                <a:latin typeface="HY헤드라인M" panose="02030600000101010101" pitchFamily="18" charset="-127"/>
                <a:ea typeface="HY헤드라인M" panose="02030600000101010101" pitchFamily="18" charset="-127"/>
              </a:rPr>
              <a:t>새로운 케어모형인 </a:t>
            </a:r>
            <a:r>
              <a:rPr lang="en-US" altLang="ko-KR" sz="1400">
                <a:solidFill>
                  <a:srgbClr val="C00000"/>
                </a:solidFill>
                <a:latin typeface="HY헤드라인M" panose="02030600000101010101" pitchFamily="18" charset="-127"/>
                <a:ea typeface="HY헤드라인M" panose="02030600000101010101" pitchFamily="18" charset="-127"/>
              </a:rPr>
              <a:t>MCPs(multispecialty community providers</a:t>
            </a:r>
            <a:r>
              <a:rPr lang="en-US" altLang="ko-KR" sz="1400" smtClean="0">
                <a:solidFill>
                  <a:srgbClr val="C00000"/>
                </a:solidFill>
                <a:latin typeface="HY헤드라인M" panose="02030600000101010101" pitchFamily="18" charset="-127"/>
                <a:ea typeface="HY헤드라인M" panose="02030600000101010101" pitchFamily="18" charset="-127"/>
              </a:rPr>
              <a:t>)</a:t>
            </a:r>
            <a:r>
              <a:rPr lang="ko-KR" altLang="en-US" sz="1400" smtClean="0">
                <a:solidFill>
                  <a:schemeClr val="tx1"/>
                </a:solidFill>
                <a:latin typeface="HY헤드라인M" panose="02030600000101010101" pitchFamily="18" charset="-127"/>
                <a:ea typeface="HY헤드라인M" panose="02030600000101010101" pitchFamily="18" charset="-127"/>
              </a:rPr>
              <a:t>나 </a:t>
            </a:r>
            <a:r>
              <a:rPr lang="en-US" altLang="ko-KR" sz="1400">
                <a:solidFill>
                  <a:srgbClr val="C00000"/>
                </a:solidFill>
                <a:latin typeface="HY헤드라인M" panose="02030600000101010101" pitchFamily="18" charset="-127"/>
                <a:ea typeface="HY헤드라인M" panose="02030600000101010101" pitchFamily="18" charset="-127"/>
              </a:rPr>
              <a:t>PACS(integrated primary and acute care systems)</a:t>
            </a:r>
            <a:r>
              <a:rPr lang="ko-KR" altLang="en-US" sz="1400">
                <a:solidFill>
                  <a:schemeClr val="tx1"/>
                </a:solidFill>
                <a:latin typeface="HY헤드라인M" panose="02030600000101010101" pitchFamily="18" charset="-127"/>
                <a:ea typeface="HY헤드라인M" panose="02030600000101010101" pitchFamily="18" charset="-127"/>
              </a:rPr>
              <a:t>는 사용하는 용어는 다를지 모르지만</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u="sng">
                <a:solidFill>
                  <a:schemeClr val="tx1"/>
                </a:solidFill>
                <a:latin typeface="HY헤드라인M" panose="02030600000101010101" pitchFamily="18" charset="-127"/>
                <a:ea typeface="HY헤드라인M" panose="02030600000101010101" pitchFamily="18" charset="-127"/>
              </a:rPr>
              <a:t>미국에서 개발된 </a:t>
            </a:r>
            <a:r>
              <a:rPr lang="en-US" altLang="ko-KR" sz="1400" u="sng">
                <a:solidFill>
                  <a:schemeClr val="tx1"/>
                </a:solidFill>
                <a:latin typeface="HY헤드라인M" panose="02030600000101010101" pitchFamily="18" charset="-127"/>
                <a:ea typeface="HY헤드라인M" panose="02030600000101010101" pitchFamily="18" charset="-127"/>
              </a:rPr>
              <a:t>ACOs</a:t>
            </a:r>
            <a:r>
              <a:rPr lang="ko-KR" altLang="en-US" sz="1400" u="sng">
                <a:solidFill>
                  <a:schemeClr val="tx1"/>
                </a:solidFill>
                <a:latin typeface="HY헤드라인M" panose="02030600000101010101" pitchFamily="18" charset="-127"/>
                <a:ea typeface="HY헤드라인M" panose="02030600000101010101" pitchFamily="18" charset="-127"/>
              </a:rPr>
              <a:t>와 많은 공통점이 </a:t>
            </a:r>
            <a:r>
              <a:rPr lang="ko-KR" altLang="en-US" sz="1400" u="sng" smtClean="0">
                <a:solidFill>
                  <a:schemeClr val="tx1"/>
                </a:solidFill>
                <a:latin typeface="HY헤드라인M" panose="02030600000101010101" pitchFamily="18" charset="-127"/>
                <a:ea typeface="HY헤드라인M" panose="02030600000101010101" pitchFamily="18" charset="-127"/>
              </a:rPr>
              <a:t>있음</a:t>
            </a:r>
            <a:endParaRPr lang="ko-KR" altLang="en-US" sz="1400" u="sng">
              <a:solidFill>
                <a:schemeClr val="tx1"/>
              </a:solidFill>
              <a:latin typeface="HY헤드라인M" panose="02030600000101010101" pitchFamily="18" charset="-127"/>
              <a:ea typeface="HY헤드라인M" panose="02030600000101010101" pitchFamily="18" charset="-127"/>
            </a:endParaRPr>
          </a:p>
        </p:txBody>
      </p:sp>
      <p:sp>
        <p:nvSpPr>
          <p:cNvPr id="21" name="직사각형 20"/>
          <p:cNvSpPr/>
          <p:nvPr/>
        </p:nvSpPr>
        <p:spPr>
          <a:xfrm>
            <a:off x="777330" y="2119120"/>
            <a:ext cx="10842115" cy="40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ko-KR" altLang="en-US" sz="1400">
                <a:solidFill>
                  <a:schemeClr val="tx1"/>
                </a:solidFill>
                <a:latin typeface="HY헤드라인M" panose="02030600000101010101" pitchFamily="18" charset="-127"/>
                <a:ea typeface="HY헤드라인M" panose="02030600000101010101" pitchFamily="18" charset="-127"/>
              </a:rPr>
              <a:t>두 모형은 인구집단</a:t>
            </a:r>
            <a:r>
              <a:rPr lang="en-US" altLang="ko-KR" sz="1400">
                <a:solidFill>
                  <a:schemeClr val="tx1"/>
                </a:solidFill>
                <a:latin typeface="HY헤드라인M" panose="02030600000101010101" pitchFamily="18" charset="-127"/>
                <a:ea typeface="HY헤드라인M" panose="02030600000101010101" pitchFamily="18" charset="-127"/>
              </a:rPr>
              <a:t>-</a:t>
            </a:r>
            <a:r>
              <a:rPr lang="ko-KR" altLang="en-US" sz="1400">
                <a:solidFill>
                  <a:schemeClr val="tx1"/>
                </a:solidFill>
                <a:latin typeface="HY헤드라인M" panose="02030600000101010101" pitchFamily="18" charset="-127"/>
                <a:ea typeface="HY헤드라인M" panose="02030600000101010101" pitchFamily="18" charset="-127"/>
              </a:rPr>
              <a:t>기반 케어 </a:t>
            </a:r>
            <a:r>
              <a:rPr lang="ko-KR" altLang="en-US" sz="1400" u="sng">
                <a:solidFill>
                  <a:schemeClr val="tx1"/>
                </a:solidFill>
                <a:latin typeface="HY헤드라인M" panose="02030600000101010101" pitchFamily="18" charset="-127"/>
                <a:ea typeface="HY헤드라인M" panose="02030600000101010101" pitchFamily="18" charset="-127"/>
              </a:rPr>
              <a:t>모형으로 </a:t>
            </a:r>
            <a:r>
              <a:rPr lang="en-US" altLang="ko-KR" sz="1400" u="sng">
                <a:solidFill>
                  <a:schemeClr val="tx1"/>
                </a:solidFill>
                <a:latin typeface="HY헤드라인M" panose="02030600000101010101" pitchFamily="18" charset="-127"/>
                <a:ea typeface="HY헤드라인M" panose="02030600000101010101" pitchFamily="18" charset="-127"/>
              </a:rPr>
              <a:t>1</a:t>
            </a:r>
            <a:r>
              <a:rPr lang="ko-KR" altLang="en-US" sz="1400" u="sng">
                <a:solidFill>
                  <a:schemeClr val="tx1"/>
                </a:solidFill>
                <a:latin typeface="HY헤드라인M" panose="02030600000101010101" pitchFamily="18" charset="-127"/>
                <a:ea typeface="HY헤드라인M" panose="02030600000101010101" pitchFamily="18" charset="-127"/>
              </a:rPr>
              <a:t>차진료</a:t>
            </a:r>
            <a:r>
              <a:rPr lang="en-US" altLang="ko-KR" sz="1400" u="sng">
                <a:solidFill>
                  <a:schemeClr val="tx1"/>
                </a:solidFill>
                <a:latin typeface="HY헤드라인M" panose="02030600000101010101" pitchFamily="18" charset="-127"/>
                <a:ea typeface="HY헤드라인M" panose="02030600000101010101" pitchFamily="18" charset="-127"/>
              </a:rPr>
              <a:t>, </a:t>
            </a:r>
            <a:r>
              <a:rPr lang="ko-KR" altLang="en-US" sz="1400" u="sng">
                <a:solidFill>
                  <a:schemeClr val="tx1"/>
                </a:solidFill>
                <a:latin typeface="HY헤드라인M" panose="02030600000101010101" pitchFamily="18" charset="-127"/>
                <a:ea typeface="HY헤드라인M" panose="02030600000101010101" pitchFamily="18" charset="-127"/>
              </a:rPr>
              <a:t>지역사회보건</a:t>
            </a:r>
            <a:r>
              <a:rPr lang="en-US" altLang="ko-KR" sz="1400" u="sng">
                <a:solidFill>
                  <a:schemeClr val="tx1"/>
                </a:solidFill>
                <a:latin typeface="HY헤드라인M" panose="02030600000101010101" pitchFamily="18" charset="-127"/>
                <a:ea typeface="HY헤드라인M" panose="02030600000101010101" pitchFamily="18" charset="-127"/>
              </a:rPr>
              <a:t>, </a:t>
            </a:r>
            <a:r>
              <a:rPr lang="ko-KR" altLang="en-US" sz="1400" u="sng">
                <a:solidFill>
                  <a:schemeClr val="tx1"/>
                </a:solidFill>
                <a:latin typeface="HY헤드라인M" panose="02030600000101010101" pitchFamily="18" charset="-127"/>
                <a:ea typeface="HY헤드라인M" panose="02030600000101010101" pitchFamily="18" charset="-127"/>
              </a:rPr>
              <a:t>정신건강</a:t>
            </a:r>
            <a:r>
              <a:rPr lang="en-US" altLang="ko-KR" sz="1400" u="sng">
                <a:solidFill>
                  <a:schemeClr val="tx1"/>
                </a:solidFill>
                <a:latin typeface="HY헤드라인M" panose="02030600000101010101" pitchFamily="18" charset="-127"/>
                <a:ea typeface="HY헤드라인M" panose="02030600000101010101" pitchFamily="18" charset="-127"/>
              </a:rPr>
              <a:t>, </a:t>
            </a:r>
            <a:r>
              <a:rPr lang="ko-KR" altLang="en-US" sz="1400" u="sng">
                <a:solidFill>
                  <a:schemeClr val="tx1"/>
                </a:solidFill>
                <a:latin typeface="HY헤드라인M" panose="02030600000101010101" pitchFamily="18" charset="-127"/>
                <a:ea typeface="HY헤드라인M" panose="02030600000101010101" pitchFamily="18" charset="-127"/>
              </a:rPr>
              <a:t>병원과 사회복지서비스 간의 </a:t>
            </a:r>
            <a:r>
              <a:rPr lang="ko-KR" altLang="en-US" sz="1400" u="sng" smtClean="0">
                <a:solidFill>
                  <a:schemeClr val="tx1"/>
                </a:solidFill>
                <a:latin typeface="HY헤드라인M" panose="02030600000101010101" pitchFamily="18" charset="-127"/>
                <a:ea typeface="HY헤드라인M" panose="02030600000101010101" pitchFamily="18" charset="-127"/>
              </a:rPr>
              <a:t>역사적으로 해결되지 못하고 있던 </a:t>
            </a:r>
            <a:r>
              <a:rPr lang="ko-KR" altLang="en-US" sz="1400" u="sng">
                <a:solidFill>
                  <a:schemeClr val="tx1"/>
                </a:solidFill>
                <a:latin typeface="HY헤드라인M" panose="02030600000101010101" pitchFamily="18" charset="-127"/>
                <a:ea typeface="HY헤드라인M" panose="02030600000101010101" pitchFamily="18" charset="-127"/>
              </a:rPr>
              <a:t>분절을 연결하고자 하는 </a:t>
            </a:r>
            <a:r>
              <a:rPr lang="ko-KR" altLang="en-US" sz="1400" u="sng" smtClean="0">
                <a:solidFill>
                  <a:schemeClr val="tx1"/>
                </a:solidFill>
                <a:latin typeface="HY헤드라인M" panose="02030600000101010101" pitchFamily="18" charset="-127"/>
                <a:ea typeface="HY헤드라인M" panose="02030600000101010101" pitchFamily="18" charset="-127"/>
              </a:rPr>
              <a:t>것</a:t>
            </a:r>
            <a:r>
              <a:rPr lang="ko-KR" altLang="en-US" sz="1400" smtClean="0">
                <a:solidFill>
                  <a:schemeClr val="tx1"/>
                </a:solidFill>
                <a:latin typeface="HY헤드라인M" panose="02030600000101010101" pitchFamily="18" charset="-127"/>
                <a:ea typeface="HY헤드라인M" panose="02030600000101010101" pitchFamily="18" charset="-127"/>
              </a:rPr>
              <a:t>임</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smtClean="0">
                <a:solidFill>
                  <a:schemeClr val="tx1"/>
                </a:solidFill>
                <a:latin typeface="HY헤드라인M" panose="02030600000101010101" pitchFamily="18" charset="-127"/>
                <a:ea typeface="HY헤드라인M" panose="02030600000101010101" pitchFamily="18" charset="-127"/>
              </a:rPr>
              <a:t>이</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a:solidFill>
                  <a:schemeClr val="tx1"/>
                </a:solidFill>
                <a:latin typeface="HY헤드라인M" panose="02030600000101010101" pitchFamily="18" charset="-127"/>
                <a:ea typeface="HY헤드라인M" panose="02030600000101010101" pitchFamily="18" charset="-127"/>
              </a:rPr>
              <a:t>두 모델의 중심에는 지역 인구집단에 대해 일차진료를 제공하는 일반의와 가정의의 역할이 </a:t>
            </a:r>
            <a:r>
              <a:rPr lang="ko-KR" altLang="en-US" sz="1400" smtClean="0">
                <a:solidFill>
                  <a:schemeClr val="tx1"/>
                </a:solidFill>
                <a:latin typeface="HY헤드라인M" panose="02030600000101010101" pitchFamily="18" charset="-127"/>
                <a:ea typeface="HY헤드라인M" panose="02030600000101010101" pitchFamily="18" charset="-127"/>
              </a:rPr>
              <a:t>있음</a:t>
            </a:r>
            <a:endParaRPr lang="ko-KR" altLang="en-US" sz="1400">
              <a:solidFill>
                <a:schemeClr val="tx1"/>
              </a:solidFill>
              <a:latin typeface="HY헤드라인M" panose="02030600000101010101" pitchFamily="18" charset="-127"/>
              <a:ea typeface="HY헤드라인M" panose="02030600000101010101" pitchFamily="18" charset="-127"/>
            </a:endParaRPr>
          </a:p>
        </p:txBody>
      </p:sp>
      <p:sp>
        <p:nvSpPr>
          <p:cNvPr id="22" name="직사각형 21"/>
          <p:cNvSpPr/>
          <p:nvPr/>
        </p:nvSpPr>
        <p:spPr>
          <a:xfrm>
            <a:off x="777330" y="2611449"/>
            <a:ext cx="10813335" cy="6167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ko-KR" altLang="en-US" sz="1400">
                <a:solidFill>
                  <a:schemeClr val="tx1"/>
                </a:solidFill>
                <a:latin typeface="HY헤드라인M" panose="02030600000101010101" pitchFamily="18" charset="-127"/>
                <a:ea typeface="HY헤드라인M" panose="02030600000101010101" pitchFamily="18" charset="-127"/>
              </a:rPr>
              <a:t>두 모형의 주 차이는 공급자가 제공하는 서비스 </a:t>
            </a:r>
            <a:r>
              <a:rPr lang="ko-KR" altLang="en-US" sz="1400" smtClean="0">
                <a:solidFill>
                  <a:schemeClr val="tx1"/>
                </a:solidFill>
                <a:latin typeface="HY헤드라인M" panose="02030600000101010101" pitchFamily="18" charset="-127"/>
                <a:ea typeface="HY헤드라인M" panose="02030600000101010101" pitchFamily="18" charset="-127"/>
              </a:rPr>
              <a:t>범위인데</a:t>
            </a:r>
            <a:r>
              <a:rPr lang="en-US" altLang="ko-KR" sz="1400" smtClean="0">
                <a:solidFill>
                  <a:schemeClr val="tx1"/>
                </a:solidFill>
                <a:latin typeface="HY헤드라인M" panose="02030600000101010101" pitchFamily="18" charset="-127"/>
                <a:ea typeface="HY헤드라인M" panose="02030600000101010101" pitchFamily="18" charset="-127"/>
              </a:rPr>
              <a:t>, MCPs</a:t>
            </a:r>
            <a:r>
              <a:rPr lang="ko-KR" altLang="en-US" sz="1400">
                <a:solidFill>
                  <a:schemeClr val="tx1"/>
                </a:solidFill>
                <a:latin typeface="HY헤드라인M" panose="02030600000101010101" pitchFamily="18" charset="-127"/>
                <a:ea typeface="HY헤드라인M" panose="02030600000101010101" pitchFamily="18" charset="-127"/>
              </a:rPr>
              <a:t>는 일차진료</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a:solidFill>
                  <a:schemeClr val="tx1"/>
                </a:solidFill>
                <a:latin typeface="HY헤드라인M" panose="02030600000101010101" pitchFamily="18" charset="-127"/>
                <a:ea typeface="HY헤드라인M" panose="02030600000101010101" pitchFamily="18" charset="-127"/>
              </a:rPr>
              <a:t>지역사회</a:t>
            </a:r>
            <a:r>
              <a:rPr lang="en-US" altLang="ko-KR" sz="1400">
                <a:solidFill>
                  <a:schemeClr val="tx1"/>
                </a:solidFill>
                <a:latin typeface="HY헤드라인M" panose="02030600000101010101" pitchFamily="18" charset="-127"/>
                <a:ea typeface="HY헤드라인M" panose="02030600000101010101" pitchFamily="18" charset="-127"/>
              </a:rPr>
              <a:t>-</a:t>
            </a:r>
            <a:r>
              <a:rPr lang="ko-KR" altLang="en-US" sz="1400">
                <a:solidFill>
                  <a:schemeClr val="tx1"/>
                </a:solidFill>
                <a:latin typeface="HY헤드라인M" panose="02030600000101010101" pitchFamily="18" charset="-127"/>
                <a:ea typeface="HY헤드라인M" panose="02030600000101010101" pitchFamily="18" charset="-127"/>
              </a:rPr>
              <a:t>기반 </a:t>
            </a:r>
            <a:r>
              <a:rPr lang="ko-KR" altLang="en-US" sz="1400" smtClean="0">
                <a:solidFill>
                  <a:schemeClr val="tx1"/>
                </a:solidFill>
                <a:latin typeface="HY헤드라인M" panose="02030600000101010101" pitchFamily="18" charset="-127"/>
                <a:ea typeface="HY헤드라인M" panose="02030600000101010101" pitchFamily="18" charset="-127"/>
              </a:rPr>
              <a:t>보건의료와 </a:t>
            </a:r>
            <a:r>
              <a:rPr lang="ko-KR" altLang="en-US" sz="1400">
                <a:solidFill>
                  <a:schemeClr val="tx1"/>
                </a:solidFill>
                <a:latin typeface="HY헤드라인M" panose="02030600000101010101" pitchFamily="18" charset="-127"/>
                <a:ea typeface="HY헤드라인M" panose="02030600000101010101" pitchFamily="18" charset="-127"/>
              </a:rPr>
              <a:t>사회복지서비스를 주는 병원 </a:t>
            </a:r>
            <a:r>
              <a:rPr lang="ko-KR" altLang="en-US" sz="1400" smtClean="0">
                <a:solidFill>
                  <a:schemeClr val="tx1"/>
                </a:solidFill>
                <a:latin typeface="HY헤드라인M" panose="02030600000101010101" pitchFamily="18" charset="-127"/>
                <a:ea typeface="HY헤드라인M" panose="02030600000101010101" pitchFamily="18" charset="-127"/>
              </a:rPr>
              <a:t>이외의 </a:t>
            </a:r>
            <a:r>
              <a:rPr lang="ko-KR" altLang="en-US" sz="1400">
                <a:solidFill>
                  <a:schemeClr val="tx1"/>
                </a:solidFill>
                <a:latin typeface="HY헤드라인M" panose="02030600000101010101" pitchFamily="18" charset="-127"/>
                <a:ea typeface="HY헤드라인M" panose="02030600000101010101" pitchFamily="18" charset="-127"/>
              </a:rPr>
              <a:t>통합 </a:t>
            </a:r>
            <a:r>
              <a:rPr lang="ko-KR" altLang="en-US" sz="1400" smtClean="0">
                <a:solidFill>
                  <a:schemeClr val="tx1"/>
                </a:solidFill>
                <a:latin typeface="HY헤드라인M" panose="02030600000101010101" pitchFamily="18" charset="-127"/>
                <a:ea typeface="HY헤드라인M" panose="02030600000101010101" pitchFamily="18" charset="-127"/>
              </a:rPr>
              <a:t>공급자임</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a:solidFill>
                  <a:schemeClr val="tx1"/>
                </a:solidFill>
                <a:latin typeface="HY헤드라인M" panose="02030600000101010101" pitchFamily="18" charset="-127"/>
                <a:ea typeface="HY헤드라인M" panose="02030600000101010101" pitchFamily="18" charset="-127"/>
              </a:rPr>
              <a:t>이 모형에서 공급자는 가장 핵심이 되는 병원서비스를 직접 운영하지 않는다</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smtClean="0">
                <a:solidFill>
                  <a:schemeClr val="tx1"/>
                </a:solidFill>
                <a:latin typeface="HY헤드라인M" panose="02030600000101010101" pitchFamily="18" charset="-127"/>
                <a:ea typeface="HY헤드라인M" panose="02030600000101010101" pitchFamily="18" charset="-127"/>
              </a:rPr>
              <a:t>반면에 </a:t>
            </a:r>
            <a:r>
              <a:rPr lang="en-US" altLang="ko-KR" sz="1400" smtClean="0">
                <a:solidFill>
                  <a:schemeClr val="tx1"/>
                </a:solidFill>
                <a:latin typeface="HY헤드라인M" panose="02030600000101010101" pitchFamily="18" charset="-127"/>
                <a:ea typeface="HY헤드라인M" panose="02030600000101010101" pitchFamily="18" charset="-127"/>
              </a:rPr>
              <a:t>PACS</a:t>
            </a:r>
            <a:r>
              <a:rPr lang="ko-KR" altLang="en-US" sz="1400">
                <a:solidFill>
                  <a:schemeClr val="tx1"/>
                </a:solidFill>
                <a:latin typeface="HY헤드라인M" panose="02030600000101010101" pitchFamily="18" charset="-127"/>
                <a:ea typeface="HY헤드라인M" panose="02030600000101010101" pitchFamily="18" charset="-127"/>
              </a:rPr>
              <a:t>는 </a:t>
            </a:r>
            <a:r>
              <a:rPr lang="ko-KR" altLang="en-US" sz="1400" smtClean="0">
                <a:solidFill>
                  <a:schemeClr val="tx1"/>
                </a:solidFill>
                <a:latin typeface="HY헤드라인M" panose="02030600000101010101" pitchFamily="18" charset="-127"/>
                <a:ea typeface="HY헤드라인M" panose="02030600000101010101" pitchFamily="18" charset="-127"/>
              </a:rPr>
              <a:t>모든 </a:t>
            </a:r>
            <a:r>
              <a:rPr lang="ko-KR" altLang="en-US" sz="1400">
                <a:solidFill>
                  <a:schemeClr val="tx1"/>
                </a:solidFill>
                <a:latin typeface="HY헤드라인M" panose="02030600000101010101" pitchFamily="18" charset="-127"/>
                <a:ea typeface="HY헤드라인M" panose="02030600000101010101" pitchFamily="18" charset="-127"/>
              </a:rPr>
              <a:t>병원서비스를 운영하는 전체 시스템을 갖춘 </a:t>
            </a:r>
            <a:r>
              <a:rPr lang="ko-KR" altLang="en-US" sz="1400" smtClean="0">
                <a:solidFill>
                  <a:schemeClr val="tx1"/>
                </a:solidFill>
                <a:latin typeface="HY헤드라인M" panose="02030600000101010101" pitchFamily="18" charset="-127"/>
                <a:ea typeface="HY헤드라인M" panose="02030600000101010101" pitchFamily="18" charset="-127"/>
              </a:rPr>
              <a:t>보건의료 및 </a:t>
            </a:r>
            <a:r>
              <a:rPr lang="ko-KR" altLang="en-US" sz="1400">
                <a:solidFill>
                  <a:schemeClr val="tx1"/>
                </a:solidFill>
                <a:latin typeface="HY헤드라인M" panose="02030600000101010101" pitchFamily="18" charset="-127"/>
                <a:ea typeface="HY헤드라인M" panose="02030600000101010101" pitchFamily="18" charset="-127"/>
              </a:rPr>
              <a:t>케어 </a:t>
            </a:r>
            <a:r>
              <a:rPr lang="ko-KR" altLang="en-US" sz="1400" smtClean="0">
                <a:solidFill>
                  <a:schemeClr val="tx1"/>
                </a:solidFill>
                <a:latin typeface="HY헤드라인M" panose="02030600000101010101" pitchFamily="18" charset="-127"/>
                <a:ea typeface="HY헤드라인M" panose="02030600000101010101" pitchFamily="18" charset="-127"/>
              </a:rPr>
              <a:t>공급자임</a:t>
            </a:r>
            <a:endParaRPr lang="ko-KR" altLang="en-US" sz="1400">
              <a:solidFill>
                <a:schemeClr val="tx1"/>
              </a:solidFill>
              <a:latin typeface="HY헤드라인M" panose="02030600000101010101" pitchFamily="18" charset="-127"/>
              <a:ea typeface="HY헤드라인M" panose="02030600000101010101" pitchFamily="18" charset="-127"/>
            </a:endParaRPr>
          </a:p>
        </p:txBody>
      </p:sp>
      <p:sp>
        <p:nvSpPr>
          <p:cNvPr id="23" name="직사각형 22"/>
          <p:cNvSpPr/>
          <p:nvPr/>
        </p:nvSpPr>
        <p:spPr>
          <a:xfrm>
            <a:off x="727775" y="3338815"/>
            <a:ext cx="10813335" cy="62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ko-KR" altLang="en-US" sz="1400">
                <a:solidFill>
                  <a:schemeClr val="tx1"/>
                </a:solidFill>
                <a:latin typeface="HY헤드라인M" panose="02030600000101010101" pitchFamily="18" charset="-127"/>
                <a:ea typeface="HY헤드라인M" panose="02030600000101010101" pitchFamily="18" charset="-127"/>
              </a:rPr>
              <a:t>이 </a:t>
            </a:r>
            <a:r>
              <a:rPr lang="ko-KR" altLang="en-US" sz="1400" smtClean="0">
                <a:solidFill>
                  <a:schemeClr val="tx1"/>
                </a:solidFill>
                <a:latin typeface="HY헤드라인M" panose="02030600000101010101" pitchFamily="18" charset="-127"/>
                <a:ea typeface="HY헤드라인M" panose="02030600000101010101" pitchFamily="18" charset="-127"/>
              </a:rPr>
              <a:t>모형들은 </a:t>
            </a:r>
            <a:r>
              <a:rPr lang="en-US" altLang="ko-KR" sz="1400">
                <a:solidFill>
                  <a:schemeClr val="tx1"/>
                </a:solidFill>
                <a:latin typeface="HY헤드라인M" panose="02030600000101010101" pitchFamily="18" charset="-127"/>
                <a:ea typeface="HY헤드라인M" panose="02030600000101010101" pitchFamily="18" charset="-127"/>
              </a:rPr>
              <a:t>ACOs</a:t>
            </a:r>
            <a:r>
              <a:rPr lang="ko-KR" altLang="en-US" sz="1400">
                <a:solidFill>
                  <a:schemeClr val="tx1"/>
                </a:solidFill>
                <a:latin typeface="HY헤드라인M" panose="02030600000101010101" pitchFamily="18" charset="-127"/>
                <a:ea typeface="HY헤드라인M" panose="02030600000101010101" pitchFamily="18" charset="-127"/>
              </a:rPr>
              <a:t>와 마찬가지로 시범사업으로 진행하고 있으며</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a:solidFill>
                  <a:schemeClr val="tx1"/>
                </a:solidFill>
                <a:latin typeface="HY헤드라인M" panose="02030600000101010101" pitchFamily="18" charset="-127"/>
                <a:ea typeface="HY헤드라인M" panose="02030600000101010101" pitchFamily="18" charset="-127"/>
              </a:rPr>
              <a:t>영국 내 </a:t>
            </a:r>
            <a:r>
              <a:rPr lang="en-US" altLang="ko-KR" sz="1400">
                <a:solidFill>
                  <a:schemeClr val="tx1"/>
                </a:solidFill>
                <a:latin typeface="HY헤드라인M" panose="02030600000101010101" pitchFamily="18" charset="-127"/>
                <a:ea typeface="HY헤드라인M" panose="02030600000101010101" pitchFamily="18" charset="-127"/>
              </a:rPr>
              <a:t>23</a:t>
            </a:r>
            <a:r>
              <a:rPr lang="ko-KR" altLang="en-US" sz="1400">
                <a:solidFill>
                  <a:schemeClr val="tx1"/>
                </a:solidFill>
                <a:latin typeface="HY헤드라인M" panose="02030600000101010101" pitchFamily="18" charset="-127"/>
                <a:ea typeface="HY헤드라인M" panose="02030600000101010101" pitchFamily="18" charset="-127"/>
              </a:rPr>
              <a:t>개 지역에서 </a:t>
            </a:r>
            <a:r>
              <a:rPr lang="en-US" altLang="ko-KR" sz="1400">
                <a:solidFill>
                  <a:schemeClr val="tx1"/>
                </a:solidFill>
                <a:latin typeface="HY헤드라인M" panose="02030600000101010101" pitchFamily="18" charset="-127"/>
                <a:ea typeface="HY헤드라인M" panose="02030600000101010101" pitchFamily="18" charset="-127"/>
              </a:rPr>
              <a:t>10</a:t>
            </a:r>
            <a:r>
              <a:rPr lang="ko-KR" altLang="en-US" sz="1400">
                <a:solidFill>
                  <a:schemeClr val="tx1"/>
                </a:solidFill>
                <a:latin typeface="HY헤드라인M" panose="02030600000101010101" pitchFamily="18" charset="-127"/>
                <a:ea typeface="HY헤드라인M" panose="02030600000101010101" pitchFamily="18" charset="-127"/>
              </a:rPr>
              <a:t>만</a:t>
            </a:r>
            <a:r>
              <a:rPr lang="en-US" altLang="ko-KR" sz="1400">
                <a:solidFill>
                  <a:schemeClr val="tx1"/>
                </a:solidFill>
                <a:latin typeface="HY헤드라인M" panose="02030600000101010101" pitchFamily="18" charset="-127"/>
                <a:ea typeface="HY헤드라인M" panose="02030600000101010101" pitchFamily="18" charset="-127"/>
              </a:rPr>
              <a:t>-40</a:t>
            </a:r>
            <a:r>
              <a:rPr lang="ko-KR" altLang="en-US" sz="1400">
                <a:solidFill>
                  <a:schemeClr val="tx1"/>
                </a:solidFill>
                <a:latin typeface="HY헤드라인M" panose="02030600000101010101" pitchFamily="18" charset="-127"/>
                <a:ea typeface="HY헤드라인M" panose="02030600000101010101" pitchFamily="18" charset="-127"/>
              </a:rPr>
              <a:t>만명을 대상으로 지역보건의료시스템을 만들어 모든 보건 및 복지 공급자를 포함하고 지역 지불자와 </a:t>
            </a:r>
            <a:r>
              <a:rPr lang="ko-KR" altLang="en-US" sz="1400" smtClean="0">
                <a:solidFill>
                  <a:schemeClr val="tx1"/>
                </a:solidFill>
                <a:latin typeface="HY헤드라인M" panose="02030600000101010101" pitchFamily="18" charset="-127"/>
                <a:ea typeface="HY헤드라인M" panose="02030600000101010101" pitchFamily="18" charset="-127"/>
              </a:rPr>
              <a:t>협조 하에 </a:t>
            </a:r>
            <a:r>
              <a:rPr lang="ko-KR" altLang="en-US" sz="1400">
                <a:solidFill>
                  <a:schemeClr val="tx1"/>
                </a:solidFill>
                <a:latin typeface="HY헤드라인M" panose="02030600000101010101" pitchFamily="18" charset="-127"/>
                <a:ea typeface="HY헤드라인M" panose="02030600000101010101" pitchFamily="18" charset="-127"/>
              </a:rPr>
              <a:t>공동 개발하고 </a:t>
            </a:r>
            <a:r>
              <a:rPr lang="ko-KR" altLang="en-US" sz="1400" smtClean="0">
                <a:solidFill>
                  <a:schemeClr val="tx1"/>
                </a:solidFill>
                <a:latin typeface="HY헤드라인M" panose="02030600000101010101" pitchFamily="18" charset="-127"/>
                <a:ea typeface="HY헤드라인M" panose="02030600000101010101" pitchFamily="18" charset="-127"/>
              </a:rPr>
              <a:t>있음</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a:solidFill>
                  <a:schemeClr val="tx1"/>
                </a:solidFill>
                <a:latin typeface="HY헤드라인M" panose="02030600000101010101" pitchFamily="18" charset="-127"/>
                <a:ea typeface="HY헤드라인M" panose="02030600000101010101" pitchFamily="18" charset="-127"/>
              </a:rPr>
              <a:t>목표는 자신의 지역에서 성공하는 것뿐만 아니라</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a:solidFill>
                  <a:schemeClr val="tx1"/>
                </a:solidFill>
                <a:latin typeface="HY헤드라인M" panose="02030600000101010101" pitchFamily="18" charset="-127"/>
                <a:ea typeface="HY헤드라인M" panose="02030600000101010101" pitchFamily="18" charset="-127"/>
              </a:rPr>
              <a:t>영국 전체에 적용할 수 있는 미래 모형을 개발하는 </a:t>
            </a:r>
            <a:r>
              <a:rPr lang="ko-KR" altLang="en-US" sz="1400" smtClean="0">
                <a:solidFill>
                  <a:schemeClr val="tx1"/>
                </a:solidFill>
                <a:latin typeface="HY헤드라인M" panose="02030600000101010101" pitchFamily="18" charset="-127"/>
                <a:ea typeface="HY헤드라인M" panose="02030600000101010101" pitchFamily="18" charset="-127"/>
              </a:rPr>
              <a:t>것임</a:t>
            </a:r>
            <a:r>
              <a:rPr lang="en-US" altLang="ko-KR" sz="1400" smtClean="0">
                <a:solidFill>
                  <a:schemeClr val="tx1"/>
                </a:solidFill>
                <a:latin typeface="HY헤드라인M" panose="02030600000101010101" pitchFamily="18" charset="-127"/>
                <a:ea typeface="HY헤드라인M" panose="02030600000101010101" pitchFamily="18" charset="-127"/>
              </a:rPr>
              <a:t>.</a:t>
            </a:r>
            <a:endParaRPr lang="ko-KR" altLang="en-US" sz="1400">
              <a:solidFill>
                <a:schemeClr val="tx1"/>
              </a:solidFill>
              <a:latin typeface="HY헤드라인M" panose="02030600000101010101" pitchFamily="18" charset="-127"/>
              <a:ea typeface="HY헤드라인M" panose="02030600000101010101" pitchFamily="18" charset="-127"/>
            </a:endParaRPr>
          </a:p>
        </p:txBody>
      </p:sp>
      <p:sp>
        <p:nvSpPr>
          <p:cNvPr id="2" name="슬라이드 번호 개체 틀 1"/>
          <p:cNvSpPr>
            <a:spLocks noGrp="1"/>
          </p:cNvSpPr>
          <p:nvPr>
            <p:ph type="sldNum" sz="quarter" idx="12"/>
          </p:nvPr>
        </p:nvSpPr>
        <p:spPr/>
        <p:txBody>
          <a:bodyPr/>
          <a:lstStyle/>
          <a:p>
            <a:fld id="{226A7A18-950E-430F-B78B-4CE5EA3222A8}" type="slidenum">
              <a:rPr lang="ko-KR" altLang="en-US" smtClean="0"/>
              <a:t>35</a:t>
            </a:fld>
            <a:endParaRPr lang="ko-KR" altLang="en-US"/>
          </a:p>
        </p:txBody>
      </p:sp>
      <p:pic>
        <p:nvPicPr>
          <p:cNvPr id="19" name="Picture 44" descr="na_c22"/>
          <p:cNvPicPr>
            <a:picLocks noChangeAspect="1" noChangeArrowheads="1"/>
          </p:cNvPicPr>
          <p:nvPr/>
        </p:nvPicPr>
        <p:blipFill>
          <a:blip r:embed="rId3" cstate="print"/>
          <a:srcRect/>
          <a:stretch>
            <a:fillRect/>
          </a:stretch>
        </p:blipFill>
        <p:spPr bwMode="auto">
          <a:xfrm>
            <a:off x="614075" y="3335830"/>
            <a:ext cx="163255" cy="176882"/>
          </a:xfrm>
          <a:prstGeom prst="rect">
            <a:avLst/>
          </a:prstGeom>
          <a:noFill/>
          <a:ln w="9525">
            <a:noFill/>
            <a:miter lim="800000"/>
            <a:headEnd/>
            <a:tailEnd/>
          </a:ln>
        </p:spPr>
      </p:pic>
      <p:pic>
        <p:nvPicPr>
          <p:cNvPr id="5" name="그림 4"/>
          <p:cNvPicPr>
            <a:picLocks noChangeAspect="1"/>
          </p:cNvPicPr>
          <p:nvPr/>
        </p:nvPicPr>
        <p:blipFill>
          <a:blip r:embed="rId4"/>
          <a:stretch>
            <a:fillRect/>
          </a:stretch>
        </p:blipFill>
        <p:spPr>
          <a:xfrm>
            <a:off x="8134350" y="3822864"/>
            <a:ext cx="3935845" cy="2533485"/>
          </a:xfrm>
          <a:prstGeom prst="rect">
            <a:avLst/>
          </a:prstGeom>
        </p:spPr>
      </p:pic>
      <p:pic>
        <p:nvPicPr>
          <p:cNvPr id="6" name="그림 5"/>
          <p:cNvPicPr>
            <a:picLocks noChangeAspect="1"/>
          </p:cNvPicPr>
          <p:nvPr/>
        </p:nvPicPr>
        <p:blipFill>
          <a:blip r:embed="rId5"/>
          <a:stretch>
            <a:fillRect/>
          </a:stretch>
        </p:blipFill>
        <p:spPr>
          <a:xfrm>
            <a:off x="414049" y="3956187"/>
            <a:ext cx="3942050" cy="2837272"/>
          </a:xfrm>
          <a:prstGeom prst="rect">
            <a:avLst/>
          </a:prstGeom>
          <a:ln w="25400">
            <a:solidFill>
              <a:schemeClr val="accent6">
                <a:lumMod val="75000"/>
              </a:schemeClr>
            </a:solidFill>
          </a:ln>
          <a:effectLst>
            <a:glow rad="63500">
              <a:schemeClr val="accent6">
                <a:satMod val="175000"/>
                <a:alpha val="40000"/>
              </a:schemeClr>
            </a:glow>
          </a:effectLst>
        </p:spPr>
      </p:pic>
      <p:sp>
        <p:nvSpPr>
          <p:cNvPr id="8" name="직사각형 7"/>
          <p:cNvSpPr/>
          <p:nvPr/>
        </p:nvSpPr>
        <p:spPr>
          <a:xfrm>
            <a:off x="8128000" y="3825807"/>
            <a:ext cx="3949700" cy="2530543"/>
          </a:xfrm>
          <a:prstGeom prst="rect">
            <a:avLst/>
          </a:prstGeom>
          <a:noFill/>
          <a:ln w="25400">
            <a:solidFill>
              <a:schemeClr val="accent5"/>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https://integratedcarefoundation.org/wp-content/uploads/2017/01/EHC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2988" y="3822864"/>
            <a:ext cx="1714500" cy="2533485"/>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6248400" y="3822864"/>
            <a:ext cx="1727200" cy="2533485"/>
          </a:xfrm>
          <a:prstGeom prst="rect">
            <a:avLst/>
          </a:prstGeom>
          <a:noFill/>
          <a:ln w="25400">
            <a:solidFill>
              <a:srgbClr val="7030A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0" name="그룹 49"/>
          <p:cNvGrpSpPr/>
          <p:nvPr/>
        </p:nvGrpSpPr>
        <p:grpSpPr>
          <a:xfrm>
            <a:off x="4437662" y="4087812"/>
            <a:ext cx="1653876" cy="2451100"/>
            <a:chOff x="4370687" y="4686300"/>
            <a:chExt cx="1653876" cy="2451100"/>
          </a:xfrm>
        </p:grpSpPr>
        <p:sp>
          <p:nvSpPr>
            <p:cNvPr id="44" name="직사각형 43"/>
            <p:cNvSpPr/>
            <p:nvPr/>
          </p:nvSpPr>
          <p:spPr>
            <a:xfrm>
              <a:off x="4604102" y="5467023"/>
              <a:ext cx="1191128" cy="193601"/>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1200" smtClean="0">
                  <a:solidFill>
                    <a:prstClr val="black"/>
                  </a:solidFill>
                </a:rPr>
                <a:t>1</a:t>
              </a:r>
              <a:r>
                <a:rPr lang="ko-KR" altLang="en-US" sz="1200" smtClean="0">
                  <a:solidFill>
                    <a:prstClr val="black"/>
                  </a:solidFill>
                </a:rPr>
                <a:t>차진료</a:t>
              </a:r>
              <a:endParaRPr lang="ko-KR" altLang="en-US" sz="1200">
                <a:solidFill>
                  <a:prstClr val="black"/>
                </a:solidFill>
              </a:endParaRPr>
            </a:p>
          </p:txBody>
        </p:sp>
        <p:sp>
          <p:nvSpPr>
            <p:cNvPr id="45" name="직사각형 44"/>
            <p:cNvSpPr/>
            <p:nvPr/>
          </p:nvSpPr>
          <p:spPr>
            <a:xfrm>
              <a:off x="4604102" y="5725526"/>
              <a:ext cx="1191128" cy="193601"/>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200" smtClean="0">
                  <a:solidFill>
                    <a:prstClr val="black"/>
                  </a:solidFill>
                </a:rPr>
                <a:t>지역사회보건</a:t>
              </a:r>
              <a:endParaRPr lang="ko-KR" altLang="en-US" sz="1200">
                <a:solidFill>
                  <a:prstClr val="black"/>
                </a:solidFill>
              </a:endParaRPr>
            </a:p>
          </p:txBody>
        </p:sp>
        <p:sp>
          <p:nvSpPr>
            <p:cNvPr id="46" name="직사각형 45"/>
            <p:cNvSpPr/>
            <p:nvPr/>
          </p:nvSpPr>
          <p:spPr>
            <a:xfrm>
              <a:off x="4604102" y="5989863"/>
              <a:ext cx="1191128" cy="193601"/>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200" smtClean="0">
                  <a:solidFill>
                    <a:prstClr val="black"/>
                  </a:solidFill>
                </a:rPr>
                <a:t>정신건강</a:t>
              </a:r>
              <a:endParaRPr lang="ko-KR" altLang="en-US" sz="1200">
                <a:solidFill>
                  <a:prstClr val="black"/>
                </a:solidFill>
              </a:endParaRPr>
            </a:p>
          </p:txBody>
        </p:sp>
        <p:sp>
          <p:nvSpPr>
            <p:cNvPr id="47" name="직사각형 46"/>
            <p:cNvSpPr/>
            <p:nvPr/>
          </p:nvSpPr>
          <p:spPr>
            <a:xfrm>
              <a:off x="4609606" y="6252591"/>
              <a:ext cx="1191128" cy="193601"/>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200" smtClean="0">
                  <a:solidFill>
                    <a:prstClr val="black"/>
                  </a:solidFill>
                </a:rPr>
                <a:t>병원</a:t>
              </a:r>
              <a:endParaRPr lang="en-US" altLang="ko-KR" sz="1200" smtClean="0">
                <a:solidFill>
                  <a:prstClr val="black"/>
                </a:solidFill>
              </a:endParaRPr>
            </a:p>
          </p:txBody>
        </p:sp>
        <p:sp>
          <p:nvSpPr>
            <p:cNvPr id="48" name="직사각형 47"/>
            <p:cNvSpPr/>
            <p:nvPr/>
          </p:nvSpPr>
          <p:spPr>
            <a:xfrm>
              <a:off x="4609614" y="6527874"/>
              <a:ext cx="1191128" cy="193601"/>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200" smtClean="0">
                  <a:solidFill>
                    <a:schemeClr val="tx1"/>
                  </a:solidFill>
                </a:rPr>
                <a:t>사회복지서비스</a:t>
              </a:r>
              <a:endParaRPr lang="ko-KR" altLang="en-US" sz="1200">
                <a:solidFill>
                  <a:schemeClr val="tx1"/>
                </a:solidFill>
              </a:endParaRPr>
            </a:p>
          </p:txBody>
        </p:sp>
        <p:sp>
          <p:nvSpPr>
            <p:cNvPr id="11" name="타원 10"/>
            <p:cNvSpPr/>
            <p:nvPr/>
          </p:nvSpPr>
          <p:spPr>
            <a:xfrm>
              <a:off x="4370687" y="4686300"/>
              <a:ext cx="1653876" cy="2451100"/>
            </a:xfrm>
            <a:prstGeom prst="ellipse">
              <a:avLst/>
            </a:prstGeom>
            <a:noFill/>
            <a:ln w="190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nchorCtr="0"/>
            <a:lstStyle/>
            <a:p>
              <a:pPr algn="ctr"/>
              <a:endParaRPr lang="ko-KR" altLang="en-US" sz="1600" b="1">
                <a:ln>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100000" t="100000"/>
                    </a:path>
                    <a:tileRect r="-100000" b="-100000"/>
                  </a:gradFill>
                </a:ln>
                <a:solidFill>
                  <a:schemeClr val="tx1"/>
                </a:solidFill>
              </a:endParaRPr>
            </a:p>
          </p:txBody>
        </p:sp>
      </p:grpSp>
      <p:cxnSp>
        <p:nvCxnSpPr>
          <p:cNvPr id="52" name="직선 연결선 51"/>
          <p:cNvCxnSpPr>
            <a:endCxn id="11" idx="1"/>
          </p:cNvCxnSpPr>
          <p:nvPr/>
        </p:nvCxnSpPr>
        <p:spPr>
          <a:xfrm flipV="1">
            <a:off x="2959100" y="4446767"/>
            <a:ext cx="1720767" cy="248904"/>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56" name="직선 연결선 55"/>
          <p:cNvCxnSpPr/>
          <p:nvPr/>
        </p:nvCxnSpPr>
        <p:spPr>
          <a:xfrm flipV="1">
            <a:off x="3695700" y="4868535"/>
            <a:ext cx="792121" cy="270611"/>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57" name="직사각형 56"/>
          <p:cNvSpPr/>
          <p:nvPr/>
        </p:nvSpPr>
        <p:spPr>
          <a:xfrm>
            <a:off x="4370687" y="4474326"/>
            <a:ext cx="1745991" cy="307777"/>
          </a:xfrm>
          <a:prstGeom prst="rect">
            <a:avLst/>
          </a:prstGeom>
        </p:spPr>
        <p:txBody>
          <a:bodyPr wrap="none">
            <a:spAutoFit/>
          </a:bodyPr>
          <a:lstStyle/>
          <a:p>
            <a:pPr algn="ctr"/>
            <a:r>
              <a:rPr lang="ko-KR" altLang="en-US" sz="1400" b="1">
                <a:ln>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100000" t="100000"/>
                    </a:path>
                    <a:tileRect r="-100000" b="-100000"/>
                  </a:gradFill>
                </a:ln>
              </a:rPr>
              <a:t>역사적인 분절 연결</a:t>
            </a:r>
          </a:p>
        </p:txBody>
      </p:sp>
      <p:sp>
        <p:nvSpPr>
          <p:cNvPr id="69" name="바닥글 개체 틀 14"/>
          <p:cNvSpPr>
            <a:spLocks noGrp="1"/>
          </p:cNvSpPr>
          <p:nvPr>
            <p:ph type="ftr" sz="quarter" idx="11"/>
          </p:nvPr>
        </p:nvSpPr>
        <p:spPr>
          <a:xfrm>
            <a:off x="-1" y="34233"/>
            <a:ext cx="3556001" cy="224376"/>
          </a:xfrm>
        </p:spPr>
        <p:txBody>
          <a:bodyPr/>
          <a:lstStyle/>
          <a:p>
            <a:pPr algn="l"/>
            <a:r>
              <a:rPr lang="en-US" altLang="ko-KR" sz="1400" b="1" smtClean="0">
                <a:solidFill>
                  <a:srgbClr val="002060"/>
                </a:solidFill>
              </a:rPr>
              <a:t>5. </a:t>
            </a:r>
            <a:r>
              <a:rPr lang="ko-KR" altLang="en-US" sz="1400" b="1" smtClean="0">
                <a:solidFill>
                  <a:srgbClr val="002060"/>
                </a:solidFill>
              </a:rPr>
              <a:t>인구집단건강 적용 사례</a:t>
            </a:r>
            <a:endParaRPr lang="ko-KR" altLang="en-US" sz="1400" b="1">
              <a:solidFill>
                <a:srgbClr val="002060"/>
              </a:solidFill>
            </a:endParaRPr>
          </a:p>
        </p:txBody>
      </p:sp>
    </p:spTree>
    <p:extLst>
      <p:ext uri="{BB962C8B-B14F-4D97-AF65-F5344CB8AC3E}">
        <p14:creationId xmlns:p14="http://schemas.microsoft.com/office/powerpoint/2010/main" val="23681043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직사각형 53"/>
          <p:cNvSpPr/>
          <p:nvPr/>
        </p:nvSpPr>
        <p:spPr>
          <a:xfrm>
            <a:off x="1039898" y="4447667"/>
            <a:ext cx="10629425" cy="726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smtClean="0">
                <a:solidFill>
                  <a:schemeClr val="tx1"/>
                </a:solidFill>
                <a:latin typeface="HY헤드라인M" panose="02030600000101010101" pitchFamily="18" charset="-127"/>
                <a:ea typeface="HY헤드라인M" panose="02030600000101010101" pitchFamily="18" charset="-127"/>
              </a:rPr>
              <a:t>1997</a:t>
            </a:r>
            <a:r>
              <a:rPr lang="ko-KR" altLang="en-US" sz="1600" smtClean="0">
                <a:solidFill>
                  <a:schemeClr val="tx1"/>
                </a:solidFill>
                <a:latin typeface="HY헤드라인M" panose="02030600000101010101" pitchFamily="18" charset="-127"/>
                <a:ea typeface="HY헤드라인M" panose="02030600000101010101" pitchFamily="18" charset="-127"/>
              </a:rPr>
              <a:t>년 연방</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주</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지역 인구집단건강 자문위원회</a:t>
            </a:r>
            <a:r>
              <a:rPr lang="en-US" altLang="ko-KR" sz="1600" smtClean="0">
                <a:solidFill>
                  <a:schemeClr val="tx1"/>
                </a:solidFill>
                <a:latin typeface="HY헤드라인M" panose="02030600000101010101" pitchFamily="18" charset="-127"/>
                <a:ea typeface="HY헤드라인M" panose="02030600000101010101" pitchFamily="18" charset="-127"/>
              </a:rPr>
              <a:t>(AdvisoryCommittee on Population Health(ACPH)</a:t>
            </a:r>
            <a:r>
              <a:rPr lang="ko-KR" altLang="en-US" sz="1600" smtClean="0">
                <a:solidFill>
                  <a:schemeClr val="tx1"/>
                </a:solidFill>
                <a:latin typeface="HY헤드라인M" panose="02030600000101010101" pitchFamily="18" charset="-127"/>
                <a:ea typeface="HY헤드라인M" panose="02030600000101010101" pitchFamily="18" charset="-127"/>
              </a:rPr>
              <a:t>가 인구집단건강을 정의함</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사회적</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경제적 물리적 환경과</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개인적 진료</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개인 역량 및 대처 기술</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인체생리</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a:solidFill>
                  <a:schemeClr val="tx1"/>
                </a:solidFill>
                <a:latin typeface="HY헤드라인M" panose="02030600000101010101" pitchFamily="18" charset="-127"/>
                <a:ea typeface="HY헤드라인M" panose="02030600000101010101" pitchFamily="18" charset="-127"/>
              </a:rPr>
              <a:t>유년기 성장과 보건의료서비스 등이 상호작용하여 영향을 </a:t>
            </a:r>
            <a:r>
              <a:rPr lang="ko-KR" altLang="en-US" sz="1600" u="sng" smtClean="0">
                <a:solidFill>
                  <a:schemeClr val="tx1"/>
                </a:solidFill>
                <a:latin typeface="HY헤드라인M" panose="02030600000101010101" pitchFamily="18" charset="-127"/>
                <a:ea typeface="HY헤드라인M" panose="02030600000101010101" pitchFamily="18" charset="-127"/>
              </a:rPr>
              <a:t>미친 </a:t>
            </a:r>
            <a:r>
              <a:rPr lang="ko-KR" altLang="en-US" sz="1600" u="sng">
                <a:solidFill>
                  <a:schemeClr val="tx1"/>
                </a:solidFill>
                <a:latin typeface="HY헤드라인M" panose="02030600000101010101" pitchFamily="18" charset="-127"/>
                <a:ea typeface="HY헤드라인M" panose="02030600000101010101" pitchFamily="18" charset="-127"/>
              </a:rPr>
              <a:t>인구집단의 건강 </a:t>
            </a:r>
            <a:r>
              <a:rPr lang="ko-KR" altLang="en-US" sz="1600" u="sng" smtClean="0">
                <a:solidFill>
                  <a:schemeClr val="tx1"/>
                </a:solidFill>
                <a:latin typeface="HY헤드라인M" panose="02030600000101010101" pitchFamily="18" charset="-127"/>
                <a:ea typeface="HY헤드라인M" panose="02030600000101010101" pitchFamily="18" charset="-127"/>
              </a:rPr>
              <a:t>변이를 다루고 개선하고자 하는 것</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 </a:t>
            </a:r>
            <a:endParaRPr lang="en-US" altLang="ko-KR" sz="1600">
              <a:solidFill>
                <a:schemeClr val="tx1"/>
              </a:solidFill>
              <a:latin typeface="HY헤드라인M" panose="02030600000101010101" pitchFamily="18" charset="-127"/>
              <a:ea typeface="HY헤드라인M" panose="02030600000101010101" pitchFamily="18" charset="-127"/>
            </a:endParaRPr>
          </a:p>
        </p:txBody>
      </p:sp>
      <p:sp>
        <p:nvSpPr>
          <p:cNvPr id="3" name="제목 2"/>
          <p:cNvSpPr>
            <a:spLocks noGrp="1"/>
          </p:cNvSpPr>
          <p:nvPr>
            <p:ph type="title"/>
          </p:nvPr>
        </p:nvSpPr>
        <p:spPr>
          <a:xfrm>
            <a:off x="876643" y="101773"/>
            <a:ext cx="11073640" cy="810508"/>
          </a:xfrm>
        </p:spPr>
        <p:txBody>
          <a:bodyPr>
            <a:noAutofit/>
          </a:bodyPr>
          <a:lstStyle/>
          <a:p>
            <a:pPr algn="ctr"/>
            <a:r>
              <a:rPr lang="ko-KR" altLang="en-US" sz="3200" b="1" smtClean="0"/>
              <a:t>캐나다의 인구집단건강 접근의 역사</a:t>
            </a:r>
            <a:r>
              <a:rPr lang="en-US" altLang="ko-KR" sz="3200" smtClean="0"/>
              <a:t/>
            </a:r>
            <a:br>
              <a:rPr lang="en-US" altLang="ko-KR" sz="3200" smtClean="0"/>
            </a:br>
            <a:r>
              <a:rPr lang="en-US" altLang="ko-KR" sz="1000" smtClean="0"/>
              <a:t> </a:t>
            </a:r>
            <a:r>
              <a:rPr lang="en-US" altLang="ko-KR" sz="1000"/>
              <a:t>(Population health: Focus on the health of populations - </a:t>
            </a:r>
            <a:r>
              <a:rPr lang="en-US" altLang="ko-KR" sz="1000" smtClean="0"/>
              <a:t>Canada.ca. </a:t>
            </a:r>
            <a:r>
              <a:rPr lang="en-US" altLang="ko-KR" sz="1000"/>
              <a:t>https://</a:t>
            </a:r>
            <a:r>
              <a:rPr lang="en-US" altLang="ko-KR" sz="1000" smtClean="0"/>
              <a:t>www.canada.ca/en/public-health/services/health-promotion/population-health/population-health-approach</a:t>
            </a:r>
            <a:r>
              <a:rPr lang="en-US" altLang="ko-KR" sz="1000" smtClean="0">
                <a:latin typeface="+mn-ea"/>
                <a:ea typeface="+mn-ea"/>
              </a:rPr>
              <a:t>:</a:t>
            </a:r>
            <a:br>
              <a:rPr lang="en-US" altLang="ko-KR" sz="1000" smtClean="0">
                <a:latin typeface="+mn-ea"/>
                <a:ea typeface="+mn-ea"/>
              </a:rPr>
            </a:br>
            <a:r>
              <a:rPr lang="en-US" altLang="ko-KR" sz="1000" b="1" smtClean="0">
                <a:latin typeface="+mn-ea"/>
                <a:ea typeface="+mn-ea"/>
              </a:rPr>
              <a:t>-</a:t>
            </a:r>
            <a:r>
              <a:rPr lang="en-US" altLang="ko-KR" sz="1000" b="1">
                <a:latin typeface="+mn-ea"/>
                <a:ea typeface="+mn-ea"/>
              </a:rPr>
              <a:t>from Towards A Common Understanding: Clarifying the Core Concepts of Population Health, A Public Health Agency of Canada Discussion </a:t>
            </a:r>
            <a:r>
              <a:rPr lang="en-US" altLang="ko-KR" sz="1000" b="1" smtClean="0">
                <a:latin typeface="+mn-ea"/>
                <a:ea typeface="+mn-ea"/>
              </a:rPr>
              <a:t>Paper</a:t>
            </a:r>
            <a:r>
              <a:rPr lang="en-US" altLang="ko-KR" sz="1000" smtClean="0"/>
              <a:t>)</a:t>
            </a:r>
            <a:r>
              <a:rPr lang="ko-KR" altLang="en-US" sz="1000" smtClean="0">
                <a:latin typeface="HY헤드라인M" pitchFamily="18" charset="-127"/>
                <a:ea typeface="HY헤드라인M" pitchFamily="18" charset="-127"/>
              </a:rPr>
              <a:t> </a:t>
            </a:r>
            <a:endParaRPr lang="ko-KR" altLang="en-US" sz="1000" b="1" dirty="0"/>
          </a:p>
        </p:txBody>
      </p:sp>
      <p:sp>
        <p:nvSpPr>
          <p:cNvPr id="12" name="직사각형 11"/>
          <p:cNvSpPr/>
          <p:nvPr/>
        </p:nvSpPr>
        <p:spPr>
          <a:xfrm>
            <a:off x="1052231" y="1166115"/>
            <a:ext cx="10761089" cy="964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en-US" altLang="ko-KR" sz="1600" smtClean="0">
                <a:solidFill>
                  <a:schemeClr val="tx1"/>
                </a:solidFill>
                <a:latin typeface="HY헤드라인M" panose="02030600000101010101" pitchFamily="18" charset="-127"/>
                <a:ea typeface="HY헤드라인M" panose="02030600000101010101" pitchFamily="18" charset="-127"/>
              </a:rPr>
              <a:t>1974</a:t>
            </a:r>
            <a:r>
              <a:rPr lang="ko-KR" altLang="en-US" sz="1600" smtClean="0">
                <a:solidFill>
                  <a:schemeClr val="tx1"/>
                </a:solidFill>
                <a:latin typeface="HY헤드라인M" panose="02030600000101010101" pitchFamily="18" charset="-127"/>
                <a:ea typeface="HY헤드라인M" panose="02030600000101010101" pitchFamily="18" charset="-127"/>
              </a:rPr>
              <a:t>년 연방정부 백서인 </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rgbClr val="C00000"/>
                </a:solidFill>
                <a:latin typeface="HY헤드라인M" panose="02030600000101010101" pitchFamily="18" charset="-127"/>
                <a:ea typeface="HY헤드라인M" panose="02030600000101010101" pitchFamily="18" charset="-127"/>
              </a:rPr>
              <a:t>캐나다 국민 건강의 새로운 관점</a:t>
            </a:r>
            <a:r>
              <a:rPr lang="en-US" altLang="ko-KR" sz="1600" smtClean="0">
                <a:solidFill>
                  <a:srgbClr val="C00000"/>
                </a:solidFill>
                <a:latin typeface="HY헤드라인M" panose="02030600000101010101" pitchFamily="18" charset="-127"/>
                <a:ea typeface="HY헤드라인M" panose="02030600000101010101" pitchFamily="18" charset="-127"/>
              </a:rPr>
              <a:t>"(Lalonde </a:t>
            </a:r>
            <a:r>
              <a:rPr lang="ko-KR" altLang="en-US" sz="1600" smtClean="0">
                <a:solidFill>
                  <a:srgbClr val="C00000"/>
                </a:solidFill>
                <a:latin typeface="HY헤드라인M" panose="02030600000101010101" pitchFamily="18" charset="-127"/>
                <a:ea typeface="HY헤드라인M" panose="02030600000101010101" pitchFamily="18" charset="-127"/>
              </a:rPr>
              <a:t>보고서</a:t>
            </a:r>
            <a:r>
              <a:rPr lang="en-US" altLang="ko-KR" sz="1600" smtClean="0">
                <a:solidFill>
                  <a:srgbClr val="C00000"/>
                </a:solidFill>
                <a:latin typeface="HY헤드라인M" panose="02030600000101010101" pitchFamily="18" charset="-127"/>
                <a:ea typeface="HY헤드라인M" panose="02030600000101010101" pitchFamily="18" charset="-127"/>
              </a:rPr>
              <a:t>)</a:t>
            </a:r>
            <a:r>
              <a:rPr lang="ko-KR" altLang="en-US" sz="1600">
                <a:solidFill>
                  <a:schemeClr val="tx1"/>
                </a:solidFill>
                <a:latin typeface="HY헤드라인M" panose="02030600000101010101" pitchFamily="18" charset="-127"/>
                <a:ea typeface="HY헤드라인M" panose="02030600000101010101" pitchFamily="18" charset="-127"/>
              </a:rPr>
              <a:t>은</a:t>
            </a:r>
            <a:r>
              <a:rPr lang="ko-KR" altLang="en-US"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라이프스타일이나 사회적 물리적 환경을 변화시키는 것이 보건의료전달체계에 국민의료비를  쓰는 것보다 국민 건강 향상을 더 리드한다</a:t>
            </a:r>
            <a:r>
              <a:rPr lang="ko-KR" altLang="en-US" sz="1600" smtClean="0">
                <a:solidFill>
                  <a:schemeClr val="tx1"/>
                </a:solidFill>
                <a:latin typeface="HY헤드라인M" panose="02030600000101010101" pitchFamily="18" charset="-127"/>
                <a:ea typeface="HY헤드라인M" panose="02030600000101010101" pitchFamily="18" charset="-127"/>
              </a:rPr>
              <a:t>고 하였음</a:t>
            </a:r>
            <a:r>
              <a:rPr lang="en-US" altLang="ko-KR" sz="1600" smtClean="0">
                <a:solidFill>
                  <a:schemeClr val="tx1"/>
                </a:solidFill>
                <a:latin typeface="HY헤드라인M" panose="02030600000101010101" pitchFamily="18" charset="-127"/>
                <a:ea typeface="HY헤드라인M" panose="02030600000101010101" pitchFamily="18" charset="-127"/>
              </a:rPr>
              <a:t>. Lalonde </a:t>
            </a:r>
            <a:r>
              <a:rPr lang="ko-KR" altLang="en-US" sz="1600">
                <a:solidFill>
                  <a:schemeClr val="tx1"/>
                </a:solidFill>
                <a:latin typeface="HY헤드라인M" panose="02030600000101010101" pitchFamily="18" charset="-127"/>
                <a:ea typeface="HY헤드라인M" panose="02030600000101010101" pitchFamily="18" charset="-127"/>
              </a:rPr>
              <a:t>보고서로 인해 많은 수의 성공적이고 앞서가는 건강증진 프로그램이 시작되었음</a:t>
            </a:r>
            <a:r>
              <a:rPr lang="en-US" altLang="ko-KR" sz="1600">
                <a:solidFill>
                  <a:schemeClr val="tx1"/>
                </a:solidFill>
                <a:latin typeface="HY헤드라인M" panose="02030600000101010101" pitchFamily="18" charset="-127"/>
                <a:ea typeface="HY헤드라인M" panose="02030600000101010101" pitchFamily="18" charset="-127"/>
              </a:rPr>
              <a:t>. </a:t>
            </a:r>
            <a:r>
              <a:rPr lang="ko-KR" altLang="en-US" sz="1600">
                <a:solidFill>
                  <a:schemeClr val="tx1"/>
                </a:solidFill>
                <a:latin typeface="HY헤드라인M" panose="02030600000101010101" pitchFamily="18" charset="-127"/>
                <a:ea typeface="HY헤드라인M" panose="02030600000101010101" pitchFamily="18" charset="-127"/>
              </a:rPr>
              <a:t>담배</a:t>
            </a:r>
            <a:r>
              <a:rPr lang="en-US" altLang="ko-KR" sz="1600">
                <a:solidFill>
                  <a:schemeClr val="tx1"/>
                </a:solidFill>
                <a:latin typeface="HY헤드라인M" panose="02030600000101010101" pitchFamily="18" charset="-127"/>
                <a:ea typeface="HY헤드라인M" panose="02030600000101010101" pitchFamily="18" charset="-127"/>
              </a:rPr>
              <a:t>, </a:t>
            </a:r>
            <a:r>
              <a:rPr lang="ko-KR" altLang="en-US" sz="1600">
                <a:solidFill>
                  <a:schemeClr val="tx1"/>
                </a:solidFill>
                <a:latin typeface="HY헤드라인M" panose="02030600000101010101" pitchFamily="18" charset="-127"/>
                <a:ea typeface="HY헤드라인M" panose="02030600000101010101" pitchFamily="18" charset="-127"/>
              </a:rPr>
              <a:t>술</a:t>
            </a:r>
            <a:r>
              <a:rPr lang="en-US" altLang="ko-KR" sz="1600">
                <a:solidFill>
                  <a:schemeClr val="tx1"/>
                </a:solidFill>
                <a:latin typeface="HY헤드라인M" panose="02030600000101010101" pitchFamily="18" charset="-127"/>
                <a:ea typeface="HY헤드라인M" panose="02030600000101010101" pitchFamily="18" charset="-127"/>
              </a:rPr>
              <a:t>, </a:t>
            </a:r>
            <a:r>
              <a:rPr lang="ko-KR" altLang="en-US" sz="1600">
                <a:solidFill>
                  <a:schemeClr val="tx1"/>
                </a:solidFill>
                <a:latin typeface="HY헤드라인M" panose="02030600000101010101" pitchFamily="18" charset="-127"/>
                <a:ea typeface="HY헤드라인M" panose="02030600000101010101" pitchFamily="18" charset="-127"/>
              </a:rPr>
              <a:t>영양</a:t>
            </a:r>
            <a:r>
              <a:rPr lang="en-US" altLang="ko-KR" sz="1600">
                <a:solidFill>
                  <a:schemeClr val="tx1"/>
                </a:solidFill>
                <a:latin typeface="HY헤드라인M" panose="02030600000101010101" pitchFamily="18" charset="-127"/>
                <a:ea typeface="HY헤드라인M" panose="02030600000101010101" pitchFamily="18" charset="-127"/>
              </a:rPr>
              <a:t>, </a:t>
            </a:r>
            <a:r>
              <a:rPr lang="ko-KR" altLang="en-US" sz="1600">
                <a:solidFill>
                  <a:schemeClr val="tx1"/>
                </a:solidFill>
                <a:latin typeface="HY헤드라인M" panose="02030600000101010101" pitchFamily="18" charset="-127"/>
                <a:ea typeface="HY헤드라인M" panose="02030600000101010101" pitchFamily="18" charset="-127"/>
              </a:rPr>
              <a:t>운동 등 개인 행태와 라이프스타일과 관련된 건강위험을 인지시키는데 크게 기여함</a:t>
            </a:r>
            <a:r>
              <a:rPr lang="en-US" altLang="ko-KR" sz="1600">
                <a:solidFill>
                  <a:schemeClr val="tx1"/>
                </a:solidFill>
                <a:latin typeface="HY헤드라인M" panose="02030600000101010101" pitchFamily="18" charset="-127"/>
                <a:ea typeface="HY헤드라인M" panose="02030600000101010101" pitchFamily="18" charset="-127"/>
              </a:rPr>
              <a:t> </a:t>
            </a:r>
            <a:r>
              <a:rPr lang="ko-KR" altLang="en-US" sz="1600">
                <a:solidFill>
                  <a:schemeClr val="tx1"/>
                </a:solidFill>
                <a:latin typeface="HY헤드라인M" panose="02030600000101010101" pitchFamily="18" charset="-127"/>
                <a:ea typeface="HY헤드라인M" panose="02030600000101010101" pitchFamily="18" charset="-127"/>
              </a:rPr>
              <a:t> </a:t>
            </a:r>
            <a:endParaRPr lang="en-US" altLang="ko-KR" sz="1600" dirty="0">
              <a:solidFill>
                <a:schemeClr val="tx1"/>
              </a:solidFill>
              <a:latin typeface="HY헤드라인M" panose="02030600000101010101" pitchFamily="18" charset="-127"/>
              <a:ea typeface="HY헤드라인M" panose="02030600000101010101" pitchFamily="18" charset="-127"/>
            </a:endParaRPr>
          </a:p>
        </p:txBody>
      </p:sp>
      <p:pic>
        <p:nvPicPr>
          <p:cNvPr id="13" name="Picture 44" descr="na_c22"/>
          <p:cNvPicPr>
            <a:picLocks noChangeAspect="1" noChangeArrowheads="1"/>
          </p:cNvPicPr>
          <p:nvPr/>
        </p:nvPicPr>
        <p:blipFill>
          <a:blip r:embed="rId3" cstate="print"/>
          <a:srcRect/>
          <a:stretch>
            <a:fillRect/>
          </a:stretch>
        </p:blipFill>
        <p:spPr bwMode="auto">
          <a:xfrm>
            <a:off x="876646" y="1169717"/>
            <a:ext cx="163255" cy="176882"/>
          </a:xfrm>
          <a:prstGeom prst="rect">
            <a:avLst/>
          </a:prstGeom>
          <a:noFill/>
          <a:ln w="9525">
            <a:noFill/>
            <a:miter lim="800000"/>
            <a:headEnd/>
            <a:tailEnd/>
          </a:ln>
        </p:spPr>
      </p:pic>
      <p:pic>
        <p:nvPicPr>
          <p:cNvPr id="18" name="Picture 44" descr="na_c22"/>
          <p:cNvPicPr>
            <a:picLocks noChangeAspect="1" noChangeArrowheads="1"/>
          </p:cNvPicPr>
          <p:nvPr/>
        </p:nvPicPr>
        <p:blipFill>
          <a:blip r:embed="rId3" cstate="print"/>
          <a:srcRect/>
          <a:stretch>
            <a:fillRect/>
          </a:stretch>
        </p:blipFill>
        <p:spPr bwMode="auto">
          <a:xfrm>
            <a:off x="876975" y="885035"/>
            <a:ext cx="163255" cy="176882"/>
          </a:xfrm>
          <a:prstGeom prst="rect">
            <a:avLst/>
          </a:prstGeom>
          <a:noFill/>
          <a:ln w="9525">
            <a:noFill/>
            <a:miter lim="800000"/>
            <a:headEnd/>
            <a:tailEnd/>
          </a:ln>
        </p:spPr>
      </p:pic>
      <p:sp>
        <p:nvSpPr>
          <p:cNvPr id="58" name="직사각형 57"/>
          <p:cNvSpPr/>
          <p:nvPr/>
        </p:nvSpPr>
        <p:spPr>
          <a:xfrm>
            <a:off x="1052231" y="818359"/>
            <a:ext cx="9782722" cy="329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r>
              <a:rPr lang="ko-KR" altLang="en-US" sz="1600" smtClean="0">
                <a:solidFill>
                  <a:schemeClr val="tx1"/>
                </a:solidFill>
                <a:latin typeface="HY헤드라인M" panose="02030600000101010101" pitchFamily="18" charset="-127"/>
                <a:ea typeface="HY헤드라인M" panose="02030600000101010101" pitchFamily="18" charset="-127"/>
              </a:rPr>
              <a:t>캐나다의 인구집단건강은 오랜 전통의 공중보건과 건강증진의 기반 위에 구축됨</a:t>
            </a:r>
            <a:endParaRPr lang="en-US" altLang="ko-KR" sz="1500" dirty="0">
              <a:solidFill>
                <a:schemeClr val="tx1"/>
              </a:solidFill>
              <a:latin typeface="HY헤드라인M" panose="02030600000101010101" pitchFamily="18" charset="-127"/>
              <a:ea typeface="HY헤드라인M" panose="02030600000101010101" pitchFamily="18" charset="-127"/>
            </a:endParaRPr>
          </a:p>
        </p:txBody>
      </p:sp>
      <p:sp>
        <p:nvSpPr>
          <p:cNvPr id="31" name="직사각형 30"/>
          <p:cNvSpPr/>
          <p:nvPr/>
        </p:nvSpPr>
        <p:spPr>
          <a:xfrm>
            <a:off x="1055598" y="1648178"/>
            <a:ext cx="10626058" cy="500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1600" smtClean="0">
              <a:solidFill>
                <a:schemeClr val="tx1"/>
              </a:solidFill>
              <a:latin typeface="HY헤드라인M" panose="02030600000101010101" pitchFamily="18" charset="-127"/>
              <a:ea typeface="HY헤드라인M" panose="02030600000101010101" pitchFamily="18" charset="-127"/>
            </a:endParaRPr>
          </a:p>
        </p:txBody>
      </p:sp>
      <p:sp>
        <p:nvSpPr>
          <p:cNvPr id="36" name="직사각형 35"/>
          <p:cNvSpPr/>
          <p:nvPr/>
        </p:nvSpPr>
        <p:spPr>
          <a:xfrm>
            <a:off x="1052231" y="2182820"/>
            <a:ext cx="10760700" cy="500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smtClean="0">
                <a:solidFill>
                  <a:schemeClr val="tx1"/>
                </a:solidFill>
                <a:latin typeface="HY헤드라인M" panose="02030600000101010101" pitchFamily="18" charset="-127"/>
                <a:ea typeface="HY헤드라인M" panose="02030600000101010101" pitchFamily="18" charset="-127"/>
              </a:rPr>
              <a:t>1986</a:t>
            </a:r>
            <a:r>
              <a:rPr lang="ko-KR" altLang="en-US" sz="1600" smtClean="0">
                <a:solidFill>
                  <a:schemeClr val="tx1"/>
                </a:solidFill>
                <a:latin typeface="HY헤드라인M" panose="02030600000101010101" pitchFamily="18" charset="-127"/>
                <a:ea typeface="HY헤드라인M" panose="02030600000101010101" pitchFamily="18" charset="-127"/>
              </a:rPr>
              <a:t>년에 건강증진의 오타와선언</a:t>
            </a:r>
            <a:r>
              <a:rPr lang="en-US" altLang="ko-KR" sz="1600" smtClean="0">
                <a:solidFill>
                  <a:schemeClr val="tx1"/>
                </a:solidFill>
                <a:latin typeface="HY헤드라인M" panose="02030600000101010101" pitchFamily="18" charset="-127"/>
                <a:ea typeface="HY헤드라인M" panose="02030600000101010101" pitchFamily="18" charset="-127"/>
              </a:rPr>
              <a:t>(WHO,1986)</a:t>
            </a:r>
            <a:r>
              <a:rPr lang="ko-KR" altLang="en-US" sz="1600" smtClean="0">
                <a:solidFill>
                  <a:schemeClr val="tx1"/>
                </a:solidFill>
                <a:latin typeface="HY헤드라인M" panose="02030600000101010101" pitchFamily="18" charset="-127"/>
                <a:ea typeface="HY헤드라인M" panose="02030600000101010101" pitchFamily="18" charset="-127"/>
              </a:rPr>
              <a:t>과 </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모든 사람의 건강달성</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건강증진의 틀</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en-US" altLang="ko-KR" sz="1600">
                <a:solidFill>
                  <a:schemeClr val="tx1"/>
                </a:solidFill>
                <a:latin typeface="HY헤드라인M" panose="02030600000101010101" pitchFamily="18" charset="-127"/>
                <a:ea typeface="HY헤드라인M" panose="02030600000101010101" pitchFamily="18" charset="-127"/>
              </a:rPr>
              <a:t>Jake Epp, </a:t>
            </a:r>
            <a:r>
              <a:rPr lang="en-US" altLang="ko-KR" sz="1600" smtClean="0">
                <a:solidFill>
                  <a:schemeClr val="tx1"/>
                </a:solidFill>
                <a:latin typeface="HY헤드라인M" panose="02030600000101010101" pitchFamily="18" charset="-127"/>
                <a:ea typeface="HY헤드라인M" panose="02030600000101010101" pitchFamily="18" charset="-127"/>
              </a:rPr>
              <a:t>1986)</a:t>
            </a:r>
            <a:r>
              <a:rPr lang="ko-KR" altLang="en-US" sz="1600" smtClean="0">
                <a:solidFill>
                  <a:schemeClr val="tx1"/>
                </a:solidFill>
                <a:latin typeface="HY헤드라인M" panose="02030600000101010101" pitchFamily="18" charset="-127"/>
                <a:ea typeface="HY헤드라인M" panose="02030600000101010101" pitchFamily="18" charset="-127"/>
              </a:rPr>
              <a:t>은 백서를 확장한 개념으로 건강에 영향을 미치는 사회적</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경제적</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환경적 요인 등 </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u="sng" smtClean="0">
                <a:solidFill>
                  <a:schemeClr val="tx1"/>
                </a:solidFill>
                <a:latin typeface="HY헤드라인M" panose="02030600000101010101" pitchFamily="18" charset="-127"/>
                <a:ea typeface="HY헤드라인M" panose="02030600000101010101" pitchFamily="18" charset="-127"/>
              </a:rPr>
              <a:t>건강의 사회적 결정요인</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에 초점을 맞추었음</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 </a:t>
            </a:r>
            <a:endParaRPr lang="en-US" altLang="ko-KR" sz="1600" smtClean="0">
              <a:solidFill>
                <a:schemeClr val="tx1"/>
              </a:solidFill>
              <a:latin typeface="HY헤드라인M" panose="02030600000101010101" pitchFamily="18" charset="-127"/>
              <a:ea typeface="HY헤드라인M" panose="02030600000101010101" pitchFamily="18" charset="-127"/>
            </a:endParaRPr>
          </a:p>
        </p:txBody>
      </p:sp>
      <p:pic>
        <p:nvPicPr>
          <p:cNvPr id="37" name="Picture 44" descr="na_c22"/>
          <p:cNvPicPr>
            <a:picLocks noChangeAspect="1" noChangeArrowheads="1"/>
          </p:cNvPicPr>
          <p:nvPr/>
        </p:nvPicPr>
        <p:blipFill>
          <a:blip r:embed="rId3" cstate="print"/>
          <a:srcRect/>
          <a:stretch>
            <a:fillRect/>
          </a:stretch>
        </p:blipFill>
        <p:spPr bwMode="auto">
          <a:xfrm>
            <a:off x="876643" y="2225300"/>
            <a:ext cx="163255" cy="176882"/>
          </a:xfrm>
          <a:prstGeom prst="rect">
            <a:avLst/>
          </a:prstGeom>
          <a:noFill/>
          <a:ln w="9525">
            <a:noFill/>
            <a:miter lim="800000"/>
            <a:headEnd/>
            <a:tailEnd/>
          </a:ln>
        </p:spPr>
      </p:pic>
      <p:sp>
        <p:nvSpPr>
          <p:cNvPr id="38" name="직사각형 37"/>
          <p:cNvSpPr/>
          <p:nvPr/>
        </p:nvSpPr>
        <p:spPr>
          <a:xfrm>
            <a:off x="1052230" y="3902772"/>
            <a:ext cx="10629425" cy="500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smtClean="0">
                <a:solidFill>
                  <a:schemeClr val="tx1"/>
                </a:solidFill>
                <a:latin typeface="HY헤드라인M" panose="02030600000101010101" pitchFamily="18" charset="-127"/>
                <a:ea typeface="HY헤드라인M" panose="02030600000101010101" pitchFamily="18" charset="-127"/>
              </a:rPr>
              <a:t>1994</a:t>
            </a:r>
            <a:r>
              <a:rPr lang="ko-KR" altLang="en-US" sz="1600" smtClean="0">
                <a:solidFill>
                  <a:schemeClr val="tx1"/>
                </a:solidFill>
                <a:latin typeface="HY헤드라인M" panose="02030600000101010101" pitchFamily="18" charset="-127"/>
                <a:ea typeface="HY헤드라인M" panose="02030600000101010101" pitchFamily="18" charset="-127"/>
              </a:rPr>
              <a:t>년 인구집단 건강 접근방법에 연방</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주</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지역정부의 보건성이 </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rgbClr val="C00000"/>
                </a:solidFill>
                <a:latin typeface="HY헤드라인M" panose="02030600000101010101" pitchFamily="18" charset="-127"/>
                <a:ea typeface="HY헤드라인M" panose="02030600000101010101" pitchFamily="18" charset="-127"/>
              </a:rPr>
              <a:t>인구집단 건강 전략</a:t>
            </a:r>
            <a:r>
              <a:rPr lang="en-US" altLang="ko-KR" sz="1600" smtClean="0">
                <a:solidFill>
                  <a:srgbClr val="C00000"/>
                </a:solidFill>
                <a:latin typeface="HY헤드라인M" panose="02030600000101010101" pitchFamily="18" charset="-127"/>
                <a:ea typeface="HY헤드라인M" panose="02030600000101010101" pitchFamily="18" charset="-127"/>
              </a:rPr>
              <a:t>:</a:t>
            </a:r>
            <a:r>
              <a:rPr lang="ko-KR" altLang="en-US" sz="1600" smtClean="0">
                <a:solidFill>
                  <a:srgbClr val="C00000"/>
                </a:solidFill>
                <a:latin typeface="HY헤드라인M" panose="02030600000101010101" pitchFamily="18" charset="-127"/>
                <a:ea typeface="HY헤드라인M" panose="02030600000101010101" pitchFamily="18" charset="-127"/>
              </a:rPr>
              <a:t>캐나다 국민을 위한 투자</a:t>
            </a:r>
            <a:r>
              <a:rPr lang="en-US" altLang="ko-KR" sz="1600" smtClean="0">
                <a:solidFill>
                  <a:srgbClr val="C00000"/>
                </a:solidFill>
                <a:latin typeface="HY헤드라인M" panose="02030600000101010101" pitchFamily="18" charset="-127"/>
                <a:ea typeface="HY헤드라인M" panose="02030600000101010101" pitchFamily="18" charset="-127"/>
              </a:rPr>
              <a:t>(Strategies for Population Health:Investing in the Health of Canadians)"</a:t>
            </a:r>
            <a:r>
              <a:rPr lang="ko-KR" altLang="en-US" sz="1600" smtClean="0">
                <a:solidFill>
                  <a:schemeClr val="tx1"/>
                </a:solidFill>
                <a:latin typeface="HY헤드라인M" panose="02030600000101010101" pitchFamily="18" charset="-127"/>
                <a:ea typeface="HY헤드라인M" panose="02030600000101010101" pitchFamily="18" charset="-127"/>
              </a:rPr>
              <a:t>보고서에 공식 서명하였음</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 </a:t>
            </a:r>
            <a:endParaRPr lang="en-US" altLang="ko-KR" sz="1600">
              <a:solidFill>
                <a:schemeClr val="tx1"/>
              </a:solidFill>
              <a:latin typeface="HY헤드라인M" panose="02030600000101010101" pitchFamily="18" charset="-127"/>
              <a:ea typeface="HY헤드라인M" panose="02030600000101010101" pitchFamily="18" charset="-127"/>
            </a:endParaRPr>
          </a:p>
        </p:txBody>
      </p:sp>
      <p:pic>
        <p:nvPicPr>
          <p:cNvPr id="42" name="Picture 44" descr="na_c22"/>
          <p:cNvPicPr>
            <a:picLocks noChangeAspect="1" noChangeArrowheads="1"/>
          </p:cNvPicPr>
          <p:nvPr/>
        </p:nvPicPr>
        <p:blipFill>
          <a:blip r:embed="rId3" cstate="print"/>
          <a:srcRect/>
          <a:stretch>
            <a:fillRect/>
          </a:stretch>
        </p:blipFill>
        <p:spPr bwMode="auto">
          <a:xfrm>
            <a:off x="876645" y="2752869"/>
            <a:ext cx="163255" cy="176882"/>
          </a:xfrm>
          <a:prstGeom prst="rect">
            <a:avLst/>
          </a:prstGeom>
          <a:noFill/>
          <a:ln w="9525">
            <a:noFill/>
            <a:miter lim="800000"/>
            <a:headEnd/>
            <a:tailEnd/>
          </a:ln>
        </p:spPr>
      </p:pic>
      <p:sp>
        <p:nvSpPr>
          <p:cNvPr id="43" name="직사각형 42"/>
          <p:cNvSpPr/>
          <p:nvPr/>
        </p:nvSpPr>
        <p:spPr>
          <a:xfrm>
            <a:off x="1052231" y="2734864"/>
            <a:ext cx="10898052" cy="1131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r>
              <a:rPr lang="en-US" altLang="ko-KR" sz="1600" smtClean="0">
                <a:solidFill>
                  <a:schemeClr val="tx1"/>
                </a:solidFill>
                <a:latin typeface="HY헤드라인M" panose="02030600000101010101" pitchFamily="18" charset="-127"/>
                <a:ea typeface="HY헤드라인M" panose="02030600000101010101" pitchFamily="18" charset="-127"/>
              </a:rPr>
              <a:t>1989</a:t>
            </a:r>
            <a:r>
              <a:rPr lang="ko-KR" altLang="en-US" sz="1600" smtClean="0">
                <a:solidFill>
                  <a:schemeClr val="tx1"/>
                </a:solidFill>
                <a:latin typeface="HY헤드라인M" panose="02030600000101010101" pitchFamily="18" charset="-127"/>
                <a:ea typeface="HY헤드라인M" panose="02030600000101010101" pitchFamily="18" charset="-127"/>
              </a:rPr>
              <a:t>년 캐나다 선진 연구원</a:t>
            </a:r>
            <a:r>
              <a:rPr lang="en-US" altLang="ko-KR" sz="1600" smtClean="0">
                <a:solidFill>
                  <a:schemeClr val="tx1"/>
                </a:solidFill>
                <a:latin typeface="HY헤드라인M" panose="02030600000101010101" pitchFamily="18" charset="-127"/>
                <a:ea typeface="HY헤드라인M" panose="02030600000101010101" pitchFamily="18" charset="-127"/>
              </a:rPr>
              <a:t>(Canadian Institute for Advanced Research)</a:t>
            </a:r>
            <a:r>
              <a:rPr lang="ko-KR" altLang="en-US" sz="1600" smtClean="0">
                <a:solidFill>
                  <a:schemeClr val="tx1"/>
                </a:solidFill>
                <a:latin typeface="HY헤드라인M" panose="02030600000101010101" pitchFamily="18" charset="-127"/>
                <a:ea typeface="HY헤드라인M" panose="02030600000101010101" pitchFamily="18" charset="-127"/>
              </a:rPr>
              <a:t>은</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rgbClr val="C00000"/>
                </a:solidFill>
                <a:latin typeface="HY헤드라인M" panose="02030600000101010101" pitchFamily="18" charset="-127"/>
                <a:ea typeface="HY헤드라인M" panose="02030600000101010101" pitchFamily="18" charset="-127"/>
              </a:rPr>
              <a:t>인구집단건강의 개념</a:t>
            </a:r>
            <a:r>
              <a:rPr lang="ko-KR" altLang="en-US" sz="1600" u="sng" smtClean="0">
                <a:solidFill>
                  <a:schemeClr val="tx1"/>
                </a:solidFill>
                <a:latin typeface="HY헤드라인M" panose="02030600000101010101" pitchFamily="18" charset="-127"/>
                <a:ea typeface="HY헤드라인M" panose="02030600000101010101" pitchFamily="18" charset="-127"/>
              </a:rPr>
              <a:t>을 도입</a:t>
            </a:r>
            <a:r>
              <a:rPr lang="ko-KR" altLang="en-US" sz="1600" smtClean="0">
                <a:solidFill>
                  <a:schemeClr val="tx1"/>
                </a:solidFill>
                <a:latin typeface="HY헤드라인M" panose="02030600000101010101" pitchFamily="18" charset="-127"/>
                <a:ea typeface="HY헤드라인M" panose="02030600000101010101" pitchFamily="18" charset="-127"/>
              </a:rPr>
              <a:t>하고</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개인의 건강 결정요인은 따로 떨어져 있는 것이 아니고</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건강에 심각하게 영향을 미치는 요인들 간 복잡한 상호작용에 의해 발생한다고 하였음</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예를 들어</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실업은 사회적 고립과 가난을 가져오고 정신적건강을 해치며</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이 들 요인들이 모두 상호작용하여 건강을 나쁘게 함</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우리는 모든 국민의 접근성을 이루었음에도 건강 차별이 있음을 주목해야 함 </a:t>
            </a:r>
            <a:endParaRPr lang="en-US" altLang="ko-KR" sz="1500" dirty="0">
              <a:solidFill>
                <a:schemeClr val="tx1"/>
              </a:solidFill>
              <a:latin typeface="HY헤드라인M" panose="02030600000101010101" pitchFamily="18" charset="-127"/>
              <a:ea typeface="HY헤드라인M" panose="02030600000101010101" pitchFamily="18" charset="-127"/>
            </a:endParaRPr>
          </a:p>
        </p:txBody>
      </p:sp>
      <p:pic>
        <p:nvPicPr>
          <p:cNvPr id="46" name="Picture 44" descr="na_c22"/>
          <p:cNvPicPr>
            <a:picLocks noChangeAspect="1" noChangeArrowheads="1"/>
          </p:cNvPicPr>
          <p:nvPr/>
        </p:nvPicPr>
        <p:blipFill>
          <a:blip r:embed="rId3" cstate="print"/>
          <a:srcRect/>
          <a:stretch>
            <a:fillRect/>
          </a:stretch>
        </p:blipFill>
        <p:spPr bwMode="auto">
          <a:xfrm>
            <a:off x="876644" y="3914130"/>
            <a:ext cx="163255" cy="176882"/>
          </a:xfrm>
          <a:prstGeom prst="rect">
            <a:avLst/>
          </a:prstGeom>
          <a:noFill/>
          <a:ln w="9525">
            <a:noFill/>
            <a:miter lim="800000"/>
            <a:headEnd/>
            <a:tailEnd/>
          </a:ln>
        </p:spPr>
      </p:pic>
      <p:pic>
        <p:nvPicPr>
          <p:cNvPr id="56" name="Picture 44" descr="na_c22"/>
          <p:cNvPicPr>
            <a:picLocks noChangeAspect="1" noChangeArrowheads="1"/>
          </p:cNvPicPr>
          <p:nvPr/>
        </p:nvPicPr>
        <p:blipFill>
          <a:blip r:embed="rId3" cstate="print"/>
          <a:srcRect/>
          <a:stretch>
            <a:fillRect/>
          </a:stretch>
        </p:blipFill>
        <p:spPr bwMode="auto">
          <a:xfrm>
            <a:off x="888975" y="4487980"/>
            <a:ext cx="163255" cy="176882"/>
          </a:xfrm>
          <a:prstGeom prst="rect">
            <a:avLst/>
          </a:prstGeom>
          <a:noFill/>
          <a:ln w="9525">
            <a:noFill/>
            <a:miter lim="800000"/>
            <a:headEnd/>
            <a:tailEnd/>
          </a:ln>
        </p:spPr>
      </p:pic>
      <p:grpSp>
        <p:nvGrpSpPr>
          <p:cNvPr id="7" name="그룹 6"/>
          <p:cNvGrpSpPr/>
          <p:nvPr/>
        </p:nvGrpSpPr>
        <p:grpSpPr>
          <a:xfrm>
            <a:off x="697755" y="5214795"/>
            <a:ext cx="1164805" cy="1598738"/>
            <a:chOff x="1805195" y="5194343"/>
            <a:chExt cx="1164805" cy="1598738"/>
          </a:xfrm>
        </p:grpSpPr>
        <p:sp>
          <p:nvSpPr>
            <p:cNvPr id="47" name="오른쪽 화살표 46"/>
            <p:cNvSpPr/>
            <p:nvPr/>
          </p:nvSpPr>
          <p:spPr>
            <a:xfrm rot="5400000">
              <a:off x="1590726" y="5413806"/>
              <a:ext cx="1593744" cy="1164805"/>
            </a:xfrm>
            <a:prstGeom prst="rightArrow">
              <a:avLst>
                <a:gd name="adj1" fmla="val 64388"/>
                <a:gd name="adj2" fmla="val 22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grpSp>
          <p:nvGrpSpPr>
            <p:cNvPr id="6" name="그룹 5"/>
            <p:cNvGrpSpPr/>
            <p:nvPr/>
          </p:nvGrpSpPr>
          <p:grpSpPr>
            <a:xfrm>
              <a:off x="2041303" y="5194343"/>
              <a:ext cx="805803" cy="1468831"/>
              <a:chOff x="2041303" y="5194343"/>
              <a:chExt cx="805803" cy="1468831"/>
            </a:xfrm>
          </p:grpSpPr>
          <p:sp>
            <p:nvSpPr>
              <p:cNvPr id="50" name="직사각형 49"/>
              <p:cNvSpPr/>
              <p:nvPr/>
            </p:nvSpPr>
            <p:spPr>
              <a:xfrm>
                <a:off x="2041304" y="5676961"/>
                <a:ext cx="794190" cy="228784"/>
              </a:xfrm>
              <a:prstGeom prst="rect">
                <a:avLst/>
              </a:prstGeom>
              <a:noFill/>
              <a:ln cmpd="sng">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mtClean="0">
                    <a:solidFill>
                      <a:srgbClr val="002060"/>
                    </a:solidFill>
                  </a:rPr>
                  <a:t>1986</a:t>
                </a:r>
                <a:endParaRPr lang="ko-KR" altLang="en-US" dirty="0">
                  <a:solidFill>
                    <a:srgbClr val="002060"/>
                  </a:solidFill>
                </a:endParaRPr>
              </a:p>
            </p:txBody>
          </p:sp>
          <p:sp>
            <p:nvSpPr>
              <p:cNvPr id="51" name="직사각형 50"/>
              <p:cNvSpPr/>
              <p:nvPr/>
            </p:nvSpPr>
            <p:spPr>
              <a:xfrm>
                <a:off x="2041304" y="5901898"/>
                <a:ext cx="794190" cy="228784"/>
              </a:xfrm>
              <a:prstGeom prst="rect">
                <a:avLst/>
              </a:prstGeom>
              <a:noFill/>
              <a:ln cmpd="sng">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mtClean="0">
                    <a:solidFill>
                      <a:srgbClr val="002060"/>
                    </a:solidFill>
                  </a:rPr>
                  <a:t>1989</a:t>
                </a:r>
                <a:endParaRPr lang="ko-KR" altLang="en-US" dirty="0">
                  <a:solidFill>
                    <a:srgbClr val="002060"/>
                  </a:solidFill>
                </a:endParaRPr>
              </a:p>
            </p:txBody>
          </p:sp>
          <p:sp>
            <p:nvSpPr>
              <p:cNvPr id="52" name="직사각형 51"/>
              <p:cNvSpPr/>
              <p:nvPr/>
            </p:nvSpPr>
            <p:spPr>
              <a:xfrm>
                <a:off x="2041304" y="6210504"/>
                <a:ext cx="794190" cy="228784"/>
              </a:xfrm>
              <a:prstGeom prst="rect">
                <a:avLst/>
              </a:prstGeom>
              <a:noFill/>
              <a:ln cmpd="sng">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mtClean="0">
                    <a:solidFill>
                      <a:srgbClr val="002060"/>
                    </a:solidFill>
                  </a:rPr>
                  <a:t>1994</a:t>
                </a:r>
                <a:endParaRPr lang="ko-KR" altLang="en-US" dirty="0">
                  <a:solidFill>
                    <a:srgbClr val="002060"/>
                  </a:solidFill>
                </a:endParaRPr>
              </a:p>
            </p:txBody>
          </p:sp>
          <p:sp>
            <p:nvSpPr>
              <p:cNvPr id="53" name="직사각형 52"/>
              <p:cNvSpPr/>
              <p:nvPr/>
            </p:nvSpPr>
            <p:spPr>
              <a:xfrm>
                <a:off x="2052916" y="6434390"/>
                <a:ext cx="794190" cy="228784"/>
              </a:xfrm>
              <a:prstGeom prst="rect">
                <a:avLst/>
              </a:prstGeom>
              <a:noFill/>
              <a:ln cmpd="sng">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mtClean="0">
                    <a:solidFill>
                      <a:srgbClr val="002060"/>
                    </a:solidFill>
                  </a:rPr>
                  <a:t>1997</a:t>
                </a:r>
                <a:endParaRPr lang="ko-KR" altLang="en-US" dirty="0">
                  <a:solidFill>
                    <a:srgbClr val="002060"/>
                  </a:solidFill>
                </a:endParaRPr>
              </a:p>
            </p:txBody>
          </p:sp>
          <p:sp>
            <p:nvSpPr>
              <p:cNvPr id="59" name="직사각형 58"/>
              <p:cNvSpPr/>
              <p:nvPr/>
            </p:nvSpPr>
            <p:spPr>
              <a:xfrm>
                <a:off x="2041303" y="5194343"/>
                <a:ext cx="794190" cy="228784"/>
              </a:xfrm>
              <a:prstGeom prst="rect">
                <a:avLst/>
              </a:prstGeom>
              <a:noFill/>
              <a:ln cmpd="sng">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mtClean="0">
                    <a:solidFill>
                      <a:srgbClr val="002060"/>
                    </a:solidFill>
                  </a:rPr>
                  <a:t>1974</a:t>
                </a:r>
                <a:endParaRPr lang="ko-KR" altLang="en-US" dirty="0">
                  <a:solidFill>
                    <a:srgbClr val="002060"/>
                  </a:solidFill>
                </a:endParaRPr>
              </a:p>
            </p:txBody>
          </p:sp>
        </p:grpSp>
      </p:grpSp>
      <p:sp>
        <p:nvSpPr>
          <p:cNvPr id="60" name="설명선 2 59"/>
          <p:cNvSpPr/>
          <p:nvPr/>
        </p:nvSpPr>
        <p:spPr>
          <a:xfrm>
            <a:off x="1964161" y="5286778"/>
            <a:ext cx="9851614" cy="244452"/>
          </a:xfrm>
          <a:prstGeom prst="borderCallout2">
            <a:avLst>
              <a:gd name="adj1" fmla="val 5401"/>
              <a:gd name="adj2" fmla="val -3555"/>
              <a:gd name="adj3" fmla="val 9110"/>
              <a:gd name="adj4" fmla="val -1304"/>
              <a:gd name="adj5" fmla="val 53152"/>
              <a:gd name="adj6" fmla="val 37"/>
            </a:avLst>
          </a:prstGeom>
          <a:no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400" b="1" i="1" smtClean="0">
                <a:solidFill>
                  <a:schemeClr val="tx1"/>
                </a:solidFill>
                <a:latin typeface="돋움" panose="020B0600000101010101" pitchFamily="50" charset="-127"/>
                <a:ea typeface="돋움" panose="020B0600000101010101" pitchFamily="50" charset="-127"/>
              </a:rPr>
              <a:t>라이프스타일이나 사회적 물리적 환경을 변화시키는 것이 의료전달체계에 비용을 쓰는 것보다 국민 건강향상을 더 리드함</a:t>
            </a:r>
            <a:endParaRPr lang="en-US" altLang="ko-KR" sz="1400" b="1" i="1" dirty="0">
              <a:solidFill>
                <a:schemeClr val="tx1"/>
              </a:solidFill>
              <a:latin typeface="돋움" panose="020B0600000101010101" pitchFamily="50" charset="-127"/>
              <a:ea typeface="돋움" panose="020B0600000101010101" pitchFamily="50" charset="-127"/>
            </a:endParaRPr>
          </a:p>
        </p:txBody>
      </p:sp>
      <p:sp>
        <p:nvSpPr>
          <p:cNvPr id="61" name="설명선 2 60"/>
          <p:cNvSpPr/>
          <p:nvPr/>
        </p:nvSpPr>
        <p:spPr>
          <a:xfrm>
            <a:off x="1964161" y="5655450"/>
            <a:ext cx="9851614" cy="244452"/>
          </a:xfrm>
          <a:prstGeom prst="borderCallout2">
            <a:avLst>
              <a:gd name="adj1" fmla="val 59432"/>
              <a:gd name="adj2" fmla="val -3658"/>
              <a:gd name="adj3" fmla="val 58985"/>
              <a:gd name="adj4" fmla="val -1717"/>
              <a:gd name="adj5" fmla="val 48996"/>
              <a:gd name="adj6" fmla="val 140"/>
            </a:avLst>
          </a:prstGeom>
          <a:no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400" b="1" i="1" smtClean="0">
                <a:solidFill>
                  <a:srgbClr val="C00000"/>
                </a:solidFill>
                <a:latin typeface="돋움" panose="020B0600000101010101" pitchFamily="50" charset="-127"/>
                <a:ea typeface="돋움" panose="020B0600000101010101" pitchFamily="50" charset="-127"/>
              </a:rPr>
              <a:t>건강의 사회적 결정요인</a:t>
            </a:r>
            <a:r>
              <a:rPr lang="ko-KR" altLang="en-US" sz="1400" b="1" i="1" smtClean="0">
                <a:solidFill>
                  <a:schemeClr val="tx1"/>
                </a:solidFill>
                <a:latin typeface="돋움" panose="020B0600000101010101" pitchFamily="50" charset="-127"/>
                <a:ea typeface="돋움" panose="020B0600000101010101" pitchFamily="50" charset="-127"/>
              </a:rPr>
              <a:t>에 초점을 맞춤함</a:t>
            </a:r>
            <a:endParaRPr lang="en-US" altLang="ko-KR" sz="1400" b="1" i="1" dirty="0">
              <a:solidFill>
                <a:schemeClr val="tx1"/>
              </a:solidFill>
              <a:latin typeface="돋움" panose="020B0600000101010101" pitchFamily="50" charset="-127"/>
              <a:ea typeface="돋움" panose="020B0600000101010101" pitchFamily="50" charset="-127"/>
            </a:endParaRPr>
          </a:p>
        </p:txBody>
      </p:sp>
      <p:sp>
        <p:nvSpPr>
          <p:cNvPr id="62" name="설명선 2 61"/>
          <p:cNvSpPr/>
          <p:nvPr/>
        </p:nvSpPr>
        <p:spPr>
          <a:xfrm>
            <a:off x="1961317" y="5951800"/>
            <a:ext cx="9851614" cy="244452"/>
          </a:xfrm>
          <a:prstGeom prst="borderCallout2">
            <a:avLst>
              <a:gd name="adj1" fmla="val 30339"/>
              <a:gd name="adj2" fmla="val -3555"/>
              <a:gd name="adj3" fmla="val 25735"/>
              <a:gd name="adj4" fmla="val -1304"/>
              <a:gd name="adj5" fmla="val 48996"/>
              <a:gd name="adj6" fmla="val 37"/>
            </a:avLst>
          </a:prstGeom>
          <a:no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400" b="1" i="1" smtClean="0">
                <a:solidFill>
                  <a:srgbClr val="C00000"/>
                </a:solidFill>
                <a:latin typeface="돋움" panose="020B0600000101010101" pitchFamily="50" charset="-127"/>
                <a:ea typeface="돋움" panose="020B0600000101010101" pitchFamily="50" charset="-127"/>
              </a:rPr>
              <a:t>인구집단건강개념</a:t>
            </a:r>
            <a:r>
              <a:rPr lang="ko-KR" altLang="en-US" sz="1400" b="1" i="1" smtClean="0">
                <a:solidFill>
                  <a:schemeClr val="tx1"/>
                </a:solidFill>
                <a:latin typeface="돋움" panose="020B0600000101010101" pitchFamily="50" charset="-127"/>
                <a:ea typeface="돋움" panose="020B0600000101010101" pitchFamily="50" charset="-127"/>
              </a:rPr>
              <a:t>을 도입해 모든 국민의 접근성을 이루었음에도 건강 차별이 있음을 주목해야 함을 언급함</a:t>
            </a:r>
            <a:endParaRPr lang="en-US" altLang="ko-KR" sz="1400" b="1" i="1" dirty="0">
              <a:solidFill>
                <a:schemeClr val="tx1"/>
              </a:solidFill>
              <a:latin typeface="돋움" panose="020B0600000101010101" pitchFamily="50" charset="-127"/>
              <a:ea typeface="돋움" panose="020B0600000101010101" pitchFamily="50" charset="-127"/>
            </a:endParaRPr>
          </a:p>
        </p:txBody>
      </p:sp>
      <p:sp>
        <p:nvSpPr>
          <p:cNvPr id="63" name="설명선 2 62"/>
          <p:cNvSpPr/>
          <p:nvPr/>
        </p:nvSpPr>
        <p:spPr>
          <a:xfrm>
            <a:off x="1961317" y="6256600"/>
            <a:ext cx="9851614" cy="244452"/>
          </a:xfrm>
          <a:prstGeom prst="borderCallout2">
            <a:avLst>
              <a:gd name="adj1" fmla="val 30338"/>
              <a:gd name="adj2" fmla="val -3761"/>
              <a:gd name="adj3" fmla="val 34048"/>
              <a:gd name="adj4" fmla="val -1201"/>
              <a:gd name="adj5" fmla="val 53152"/>
              <a:gd name="adj6" fmla="val -66"/>
            </a:avLst>
          </a:prstGeom>
          <a:no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400" b="1" i="1" smtClean="0">
                <a:solidFill>
                  <a:schemeClr val="tx1"/>
                </a:solidFill>
                <a:latin typeface="돋움" panose="020B0600000101010101" pitchFamily="50" charset="-127"/>
                <a:ea typeface="돋움" panose="020B0600000101010101" pitchFamily="50" charset="-127"/>
              </a:rPr>
              <a:t>연방</a:t>
            </a:r>
            <a:r>
              <a:rPr lang="en-US" altLang="ko-KR" sz="1400" b="1" i="1" smtClean="0">
                <a:solidFill>
                  <a:schemeClr val="tx1"/>
                </a:solidFill>
                <a:latin typeface="돋움" panose="020B0600000101010101" pitchFamily="50" charset="-127"/>
                <a:ea typeface="돋움" panose="020B0600000101010101" pitchFamily="50" charset="-127"/>
              </a:rPr>
              <a:t>, </a:t>
            </a:r>
            <a:r>
              <a:rPr lang="ko-KR" altLang="en-US" sz="1400" b="1" i="1" smtClean="0">
                <a:solidFill>
                  <a:schemeClr val="tx1"/>
                </a:solidFill>
                <a:latin typeface="돋움" panose="020B0600000101010101" pitchFamily="50" charset="-127"/>
                <a:ea typeface="돋움" panose="020B0600000101010101" pitchFamily="50" charset="-127"/>
              </a:rPr>
              <a:t>주</a:t>
            </a:r>
            <a:r>
              <a:rPr lang="en-US" altLang="ko-KR" sz="1400" b="1" i="1" smtClean="0">
                <a:solidFill>
                  <a:schemeClr val="tx1"/>
                </a:solidFill>
                <a:latin typeface="돋움" panose="020B0600000101010101" pitchFamily="50" charset="-127"/>
                <a:ea typeface="돋움" panose="020B0600000101010101" pitchFamily="50" charset="-127"/>
              </a:rPr>
              <a:t>, </a:t>
            </a:r>
            <a:r>
              <a:rPr lang="ko-KR" altLang="en-US" sz="1400" b="1" i="1" smtClean="0">
                <a:solidFill>
                  <a:schemeClr val="tx1"/>
                </a:solidFill>
                <a:latin typeface="돋움" panose="020B0600000101010101" pitchFamily="50" charset="-127"/>
                <a:ea typeface="돋움" panose="020B0600000101010101" pitchFamily="50" charset="-127"/>
              </a:rPr>
              <a:t>지역정부 보건성이 </a:t>
            </a:r>
            <a:r>
              <a:rPr lang="ko-KR" altLang="en-US" sz="1400" b="1" i="1" smtClean="0">
                <a:solidFill>
                  <a:srgbClr val="C00000"/>
                </a:solidFill>
                <a:latin typeface="돋움" panose="020B0600000101010101" pitchFamily="50" charset="-127"/>
                <a:ea typeface="돋움" panose="020B0600000101010101" pitchFamily="50" charset="-127"/>
              </a:rPr>
              <a:t>인구집단 건강 접근방법을 도입할 것을 공식 서명함</a:t>
            </a:r>
            <a:endParaRPr lang="en-US" altLang="ko-KR" sz="1400" b="1" i="1" dirty="0">
              <a:solidFill>
                <a:srgbClr val="C00000"/>
              </a:solidFill>
              <a:latin typeface="돋움" panose="020B0600000101010101" pitchFamily="50" charset="-127"/>
              <a:ea typeface="돋움" panose="020B0600000101010101" pitchFamily="50" charset="-127"/>
            </a:endParaRPr>
          </a:p>
        </p:txBody>
      </p:sp>
      <p:sp>
        <p:nvSpPr>
          <p:cNvPr id="64" name="설명선 2 63"/>
          <p:cNvSpPr/>
          <p:nvPr/>
        </p:nvSpPr>
        <p:spPr>
          <a:xfrm>
            <a:off x="1951594" y="6570265"/>
            <a:ext cx="9851614" cy="244452"/>
          </a:xfrm>
          <a:prstGeom prst="borderCallout2">
            <a:avLst>
              <a:gd name="adj1" fmla="val 1245"/>
              <a:gd name="adj2" fmla="val -3761"/>
              <a:gd name="adj3" fmla="val 38204"/>
              <a:gd name="adj4" fmla="val -2026"/>
              <a:gd name="adj5" fmla="val 48996"/>
              <a:gd name="adj6" fmla="val 140"/>
            </a:avLst>
          </a:prstGeom>
          <a:no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400" b="1" i="1" smtClean="0">
                <a:solidFill>
                  <a:schemeClr val="tx1"/>
                </a:solidFill>
                <a:latin typeface="돋움" panose="020B0600000101010101" pitchFamily="50" charset="-127"/>
                <a:ea typeface="돋움" panose="020B0600000101010101" pitchFamily="50" charset="-127"/>
              </a:rPr>
              <a:t>연방</a:t>
            </a:r>
            <a:r>
              <a:rPr lang="en-US" altLang="ko-KR" sz="1400" b="1" i="1" smtClean="0">
                <a:solidFill>
                  <a:schemeClr val="tx1"/>
                </a:solidFill>
                <a:latin typeface="돋움" panose="020B0600000101010101" pitchFamily="50" charset="-127"/>
                <a:ea typeface="돋움" panose="020B0600000101010101" pitchFamily="50" charset="-127"/>
              </a:rPr>
              <a:t>, </a:t>
            </a:r>
            <a:r>
              <a:rPr lang="ko-KR" altLang="en-US" sz="1400" b="1" i="1" smtClean="0">
                <a:solidFill>
                  <a:schemeClr val="tx1"/>
                </a:solidFill>
                <a:latin typeface="돋움" panose="020B0600000101010101" pitchFamily="50" charset="-127"/>
                <a:ea typeface="돋움" panose="020B0600000101010101" pitchFamily="50" charset="-127"/>
              </a:rPr>
              <a:t>주</a:t>
            </a:r>
            <a:r>
              <a:rPr lang="en-US" altLang="ko-KR" sz="1400" b="1" i="1" smtClean="0">
                <a:solidFill>
                  <a:schemeClr val="tx1"/>
                </a:solidFill>
                <a:latin typeface="돋움" panose="020B0600000101010101" pitchFamily="50" charset="-127"/>
                <a:ea typeface="돋움" panose="020B0600000101010101" pitchFamily="50" charset="-127"/>
              </a:rPr>
              <a:t>, </a:t>
            </a:r>
            <a:r>
              <a:rPr lang="ko-KR" altLang="en-US" sz="1400" b="1" i="1" smtClean="0">
                <a:solidFill>
                  <a:schemeClr val="tx1"/>
                </a:solidFill>
                <a:latin typeface="돋움" panose="020B0600000101010101" pitchFamily="50" charset="-127"/>
                <a:ea typeface="돋움" panose="020B0600000101010101" pitchFamily="50" charset="-127"/>
              </a:rPr>
              <a:t>지역 인구집단 건강 자문위원회가 </a:t>
            </a:r>
            <a:r>
              <a:rPr lang="ko-KR" altLang="en-US" sz="1400" b="1" i="1" smtClean="0">
                <a:solidFill>
                  <a:srgbClr val="C00000"/>
                </a:solidFill>
                <a:latin typeface="돋움" panose="020B0600000101010101" pitchFamily="50" charset="-127"/>
                <a:ea typeface="돋움" panose="020B0600000101010101" pitchFamily="50" charset="-127"/>
              </a:rPr>
              <a:t>인구집단건강을 정의함</a:t>
            </a:r>
            <a:endParaRPr lang="en-US" altLang="ko-KR" sz="1400" b="1" i="1" dirty="0">
              <a:solidFill>
                <a:srgbClr val="C00000"/>
              </a:solidFill>
              <a:latin typeface="돋움" panose="020B0600000101010101" pitchFamily="50" charset="-127"/>
              <a:ea typeface="돋움" panose="020B0600000101010101" pitchFamily="50" charset="-127"/>
            </a:endParaRPr>
          </a:p>
        </p:txBody>
      </p:sp>
      <p:sp>
        <p:nvSpPr>
          <p:cNvPr id="2" name="슬라이드 번호 개체 틀 1"/>
          <p:cNvSpPr>
            <a:spLocks noGrp="1"/>
          </p:cNvSpPr>
          <p:nvPr>
            <p:ph type="sldNum" sz="quarter" idx="12"/>
          </p:nvPr>
        </p:nvSpPr>
        <p:spPr/>
        <p:txBody>
          <a:bodyPr/>
          <a:lstStyle/>
          <a:p>
            <a:fld id="{226A7A18-950E-430F-B78B-4CE5EA3222A8}" type="slidenum">
              <a:rPr lang="ko-KR" altLang="en-US" smtClean="0"/>
              <a:t>36</a:t>
            </a:fld>
            <a:endParaRPr lang="ko-KR" altLang="en-US"/>
          </a:p>
        </p:txBody>
      </p:sp>
      <p:sp>
        <p:nvSpPr>
          <p:cNvPr id="32" name="바닥글 개체 틀 14"/>
          <p:cNvSpPr>
            <a:spLocks noGrp="1"/>
          </p:cNvSpPr>
          <p:nvPr>
            <p:ph type="ftr" sz="quarter" idx="11"/>
          </p:nvPr>
        </p:nvSpPr>
        <p:spPr>
          <a:xfrm>
            <a:off x="-1" y="34233"/>
            <a:ext cx="3556001" cy="224376"/>
          </a:xfrm>
        </p:spPr>
        <p:txBody>
          <a:bodyPr/>
          <a:lstStyle/>
          <a:p>
            <a:pPr algn="l"/>
            <a:r>
              <a:rPr lang="en-US" altLang="ko-KR" sz="1400" b="1" smtClean="0">
                <a:solidFill>
                  <a:srgbClr val="002060"/>
                </a:solidFill>
              </a:rPr>
              <a:t>5. </a:t>
            </a:r>
            <a:r>
              <a:rPr lang="ko-KR" altLang="en-US" sz="1400" b="1" smtClean="0">
                <a:solidFill>
                  <a:srgbClr val="002060"/>
                </a:solidFill>
              </a:rPr>
              <a:t>인구집단건강 적용 사례</a:t>
            </a:r>
            <a:endParaRPr lang="ko-KR" altLang="en-US" sz="1400" b="1">
              <a:solidFill>
                <a:srgbClr val="002060"/>
              </a:solidFill>
            </a:endParaRPr>
          </a:p>
        </p:txBody>
      </p:sp>
    </p:spTree>
    <p:extLst>
      <p:ext uri="{BB962C8B-B14F-4D97-AF65-F5344CB8AC3E}">
        <p14:creationId xmlns:p14="http://schemas.microsoft.com/office/powerpoint/2010/main" val="34445060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225907" y="395265"/>
            <a:ext cx="11795760" cy="716586"/>
          </a:xfrm>
        </p:spPr>
        <p:txBody>
          <a:bodyPr>
            <a:noAutofit/>
          </a:bodyPr>
          <a:lstStyle/>
          <a:p>
            <a:pPr>
              <a:lnSpc>
                <a:spcPts val="1300"/>
              </a:lnSpc>
            </a:pPr>
            <a:r>
              <a:rPr lang="ko-KR" altLang="en-US" sz="3200" b="1" smtClean="0"/>
              <a:t>인구집단</a:t>
            </a:r>
            <a:r>
              <a:rPr lang="en-US" altLang="ko-KR" sz="3200" b="1" smtClean="0"/>
              <a:t>-</a:t>
            </a:r>
            <a:r>
              <a:rPr lang="ko-KR" altLang="en-US" sz="3200" b="1" smtClean="0"/>
              <a:t>기반 보건의료 변환을 위한 국가와 아이오와주의 노력 </a:t>
            </a:r>
            <a:r>
              <a:rPr lang="en-US" altLang="ko-KR" sz="1800" smtClean="0"/>
              <a:t/>
            </a:r>
            <a:br>
              <a:rPr lang="en-US" altLang="ko-KR" sz="1800" smtClean="0"/>
            </a:br>
            <a:r>
              <a:rPr lang="en-US" altLang="ko-KR" sz="1400"/>
              <a:t> </a:t>
            </a:r>
            <a:r>
              <a:rPr lang="en-US" altLang="ko-KR" sz="1400" smtClean="0"/>
              <a:t>                   </a:t>
            </a:r>
            <a:r>
              <a:rPr lang="en-US" altLang="ko-KR" sz="1400"/>
              <a:t>(prepared by Bailit Health Purchasing, LLC.  February 2013 </a:t>
            </a:r>
            <a:r>
              <a:rPr lang="en-US" altLang="ko-KR" sz="1400" i="1" smtClean="0"/>
              <a:t>AcademyHealth</a:t>
            </a:r>
            <a:r>
              <a:rPr lang="en-US" altLang="ko-KR" sz="1400" smtClean="0"/>
              <a:t>)</a:t>
            </a:r>
            <a:endParaRPr lang="ko-KR" altLang="en-US" sz="1400" b="1" dirty="0"/>
          </a:p>
        </p:txBody>
      </p:sp>
      <p:pic>
        <p:nvPicPr>
          <p:cNvPr id="13" name="Picture 44" descr="na_c22"/>
          <p:cNvPicPr>
            <a:picLocks noChangeAspect="1" noChangeArrowheads="1"/>
          </p:cNvPicPr>
          <p:nvPr/>
        </p:nvPicPr>
        <p:blipFill>
          <a:blip r:embed="rId3" cstate="print"/>
          <a:srcRect/>
          <a:stretch>
            <a:fillRect/>
          </a:stretch>
        </p:blipFill>
        <p:spPr bwMode="auto">
          <a:xfrm>
            <a:off x="891528" y="1809110"/>
            <a:ext cx="163255" cy="176882"/>
          </a:xfrm>
          <a:prstGeom prst="rect">
            <a:avLst/>
          </a:prstGeom>
          <a:noFill/>
          <a:ln w="9525">
            <a:noFill/>
            <a:miter lim="800000"/>
            <a:headEnd/>
            <a:tailEnd/>
          </a:ln>
        </p:spPr>
      </p:pic>
      <p:pic>
        <p:nvPicPr>
          <p:cNvPr id="18" name="Picture 44" descr="na_c22"/>
          <p:cNvPicPr>
            <a:picLocks noChangeAspect="1" noChangeArrowheads="1"/>
          </p:cNvPicPr>
          <p:nvPr/>
        </p:nvPicPr>
        <p:blipFill>
          <a:blip r:embed="rId3" cstate="print"/>
          <a:srcRect/>
          <a:stretch>
            <a:fillRect/>
          </a:stretch>
        </p:blipFill>
        <p:spPr bwMode="auto">
          <a:xfrm>
            <a:off x="876643" y="994564"/>
            <a:ext cx="163255" cy="176882"/>
          </a:xfrm>
          <a:prstGeom prst="rect">
            <a:avLst/>
          </a:prstGeom>
          <a:noFill/>
          <a:ln w="9525">
            <a:noFill/>
            <a:miter lim="800000"/>
            <a:headEnd/>
            <a:tailEnd/>
          </a:ln>
        </p:spPr>
      </p:pic>
      <p:sp>
        <p:nvSpPr>
          <p:cNvPr id="91" name="직사각형 90"/>
          <p:cNvSpPr/>
          <p:nvPr/>
        </p:nvSpPr>
        <p:spPr>
          <a:xfrm>
            <a:off x="1494859" y="1249352"/>
            <a:ext cx="9307295" cy="222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endParaRPr lang="en-US" altLang="ko-KR" sz="1500" dirty="0">
              <a:solidFill>
                <a:prstClr val="black"/>
              </a:solidFill>
              <a:latin typeface="HY헤드라인M" pitchFamily="18" charset="-127"/>
              <a:ea typeface="HY헤드라인M" pitchFamily="18" charset="-127"/>
            </a:endParaRPr>
          </a:p>
        </p:txBody>
      </p:sp>
      <p:sp>
        <p:nvSpPr>
          <p:cNvPr id="58" name="직사각형 57"/>
          <p:cNvSpPr/>
          <p:nvPr/>
        </p:nvSpPr>
        <p:spPr>
          <a:xfrm>
            <a:off x="1177406" y="959448"/>
            <a:ext cx="10533628" cy="738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600" smtClean="0">
                <a:solidFill>
                  <a:schemeClr val="tx1"/>
                </a:solidFill>
                <a:latin typeface="HY헤드라인M" panose="02030600000101010101" pitchFamily="18" charset="-127"/>
                <a:ea typeface="HY헤드라인M" panose="02030600000101010101" pitchFamily="18" charset="-127"/>
              </a:rPr>
              <a:t>아이오와주 </a:t>
            </a:r>
            <a:r>
              <a:rPr lang="en-US" altLang="ko-KR" sz="1600" smtClean="0">
                <a:solidFill>
                  <a:schemeClr val="tx1"/>
                </a:solidFill>
                <a:latin typeface="HY헤드라인M" panose="02030600000101010101" pitchFamily="18" charset="-127"/>
                <a:ea typeface="HY헤드라인M" panose="02030600000101010101" pitchFamily="18" charset="-127"/>
              </a:rPr>
              <a:t>SIM(State Innovation Model)</a:t>
            </a:r>
            <a:r>
              <a:rPr lang="ko-KR" altLang="en-US" sz="1600" smtClean="0">
                <a:solidFill>
                  <a:schemeClr val="tx1"/>
                </a:solidFill>
                <a:latin typeface="HY헤드라인M" panose="02030600000101010101" pitchFamily="18" charset="-127"/>
                <a:ea typeface="HY헤드라인M" panose="02030600000101010101" pitchFamily="18" charset="-127"/>
              </a:rPr>
              <a:t>의 핵심은 아이오와주 전역에 걸쳐 지역사회케어 연합</a:t>
            </a:r>
            <a:r>
              <a:rPr lang="en-US" altLang="ko-KR" sz="1600" smtClean="0">
                <a:solidFill>
                  <a:schemeClr val="tx1"/>
                </a:solidFill>
                <a:latin typeface="HY헤드라인M" panose="02030600000101010101" pitchFamily="18" charset="-127"/>
                <a:ea typeface="HY헤드라인M" panose="02030600000101010101" pitchFamily="18" charset="-127"/>
              </a:rPr>
              <a:t>(Community Care Coalition:C3)</a:t>
            </a:r>
            <a:r>
              <a:rPr lang="ko-KR" altLang="en-US" sz="1600" smtClean="0">
                <a:solidFill>
                  <a:schemeClr val="tx1"/>
                </a:solidFill>
                <a:latin typeface="HY헤드라인M" panose="02030600000101010101" pitchFamily="18" charset="-127"/>
                <a:ea typeface="HY헤드라인M" panose="02030600000101010101" pitchFamily="18" charset="-127"/>
              </a:rPr>
              <a:t>을 개발하고 발전시키는 것임</a:t>
            </a:r>
            <a:r>
              <a:rPr lang="en-US" altLang="ko-KR" sz="1600" smtClean="0">
                <a:solidFill>
                  <a:schemeClr val="tx1"/>
                </a:solidFill>
                <a:latin typeface="HY헤드라인M" panose="02030600000101010101" pitchFamily="18" charset="-127"/>
                <a:ea typeface="HY헤드라인M" panose="02030600000101010101" pitchFamily="18" charset="-127"/>
              </a:rPr>
              <a:t>. 20</a:t>
            </a:r>
            <a:r>
              <a:rPr lang="ko-KR" altLang="en-US" sz="1600" smtClean="0">
                <a:solidFill>
                  <a:schemeClr val="tx1"/>
                </a:solidFill>
                <a:latin typeface="HY헤드라인M" panose="02030600000101010101" pitchFamily="18" charset="-127"/>
                <a:ea typeface="HY헤드라인M" panose="02030600000101010101" pitchFamily="18" charset="-127"/>
              </a:rPr>
              <a:t>개  군에 </a:t>
            </a:r>
            <a:r>
              <a:rPr lang="en-US" altLang="ko-KR" sz="1600" smtClean="0">
                <a:solidFill>
                  <a:schemeClr val="tx1"/>
                </a:solidFill>
                <a:latin typeface="HY헤드라인M" panose="02030600000101010101" pitchFamily="18" charset="-127"/>
                <a:ea typeface="HY헤드라인M" panose="02030600000101010101" pitchFamily="18" charset="-127"/>
              </a:rPr>
              <a:t>6</a:t>
            </a:r>
            <a:r>
              <a:rPr lang="ko-KR" altLang="en-US" sz="1600" smtClean="0">
                <a:solidFill>
                  <a:schemeClr val="tx1"/>
                </a:solidFill>
                <a:latin typeface="HY헤드라인M" panose="02030600000101010101" pitchFamily="18" charset="-127"/>
                <a:ea typeface="HY헤드라인M" panose="02030600000101010101" pitchFamily="18" charset="-127"/>
              </a:rPr>
              <a:t>개의 </a:t>
            </a:r>
            <a:r>
              <a:rPr lang="en-US" altLang="ko-KR" sz="1600" smtClean="0">
                <a:solidFill>
                  <a:schemeClr val="tx1"/>
                </a:solidFill>
                <a:latin typeface="HY헤드라인M" panose="02030600000101010101" pitchFamily="18" charset="-127"/>
                <a:ea typeface="HY헤드라인M" panose="02030600000101010101" pitchFamily="18" charset="-127"/>
              </a:rPr>
              <a:t>C3</a:t>
            </a:r>
            <a:r>
              <a:rPr lang="ko-KR" altLang="en-US" sz="1600" smtClean="0">
                <a:solidFill>
                  <a:schemeClr val="tx1"/>
                </a:solidFill>
                <a:latin typeface="HY헤드라인M" panose="02030600000101010101" pitchFamily="18" charset="-127"/>
                <a:ea typeface="HY헤드라인M" panose="02030600000101010101" pitchFamily="18" charset="-127"/>
              </a:rPr>
              <a:t>가</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작동할 것이고 더 좋은 건강결과와 적은 비용을 이끌어내 향후 </a:t>
            </a:r>
            <a:r>
              <a:rPr lang="en-US" altLang="ko-KR" sz="1600" smtClean="0">
                <a:solidFill>
                  <a:schemeClr val="tx1"/>
                </a:solidFill>
                <a:latin typeface="HY헤드라인M" panose="02030600000101010101" pitchFamily="18" charset="-127"/>
                <a:ea typeface="HY헤드라인M" panose="02030600000101010101" pitchFamily="18" charset="-127"/>
              </a:rPr>
              <a:t>3</a:t>
            </a:r>
            <a:r>
              <a:rPr lang="ko-KR" altLang="en-US" sz="1600" smtClean="0">
                <a:solidFill>
                  <a:schemeClr val="tx1"/>
                </a:solidFill>
                <a:latin typeface="HY헤드라인M" panose="02030600000101010101" pitchFamily="18" charset="-127"/>
                <a:ea typeface="HY헤드라인M" panose="02030600000101010101" pitchFamily="18" charset="-127"/>
              </a:rPr>
              <a:t>년후에  보건의료시스템 개혁을 이룰 것임</a:t>
            </a:r>
            <a:endParaRPr lang="en-US" altLang="ko-KR" sz="1500" dirty="0">
              <a:solidFill>
                <a:schemeClr val="tx1"/>
              </a:solidFill>
              <a:latin typeface="HY헤드라인M" panose="02030600000101010101" pitchFamily="18" charset="-127"/>
              <a:ea typeface="HY헤드라인M" panose="02030600000101010101" pitchFamily="18" charset="-127"/>
            </a:endParaRPr>
          </a:p>
        </p:txBody>
      </p:sp>
      <p:sp>
        <p:nvSpPr>
          <p:cNvPr id="38" name="직사각형 37"/>
          <p:cNvSpPr/>
          <p:nvPr/>
        </p:nvSpPr>
        <p:spPr>
          <a:xfrm>
            <a:off x="1177406" y="2574106"/>
            <a:ext cx="10328794" cy="1086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smtClean="0">
                <a:solidFill>
                  <a:schemeClr val="tx1"/>
                </a:solidFill>
                <a:latin typeface="HY헤드라인M" panose="02030600000101010101" pitchFamily="18" charset="-127"/>
                <a:ea typeface="HY헤드라인M" panose="02030600000101010101" pitchFamily="18" charset="-127"/>
              </a:rPr>
              <a:t>아이오와는 </a:t>
            </a:r>
            <a:r>
              <a:rPr lang="en-US" altLang="ko-KR" sz="1600" smtClean="0">
                <a:solidFill>
                  <a:schemeClr val="tx1"/>
                </a:solidFill>
                <a:latin typeface="HY헤드라인M" panose="02030600000101010101" pitchFamily="18" charset="-127"/>
                <a:ea typeface="HY헤드라인M" panose="02030600000101010101" pitchFamily="18" charset="-127"/>
              </a:rPr>
              <a:t>CMS</a:t>
            </a:r>
            <a:r>
              <a:rPr lang="ko-KR" altLang="en-US" sz="1600" smtClean="0">
                <a:solidFill>
                  <a:schemeClr val="tx1"/>
                </a:solidFill>
                <a:latin typeface="HY헤드라인M" panose="02030600000101010101" pitchFamily="18" charset="-127"/>
                <a:ea typeface="HY헤드라인M" panose="02030600000101010101" pitchFamily="18" charset="-127"/>
              </a:rPr>
              <a:t>에서 주는 </a:t>
            </a:r>
            <a:r>
              <a:rPr lang="en-US" altLang="ko-KR" sz="1600" smtClean="0">
                <a:solidFill>
                  <a:schemeClr val="tx1"/>
                </a:solidFill>
                <a:latin typeface="HY헤드라인M" panose="02030600000101010101" pitchFamily="18" charset="-127"/>
                <a:ea typeface="HY헤드라인M" panose="02030600000101010101" pitchFamily="18" charset="-127"/>
              </a:rPr>
              <a:t>SIM 2</a:t>
            </a:r>
            <a:r>
              <a:rPr lang="ko-KR" altLang="en-US" sz="1600" smtClean="0">
                <a:solidFill>
                  <a:schemeClr val="tx1"/>
                </a:solidFill>
                <a:latin typeface="HY헤드라인M" panose="02030600000101010101" pitchFamily="18" charset="-127"/>
                <a:ea typeface="HY헤드라인M" panose="02030600000101010101" pitchFamily="18" charset="-127"/>
              </a:rPr>
              <a:t>라운드 테스트 상을 받은 </a:t>
            </a:r>
            <a:r>
              <a:rPr lang="en-US" altLang="ko-KR" sz="1600" smtClean="0">
                <a:solidFill>
                  <a:schemeClr val="tx1"/>
                </a:solidFill>
                <a:latin typeface="HY헤드라인M" panose="02030600000101010101" pitchFamily="18" charset="-127"/>
                <a:ea typeface="HY헤드라인M" panose="02030600000101010101" pitchFamily="18" charset="-127"/>
              </a:rPr>
              <a:t>14</a:t>
            </a:r>
            <a:r>
              <a:rPr lang="ko-KR" altLang="en-US" sz="1600" smtClean="0">
                <a:solidFill>
                  <a:schemeClr val="tx1"/>
                </a:solidFill>
                <a:latin typeface="HY헤드라인M" panose="02030600000101010101" pitchFamily="18" charset="-127"/>
                <a:ea typeface="HY헤드라인M" panose="02030600000101010101" pitchFamily="18" charset="-127"/>
              </a:rPr>
              <a:t>개 주 중 하나로 </a:t>
            </a:r>
            <a:r>
              <a:rPr lang="en-US" altLang="ko-KR" sz="1600" smtClean="0">
                <a:solidFill>
                  <a:schemeClr val="tx1"/>
                </a:solidFill>
                <a:latin typeface="HY헤드라인M" panose="02030600000101010101" pitchFamily="18" charset="-127"/>
                <a:ea typeface="HY헤드라인M" panose="02030600000101010101" pitchFamily="18" charset="-127"/>
              </a:rPr>
              <a:t>4</a:t>
            </a:r>
            <a:r>
              <a:rPr lang="ko-KR" altLang="en-US" sz="1600" smtClean="0">
                <a:solidFill>
                  <a:schemeClr val="tx1"/>
                </a:solidFill>
                <a:latin typeface="HY헤드라인M" panose="02030600000101010101" pitchFamily="18" charset="-127"/>
                <a:ea typeface="HY헤드라인M" panose="02030600000101010101" pitchFamily="18" charset="-127"/>
              </a:rPr>
              <a:t>년동안 </a:t>
            </a:r>
            <a:r>
              <a:rPr lang="en-US" altLang="ko-KR" sz="1600" smtClean="0">
                <a:solidFill>
                  <a:schemeClr val="tx1"/>
                </a:solidFill>
                <a:latin typeface="HY헤드라인M" panose="02030600000101010101" pitchFamily="18" charset="-127"/>
                <a:ea typeface="HY헤드라인M" panose="02030600000101010101" pitchFamily="18" charset="-127"/>
              </a:rPr>
              <a:t>4,310</a:t>
            </a:r>
            <a:r>
              <a:rPr lang="ko-KR" altLang="en-US" sz="1600" smtClean="0">
                <a:solidFill>
                  <a:schemeClr val="tx1"/>
                </a:solidFill>
                <a:latin typeface="HY헤드라인M" panose="02030600000101010101" pitchFamily="18" charset="-127"/>
                <a:ea typeface="HY헤드라인M" panose="02030600000101010101" pitchFamily="18" charset="-127"/>
              </a:rPr>
              <a:t>만불을 받고 다음을 집중적으로 하기로 함</a:t>
            </a:r>
            <a:endParaRPr lang="en-US" altLang="ko-KR" sz="16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400" smtClean="0">
                <a:solidFill>
                  <a:schemeClr val="tx1"/>
                </a:solidFill>
                <a:latin typeface="HY헤드라인M" panose="02030600000101010101" pitchFamily="18" charset="-127"/>
                <a:ea typeface="HY헤드라인M" panose="02030600000101010101" pitchFamily="18" charset="-127"/>
              </a:rPr>
              <a:t>인구집단건강을 개선함</a:t>
            </a:r>
            <a:endParaRPr lang="en-US" altLang="ko-KR" sz="14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400" smtClean="0">
                <a:solidFill>
                  <a:schemeClr val="tx1"/>
                </a:solidFill>
                <a:latin typeface="HY헤드라인M" panose="02030600000101010101" pitchFamily="18" charset="-127"/>
                <a:ea typeface="HY헤드라인M" panose="02030600000101010101" pitchFamily="18" charset="-127"/>
              </a:rPr>
              <a:t>보건의료를 변혁함</a:t>
            </a:r>
            <a:endParaRPr lang="en-US" altLang="ko-KR" sz="14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400" smtClean="0">
                <a:solidFill>
                  <a:schemeClr val="tx1"/>
                </a:solidFill>
                <a:latin typeface="HY헤드라인M" panose="02030600000101010101" pitchFamily="18" charset="-127"/>
                <a:ea typeface="HY헤드라인M" panose="02030600000101010101" pitchFamily="18" charset="-127"/>
              </a:rPr>
              <a:t>지속성을 촉진함</a:t>
            </a:r>
            <a:endParaRPr lang="en-US" altLang="ko-KR" sz="1400">
              <a:solidFill>
                <a:schemeClr val="tx1"/>
              </a:solidFill>
              <a:latin typeface="HY헤드라인M" panose="02030600000101010101" pitchFamily="18" charset="-127"/>
              <a:ea typeface="HY헤드라인M" panose="02030600000101010101" pitchFamily="18" charset="-127"/>
            </a:endParaRPr>
          </a:p>
        </p:txBody>
      </p:sp>
      <p:sp>
        <p:nvSpPr>
          <p:cNvPr id="43" name="직사각형 42"/>
          <p:cNvSpPr/>
          <p:nvPr/>
        </p:nvSpPr>
        <p:spPr>
          <a:xfrm>
            <a:off x="1177407" y="1762622"/>
            <a:ext cx="10533627" cy="71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en-US" altLang="ko-KR" sz="1600" smtClean="0">
                <a:solidFill>
                  <a:schemeClr val="tx1"/>
                </a:solidFill>
                <a:latin typeface="HY헤드라인M" panose="02030600000101010101" pitchFamily="18" charset="-127"/>
                <a:ea typeface="HY헤드라인M" panose="02030600000101010101" pitchFamily="18" charset="-127"/>
              </a:rPr>
              <a:t>C3</a:t>
            </a:r>
            <a:r>
              <a:rPr lang="ko-KR" altLang="en-US" sz="1600" smtClean="0">
                <a:solidFill>
                  <a:schemeClr val="tx1"/>
                </a:solidFill>
                <a:latin typeface="HY헤드라인M" panose="02030600000101010101" pitchFamily="18" charset="-127"/>
                <a:ea typeface="HY헤드라인M" panose="02030600000101010101" pitchFamily="18" charset="-127"/>
              </a:rPr>
              <a:t>들은 케어 자원과 시스템 전반에 걸쳐 건강과 사회서비스 통합을 촉진하도록 보건의료와 사회서비스 주체들의 지역 단위의 연합임</a:t>
            </a:r>
            <a:r>
              <a:rPr lang="en-US" altLang="ko-KR" sz="1600" smtClean="0">
                <a:solidFill>
                  <a:schemeClr val="tx1"/>
                </a:solidFill>
                <a:latin typeface="HY헤드라인M" panose="02030600000101010101" pitchFamily="18" charset="-127"/>
                <a:ea typeface="HY헤드라인M" panose="02030600000101010101" pitchFamily="18" charset="-127"/>
              </a:rPr>
              <a:t>. C3</a:t>
            </a:r>
            <a:r>
              <a:rPr lang="ko-KR" altLang="en-US" sz="1600" smtClean="0">
                <a:solidFill>
                  <a:schemeClr val="tx1"/>
                </a:solidFill>
                <a:latin typeface="HY헤드라인M" panose="02030600000101010101" pitchFamily="18" charset="-127"/>
                <a:ea typeface="HY헤드라인M" panose="02030600000101010101" pitchFamily="18" charset="-127"/>
              </a:rPr>
              <a:t>들은 </a:t>
            </a:r>
            <a:r>
              <a:rPr lang="en-US" altLang="ko-KR" sz="1600" smtClean="0">
                <a:solidFill>
                  <a:schemeClr val="tx1"/>
                </a:solidFill>
                <a:latin typeface="HY헤드라인M" panose="02030600000101010101" pitchFamily="18" charset="-127"/>
                <a:ea typeface="HY헤드라인M" panose="02030600000101010101" pitchFamily="18" charset="-127"/>
              </a:rPr>
              <a:t>2</a:t>
            </a:r>
            <a:r>
              <a:rPr lang="ko-KR" altLang="en-US" sz="1600" smtClean="0">
                <a:solidFill>
                  <a:schemeClr val="tx1"/>
                </a:solidFill>
                <a:latin typeface="HY헤드라인M" panose="02030600000101010101" pitchFamily="18" charset="-127"/>
                <a:ea typeface="HY헤드라인M" panose="02030600000101010101" pitchFamily="18" charset="-127"/>
              </a:rPr>
              <a:t>가지 기본기능이 있는데</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en-US" altLang="ko-KR" sz="1600" u="sng" smtClean="0">
                <a:solidFill>
                  <a:schemeClr val="tx1"/>
                </a:solidFill>
                <a:latin typeface="HY헤드라인M" panose="02030600000101010101" pitchFamily="18" charset="-127"/>
                <a:ea typeface="HY헤드라인M" panose="02030600000101010101" pitchFamily="18" charset="-127"/>
              </a:rPr>
              <a:t>1) </a:t>
            </a:r>
            <a:r>
              <a:rPr lang="ko-KR" altLang="en-US" sz="1600" u="sng" smtClean="0">
                <a:solidFill>
                  <a:schemeClr val="tx1"/>
                </a:solidFill>
                <a:latin typeface="HY헤드라인M" panose="02030600000101010101" pitchFamily="18" charset="-127"/>
                <a:ea typeface="HY헤드라인M" panose="02030600000101010101" pitchFamily="18" charset="-127"/>
              </a:rPr>
              <a:t>케어 통합을 통해 건강의 사회적 결정요인을 강조하고</a:t>
            </a:r>
            <a:r>
              <a:rPr lang="en-US" altLang="ko-KR" sz="1600" u="sng" smtClean="0">
                <a:solidFill>
                  <a:schemeClr val="tx1"/>
                </a:solidFill>
                <a:latin typeface="HY헤드라인M" panose="02030600000101010101" pitchFamily="18" charset="-127"/>
                <a:ea typeface="HY헤드라인M" panose="02030600000101010101" pitchFamily="18" charset="-127"/>
              </a:rPr>
              <a:t>,, 2) SIM </a:t>
            </a:r>
            <a:r>
              <a:rPr lang="ko-KR" altLang="en-US" sz="1600" u="sng" smtClean="0">
                <a:solidFill>
                  <a:schemeClr val="tx1"/>
                </a:solidFill>
                <a:latin typeface="HY헤드라인M" panose="02030600000101010101" pitchFamily="18" charset="-127"/>
                <a:ea typeface="HY헤드라인M" panose="02030600000101010101" pitchFamily="18" charset="-127"/>
              </a:rPr>
              <a:t>아이오와 전략과</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관련된 인구집단</a:t>
            </a:r>
            <a:r>
              <a:rPr lang="en-US" altLang="ko-KR" sz="1600" u="sng" smtClean="0">
                <a:solidFill>
                  <a:schemeClr val="tx1"/>
                </a:solidFill>
                <a:latin typeface="HY헤드라인M" panose="02030600000101010101" pitchFamily="18" charset="-127"/>
                <a:ea typeface="HY헤드라인M" panose="02030600000101010101" pitchFamily="18" charset="-127"/>
              </a:rPr>
              <a:t>-</a:t>
            </a:r>
            <a:r>
              <a:rPr lang="ko-KR" altLang="en-US" sz="1600" u="sng" smtClean="0">
                <a:solidFill>
                  <a:schemeClr val="tx1"/>
                </a:solidFill>
                <a:latin typeface="HY헤드라인M" panose="02030600000101010101" pitchFamily="18" charset="-127"/>
                <a:ea typeface="HY헤드라인M" panose="02030600000101010101" pitchFamily="18" charset="-127"/>
              </a:rPr>
              <a:t>기반의</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지역사회 개입을 실행하는 것임</a:t>
            </a:r>
            <a:endParaRPr lang="en-US" altLang="ko-KR" sz="1600" u="sng" dirty="0">
              <a:solidFill>
                <a:schemeClr val="tx1"/>
              </a:solidFill>
              <a:latin typeface="HY헤드라인M" panose="02030600000101010101" pitchFamily="18" charset="-127"/>
              <a:ea typeface="HY헤드라인M" panose="02030600000101010101" pitchFamily="18" charset="-127"/>
            </a:endParaRPr>
          </a:p>
        </p:txBody>
      </p:sp>
      <p:pic>
        <p:nvPicPr>
          <p:cNvPr id="20" name="Picture 44" descr="na_c22"/>
          <p:cNvPicPr>
            <a:picLocks noChangeAspect="1" noChangeArrowheads="1"/>
          </p:cNvPicPr>
          <p:nvPr/>
        </p:nvPicPr>
        <p:blipFill>
          <a:blip r:embed="rId3" cstate="print"/>
          <a:srcRect/>
          <a:stretch>
            <a:fillRect/>
          </a:stretch>
        </p:blipFill>
        <p:spPr bwMode="auto">
          <a:xfrm>
            <a:off x="896493" y="3794022"/>
            <a:ext cx="163255" cy="176882"/>
          </a:xfrm>
          <a:prstGeom prst="rect">
            <a:avLst/>
          </a:prstGeom>
          <a:noFill/>
          <a:ln w="9525">
            <a:noFill/>
            <a:miter lim="800000"/>
            <a:headEnd/>
            <a:tailEnd/>
          </a:ln>
        </p:spPr>
      </p:pic>
      <p:pic>
        <p:nvPicPr>
          <p:cNvPr id="21" name="Picture 44" descr="na_c22"/>
          <p:cNvPicPr>
            <a:picLocks noChangeAspect="1" noChangeArrowheads="1"/>
          </p:cNvPicPr>
          <p:nvPr/>
        </p:nvPicPr>
        <p:blipFill>
          <a:blip r:embed="rId3" cstate="print"/>
          <a:srcRect/>
          <a:stretch>
            <a:fillRect/>
          </a:stretch>
        </p:blipFill>
        <p:spPr bwMode="auto">
          <a:xfrm>
            <a:off x="881609" y="2597553"/>
            <a:ext cx="163255" cy="176882"/>
          </a:xfrm>
          <a:prstGeom prst="rect">
            <a:avLst/>
          </a:prstGeom>
          <a:noFill/>
          <a:ln w="9525">
            <a:noFill/>
            <a:miter lim="800000"/>
            <a:headEnd/>
            <a:tailEnd/>
          </a:ln>
        </p:spPr>
      </p:pic>
      <p:sp>
        <p:nvSpPr>
          <p:cNvPr id="22" name="직사각형 21"/>
          <p:cNvSpPr/>
          <p:nvPr/>
        </p:nvSpPr>
        <p:spPr>
          <a:xfrm>
            <a:off x="1658114" y="3589140"/>
            <a:ext cx="9307295" cy="222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endParaRPr lang="en-US" altLang="ko-KR" sz="1500" dirty="0">
              <a:solidFill>
                <a:prstClr val="black"/>
              </a:solidFill>
              <a:latin typeface="HY헤드라인M" pitchFamily="18" charset="-127"/>
              <a:ea typeface="HY헤드라인M" pitchFamily="18" charset="-127"/>
            </a:endParaRPr>
          </a:p>
        </p:txBody>
      </p:sp>
      <p:sp>
        <p:nvSpPr>
          <p:cNvPr id="29" name="직사각형 28"/>
          <p:cNvSpPr/>
          <p:nvPr/>
        </p:nvSpPr>
        <p:spPr>
          <a:xfrm>
            <a:off x="1177406" y="3756076"/>
            <a:ext cx="9782722" cy="1097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smtClean="0">
                <a:solidFill>
                  <a:schemeClr val="tx1"/>
                </a:solidFill>
                <a:latin typeface="HY헤드라인M" panose="02030600000101010101" pitchFamily="18" charset="-127"/>
                <a:ea typeface="HY헤드라인M" panose="02030600000101010101" pitchFamily="18" charset="-127"/>
              </a:rPr>
              <a:t>이를 이루기 위해 </a:t>
            </a:r>
            <a:r>
              <a:rPr lang="en-US" altLang="ko-KR" sz="1600" smtClean="0">
                <a:solidFill>
                  <a:schemeClr val="tx1"/>
                </a:solidFill>
                <a:latin typeface="HY헤드라인M" panose="02030600000101010101" pitchFamily="18" charset="-127"/>
                <a:ea typeface="HY헤드라인M" panose="02030600000101010101" pitchFamily="18" charset="-127"/>
              </a:rPr>
              <a:t>4</a:t>
            </a:r>
            <a:r>
              <a:rPr lang="ko-KR" altLang="en-US" sz="1600" smtClean="0">
                <a:solidFill>
                  <a:schemeClr val="tx1"/>
                </a:solidFill>
                <a:latin typeface="HY헤드라인M" panose="02030600000101010101" pitchFamily="18" charset="-127"/>
                <a:ea typeface="HY헤드라인M" panose="02030600000101010101" pitchFamily="18" charset="-127"/>
              </a:rPr>
              <a:t>가지 기전의 전략을 도입했음</a:t>
            </a:r>
            <a:endParaRPr lang="en-US" altLang="ko-KR" sz="16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400" smtClean="0">
                <a:solidFill>
                  <a:schemeClr val="tx1"/>
                </a:solidFill>
                <a:latin typeface="HY헤드라인M" panose="02030600000101010101" pitchFamily="18" charset="-127"/>
                <a:ea typeface="HY헤드라인M" panose="02030600000101010101" pitchFamily="18" charset="-127"/>
              </a:rPr>
              <a:t>인구집단건강 개선</a:t>
            </a:r>
            <a:endParaRPr lang="en-US" altLang="ko-KR" sz="14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400" smtClean="0">
                <a:solidFill>
                  <a:schemeClr val="tx1"/>
                </a:solidFill>
                <a:latin typeface="HY헤드라인M" panose="02030600000101010101" pitchFamily="18" charset="-127"/>
                <a:ea typeface="HY헤드라인M" panose="02030600000101010101" pitchFamily="18" charset="-127"/>
              </a:rPr>
              <a:t>케어 통합</a:t>
            </a:r>
            <a:endParaRPr lang="en-US" altLang="ko-KR" sz="14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400" smtClean="0">
                <a:solidFill>
                  <a:schemeClr val="tx1"/>
                </a:solidFill>
                <a:latin typeface="HY헤드라인M" panose="02030600000101010101" pitchFamily="18" charset="-127"/>
                <a:ea typeface="HY헤드라인M" panose="02030600000101010101" pitchFamily="18" charset="-127"/>
              </a:rPr>
              <a:t>지역사회</a:t>
            </a:r>
            <a:r>
              <a:rPr lang="en-US" altLang="ko-KR" sz="1400" smtClean="0">
                <a:solidFill>
                  <a:schemeClr val="tx1"/>
                </a:solidFill>
                <a:latin typeface="HY헤드라인M" panose="02030600000101010101" pitchFamily="18" charset="-127"/>
                <a:ea typeface="HY헤드라인M" panose="02030600000101010101" pitchFamily="18" charset="-127"/>
              </a:rPr>
              <a:t>-</a:t>
            </a:r>
            <a:r>
              <a:rPr lang="ko-KR" altLang="en-US" sz="1400" smtClean="0">
                <a:solidFill>
                  <a:schemeClr val="tx1"/>
                </a:solidFill>
                <a:latin typeface="HY헤드라인M" panose="02030600000101010101" pitchFamily="18" charset="-127"/>
                <a:ea typeface="HY헤드라인M" panose="02030600000101010101" pitchFamily="18" charset="-127"/>
              </a:rPr>
              <a:t>기반 성과 향상</a:t>
            </a:r>
            <a:endParaRPr lang="en-US" altLang="ko-KR" sz="14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400" smtClean="0">
                <a:solidFill>
                  <a:schemeClr val="tx1"/>
                </a:solidFill>
                <a:latin typeface="HY헤드라인M" panose="02030600000101010101" pitchFamily="18" charset="-127"/>
                <a:ea typeface="HY헤드라인M" panose="02030600000101010101" pitchFamily="18" charset="-127"/>
              </a:rPr>
              <a:t>가치</a:t>
            </a:r>
            <a:r>
              <a:rPr lang="en-US" altLang="ko-KR" sz="1400" smtClean="0">
                <a:solidFill>
                  <a:schemeClr val="tx1"/>
                </a:solidFill>
                <a:latin typeface="HY헤드라인M" panose="02030600000101010101" pitchFamily="18" charset="-127"/>
                <a:ea typeface="HY헤드라인M" panose="02030600000101010101" pitchFamily="18" charset="-127"/>
              </a:rPr>
              <a:t>-</a:t>
            </a:r>
            <a:r>
              <a:rPr lang="ko-KR" altLang="en-US" sz="1400" smtClean="0">
                <a:solidFill>
                  <a:schemeClr val="tx1"/>
                </a:solidFill>
                <a:latin typeface="HY헤드라인M" panose="02030600000101010101" pitchFamily="18" charset="-127"/>
                <a:ea typeface="HY헤드라인M" panose="02030600000101010101" pitchFamily="18" charset="-127"/>
              </a:rPr>
              <a:t>기반 구매</a:t>
            </a:r>
            <a:endParaRPr lang="en-US" altLang="ko-KR" sz="1400">
              <a:solidFill>
                <a:schemeClr val="tx1"/>
              </a:solidFill>
              <a:latin typeface="HY헤드라인M" panose="02030600000101010101" pitchFamily="18" charset="-127"/>
              <a:ea typeface="HY헤드라인M" panose="02030600000101010101" pitchFamily="18" charset="-127"/>
            </a:endParaRPr>
          </a:p>
        </p:txBody>
      </p:sp>
      <p:sp>
        <p:nvSpPr>
          <p:cNvPr id="2" name="슬라이드 번호 개체 틀 1"/>
          <p:cNvSpPr>
            <a:spLocks noGrp="1"/>
          </p:cNvSpPr>
          <p:nvPr>
            <p:ph type="sldNum" sz="quarter" idx="12"/>
          </p:nvPr>
        </p:nvSpPr>
        <p:spPr/>
        <p:txBody>
          <a:bodyPr/>
          <a:lstStyle/>
          <a:p>
            <a:fld id="{226A7A18-950E-430F-B78B-4CE5EA3222A8}" type="slidenum">
              <a:rPr lang="ko-KR" altLang="en-US" smtClean="0"/>
              <a:t>37</a:t>
            </a:fld>
            <a:endParaRPr lang="ko-KR" altLang="en-US"/>
          </a:p>
        </p:txBody>
      </p:sp>
      <p:pic>
        <p:nvPicPr>
          <p:cNvPr id="5122" name="Picture 2" descr="ê´ë ¨ ì´ë¯¸ì§"/>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4408" y="2899303"/>
            <a:ext cx="4762500" cy="3571875"/>
          </a:xfrm>
          <a:prstGeom prst="rect">
            <a:avLst/>
          </a:prstGeom>
          <a:noFill/>
          <a:extLst>
            <a:ext uri="{909E8E84-426E-40DD-AFC4-6F175D3DCCD1}">
              <a14:hiddenFill xmlns:a14="http://schemas.microsoft.com/office/drawing/2010/main">
                <a:solidFill>
                  <a:srgbClr val="FFFFFF"/>
                </a:solidFill>
              </a14:hiddenFill>
            </a:ext>
          </a:extLst>
        </p:spPr>
      </p:pic>
      <p:sp>
        <p:nvSpPr>
          <p:cNvPr id="19" name="슬라이드 번호 개체 틀 1"/>
          <p:cNvSpPr txBox="1">
            <a:spLocks/>
          </p:cNvSpPr>
          <p:nvPr/>
        </p:nvSpPr>
        <p:spPr>
          <a:xfrm>
            <a:off x="8058954" y="6174362"/>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226A7A18-950E-430F-B78B-4CE5EA3222A8}" type="slidenum">
              <a:rPr lang="ko-KR" altLang="en-US" smtClean="0"/>
              <a:pPr/>
              <a:t>37</a:t>
            </a:fld>
            <a:endParaRPr lang="ko-KR" altLang="en-US"/>
          </a:p>
        </p:txBody>
      </p:sp>
      <p:grpSp>
        <p:nvGrpSpPr>
          <p:cNvPr id="23" name="그룹 22"/>
          <p:cNvGrpSpPr/>
          <p:nvPr/>
        </p:nvGrpSpPr>
        <p:grpSpPr>
          <a:xfrm>
            <a:off x="208028" y="5260558"/>
            <a:ext cx="4415128" cy="1036751"/>
            <a:chOff x="918872" y="5406282"/>
            <a:chExt cx="4415128" cy="1036751"/>
          </a:xfrm>
        </p:grpSpPr>
        <p:sp>
          <p:nvSpPr>
            <p:cNvPr id="24" name="직사각형 23"/>
            <p:cNvSpPr/>
            <p:nvPr/>
          </p:nvSpPr>
          <p:spPr>
            <a:xfrm>
              <a:off x="918872" y="5406282"/>
              <a:ext cx="4415128" cy="1036751"/>
            </a:xfrm>
            <a:prstGeom prst="rect">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p:cNvSpPr/>
            <p:nvPr/>
          </p:nvSpPr>
          <p:spPr>
            <a:xfrm>
              <a:off x="1039894" y="5465994"/>
              <a:ext cx="4175228" cy="214630"/>
            </a:xfrm>
            <a:prstGeom prst="rect">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200" b="1" smtClean="0">
                  <a:solidFill>
                    <a:schemeClr val="accent4">
                      <a:lumMod val="50000"/>
                    </a:schemeClr>
                  </a:solidFill>
                </a:rPr>
                <a:t>아이오와주 </a:t>
              </a:r>
              <a:r>
                <a:rPr lang="en-US" altLang="ko-KR" sz="1200" b="1" smtClean="0">
                  <a:solidFill>
                    <a:schemeClr val="accent4">
                      <a:lumMod val="50000"/>
                    </a:schemeClr>
                  </a:solidFill>
                </a:rPr>
                <a:t>SIM </a:t>
              </a:r>
              <a:r>
                <a:rPr lang="ko-KR" altLang="en-US" sz="1200" b="1" smtClean="0">
                  <a:solidFill>
                    <a:schemeClr val="accent4">
                      <a:lumMod val="50000"/>
                    </a:schemeClr>
                  </a:solidFill>
                </a:rPr>
                <a:t>핵심인 </a:t>
              </a:r>
              <a:r>
                <a:rPr lang="en-US" altLang="ko-KR" sz="1200" b="1" smtClean="0">
                  <a:solidFill>
                    <a:schemeClr val="accent4">
                      <a:lumMod val="50000"/>
                    </a:schemeClr>
                  </a:solidFill>
                </a:rPr>
                <a:t>C3 </a:t>
              </a:r>
              <a:r>
                <a:rPr lang="ko-KR" altLang="en-US" sz="1200" b="1" smtClean="0">
                  <a:solidFill>
                    <a:schemeClr val="accent4">
                      <a:lumMod val="50000"/>
                    </a:schemeClr>
                  </a:solidFill>
                </a:rPr>
                <a:t>추구 역할</a:t>
              </a:r>
              <a:endParaRPr lang="ko-KR" altLang="en-US" sz="1200" b="1">
                <a:solidFill>
                  <a:schemeClr val="accent4">
                    <a:lumMod val="50000"/>
                  </a:schemeClr>
                </a:solidFill>
              </a:endParaRPr>
            </a:p>
          </p:txBody>
        </p:sp>
        <p:sp>
          <p:nvSpPr>
            <p:cNvPr id="26" name="직사각형 25"/>
            <p:cNvSpPr/>
            <p:nvPr/>
          </p:nvSpPr>
          <p:spPr>
            <a:xfrm>
              <a:off x="1039894" y="5724498"/>
              <a:ext cx="4175228" cy="220202"/>
            </a:xfrm>
            <a:prstGeom prst="rect">
              <a:avLst/>
            </a:prstGeom>
            <a:solidFill>
              <a:schemeClr val="accent6">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200" smtClean="0">
                  <a:solidFill>
                    <a:srgbClr val="C00000"/>
                  </a:solidFill>
                </a:rPr>
                <a:t>케어 통합</a:t>
              </a:r>
              <a:r>
                <a:rPr lang="ko-KR" altLang="en-US" sz="1200" smtClean="0">
                  <a:solidFill>
                    <a:prstClr val="black"/>
                  </a:solidFill>
                </a:rPr>
                <a:t>을 통해 건강의 </a:t>
              </a:r>
              <a:r>
                <a:rPr lang="ko-KR" altLang="en-US" sz="1200" smtClean="0">
                  <a:solidFill>
                    <a:srgbClr val="C00000"/>
                  </a:solidFill>
                </a:rPr>
                <a:t>사회적결정요인</a:t>
              </a:r>
              <a:r>
                <a:rPr lang="ko-KR" altLang="en-US" sz="1200" smtClean="0">
                  <a:solidFill>
                    <a:prstClr val="black"/>
                  </a:solidFill>
                </a:rPr>
                <a:t>을 강조함</a:t>
              </a:r>
              <a:endParaRPr lang="ko-KR" altLang="en-US" sz="1200">
                <a:solidFill>
                  <a:srgbClr val="C00000"/>
                </a:solidFill>
              </a:endParaRPr>
            </a:p>
          </p:txBody>
        </p:sp>
        <p:sp>
          <p:nvSpPr>
            <p:cNvPr id="27" name="직사각형 26"/>
            <p:cNvSpPr/>
            <p:nvPr/>
          </p:nvSpPr>
          <p:spPr>
            <a:xfrm>
              <a:off x="1039894" y="5988835"/>
              <a:ext cx="4175228" cy="390698"/>
            </a:xfrm>
            <a:prstGeom prst="rect">
              <a:avLst/>
            </a:prstGeom>
            <a:solidFill>
              <a:schemeClr val="accent6">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1200" smtClean="0">
                  <a:solidFill>
                    <a:prstClr val="black"/>
                  </a:solidFill>
                </a:rPr>
                <a:t>SIM </a:t>
              </a:r>
              <a:r>
                <a:rPr lang="ko-KR" altLang="en-US" sz="1200" smtClean="0">
                  <a:solidFill>
                    <a:prstClr val="black"/>
                  </a:solidFill>
                </a:rPr>
                <a:t>아이오와 전략과 관련된 </a:t>
              </a:r>
              <a:r>
                <a:rPr lang="ko-KR" altLang="en-US" sz="1200" smtClean="0">
                  <a:solidFill>
                    <a:srgbClr val="C00000"/>
                  </a:solidFill>
                </a:rPr>
                <a:t>인구집단</a:t>
              </a:r>
              <a:r>
                <a:rPr lang="en-US" altLang="ko-KR" sz="1200" smtClean="0">
                  <a:solidFill>
                    <a:srgbClr val="C00000"/>
                  </a:solidFill>
                </a:rPr>
                <a:t>-</a:t>
              </a:r>
              <a:r>
                <a:rPr lang="ko-KR" altLang="en-US" sz="1200" smtClean="0">
                  <a:solidFill>
                    <a:srgbClr val="C00000"/>
                  </a:solidFill>
                </a:rPr>
                <a:t>기반 지역사회 개입을 </a:t>
              </a:r>
              <a:r>
                <a:rPr lang="ko-KR" altLang="en-US" sz="1200" smtClean="0">
                  <a:solidFill>
                    <a:prstClr val="black"/>
                  </a:solidFill>
                </a:rPr>
                <a:t>실천함</a:t>
              </a:r>
              <a:endParaRPr lang="ko-KR" altLang="en-US" sz="1200">
                <a:solidFill>
                  <a:srgbClr val="C00000"/>
                </a:solidFill>
              </a:endParaRPr>
            </a:p>
          </p:txBody>
        </p:sp>
      </p:grpSp>
      <p:sp>
        <p:nvSpPr>
          <p:cNvPr id="32" name="직사각형 31"/>
          <p:cNvSpPr/>
          <p:nvPr/>
        </p:nvSpPr>
        <p:spPr>
          <a:xfrm>
            <a:off x="7002128" y="5288136"/>
            <a:ext cx="3320246" cy="1124202"/>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36000" rIns="36000" bIns="36000" rtlCol="0" anchor="ctr"/>
          <a:lstStyle/>
          <a:p>
            <a:pPr indent="-72000">
              <a:buFont typeface="Arial" panose="020B0604020202020204" pitchFamily="34" charset="0"/>
              <a:buChar char="•"/>
            </a:pPr>
            <a:r>
              <a:rPr lang="ko-KR" altLang="en-US" sz="1400" smtClean="0">
                <a:solidFill>
                  <a:prstClr val="black"/>
                </a:solidFill>
              </a:rPr>
              <a:t> </a:t>
            </a:r>
            <a:r>
              <a:rPr lang="en-US" altLang="ko-KR" sz="1400" smtClean="0">
                <a:solidFill>
                  <a:prstClr val="black"/>
                </a:solidFill>
              </a:rPr>
              <a:t>4</a:t>
            </a:r>
            <a:r>
              <a:rPr lang="ko-KR" altLang="en-US" sz="1400" smtClean="0">
                <a:solidFill>
                  <a:prstClr val="black"/>
                </a:solidFill>
              </a:rPr>
              <a:t>년 동안 </a:t>
            </a:r>
            <a:r>
              <a:rPr lang="en-US" altLang="ko-KR" sz="1400" smtClean="0">
                <a:solidFill>
                  <a:prstClr val="black"/>
                </a:solidFill>
              </a:rPr>
              <a:t>4,310</a:t>
            </a:r>
            <a:r>
              <a:rPr lang="ko-KR" altLang="en-US" sz="1400" smtClean="0">
                <a:solidFill>
                  <a:prstClr val="black"/>
                </a:solidFill>
              </a:rPr>
              <a:t>만불을 받고 다음을 함</a:t>
            </a:r>
            <a:endParaRPr lang="en-US" altLang="ko-KR" sz="1400" smtClean="0">
              <a:solidFill>
                <a:prstClr val="black"/>
              </a:solidFill>
            </a:endParaRPr>
          </a:p>
          <a:p>
            <a:pPr marL="213750" indent="-285750">
              <a:buFont typeface="Wingdings" panose="05000000000000000000" pitchFamily="2" charset="2"/>
              <a:buChar char="Ø"/>
            </a:pPr>
            <a:r>
              <a:rPr lang="en-US" altLang="ko-KR" sz="1400" b="1" smtClean="0">
                <a:solidFill>
                  <a:prstClr val="black"/>
                </a:solidFill>
              </a:rPr>
              <a:t> </a:t>
            </a:r>
            <a:r>
              <a:rPr lang="ko-KR" altLang="en-US" sz="1400" b="1" smtClean="0">
                <a:solidFill>
                  <a:srgbClr val="C00000"/>
                </a:solidFill>
              </a:rPr>
              <a:t>인구집단건강을 </a:t>
            </a:r>
            <a:r>
              <a:rPr lang="ko-KR" altLang="en-US" sz="1400" b="1">
                <a:solidFill>
                  <a:srgbClr val="C00000"/>
                </a:solidFill>
              </a:rPr>
              <a:t>개선함</a:t>
            </a:r>
            <a:endParaRPr lang="en-US" altLang="ko-KR" sz="1400" b="1">
              <a:solidFill>
                <a:srgbClr val="C00000"/>
              </a:solidFill>
            </a:endParaRPr>
          </a:p>
          <a:p>
            <a:pPr marL="213750" indent="-285750">
              <a:buFont typeface="Wingdings" panose="05000000000000000000" pitchFamily="2" charset="2"/>
              <a:buChar char="Ø"/>
            </a:pPr>
            <a:r>
              <a:rPr lang="en-US" altLang="ko-KR" sz="1400" b="1" smtClean="0">
                <a:solidFill>
                  <a:prstClr val="black"/>
                </a:solidFill>
              </a:rPr>
              <a:t> </a:t>
            </a:r>
            <a:r>
              <a:rPr lang="ko-KR" altLang="en-US" sz="1400" b="1" smtClean="0">
                <a:solidFill>
                  <a:srgbClr val="C00000"/>
                </a:solidFill>
              </a:rPr>
              <a:t>보건의료를 변혁함</a:t>
            </a:r>
            <a:endParaRPr lang="en-US" altLang="ko-KR" sz="1400" b="1">
              <a:solidFill>
                <a:srgbClr val="C00000"/>
              </a:solidFill>
            </a:endParaRPr>
          </a:p>
          <a:p>
            <a:pPr marL="213750" indent="-285750">
              <a:buFont typeface="Wingdings" panose="05000000000000000000" pitchFamily="2" charset="2"/>
              <a:buChar char="Ø"/>
            </a:pPr>
            <a:r>
              <a:rPr lang="en-US" altLang="ko-KR" sz="1400" b="1" smtClean="0">
                <a:solidFill>
                  <a:prstClr val="black"/>
                </a:solidFill>
              </a:rPr>
              <a:t> </a:t>
            </a:r>
            <a:r>
              <a:rPr lang="ko-KR" altLang="en-US" sz="1400" b="1" smtClean="0">
                <a:solidFill>
                  <a:srgbClr val="C00000"/>
                </a:solidFill>
              </a:rPr>
              <a:t>지속성을 촉진함</a:t>
            </a:r>
            <a:endParaRPr lang="en-US" altLang="ko-KR" sz="1400" b="1">
              <a:solidFill>
                <a:srgbClr val="C00000"/>
              </a:solidFill>
            </a:endParaRPr>
          </a:p>
        </p:txBody>
      </p:sp>
      <p:sp>
        <p:nvSpPr>
          <p:cNvPr id="33" name="직사각형 32"/>
          <p:cNvSpPr/>
          <p:nvPr/>
        </p:nvSpPr>
        <p:spPr>
          <a:xfrm>
            <a:off x="6987000" y="5066662"/>
            <a:ext cx="1237191" cy="238443"/>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1600" smtClean="0">
                <a:solidFill>
                  <a:prstClr val="white"/>
                </a:solidFill>
              </a:rPr>
              <a:t>목표</a:t>
            </a:r>
            <a:endParaRPr lang="ko-KR" altLang="en-US" sz="1600">
              <a:solidFill>
                <a:prstClr val="white"/>
              </a:solidFill>
            </a:endParaRPr>
          </a:p>
        </p:txBody>
      </p:sp>
      <p:sp>
        <p:nvSpPr>
          <p:cNvPr id="35" name="직사각형 34"/>
          <p:cNvSpPr/>
          <p:nvPr/>
        </p:nvSpPr>
        <p:spPr>
          <a:xfrm>
            <a:off x="4726558" y="4231966"/>
            <a:ext cx="307820" cy="1256099"/>
          </a:xfrm>
          <a:prstGeom prst="rect">
            <a:avLst/>
          </a:prstGeom>
          <a:solidFill>
            <a:schemeClr val="accent3">
              <a:lumMod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lIns="36000" tIns="36000" rIns="36000" bIns="36000" rtlCol="0" anchor="ctr"/>
          <a:lstStyle/>
          <a:p>
            <a:pPr algn="ctr"/>
            <a:r>
              <a:rPr lang="ko-KR" altLang="en-US" sz="1400" smtClean="0">
                <a:solidFill>
                  <a:srgbClr val="FFC000"/>
                </a:solidFill>
              </a:rPr>
              <a:t>전략</a:t>
            </a:r>
            <a:endParaRPr lang="ko-KR" altLang="en-US" sz="1400">
              <a:solidFill>
                <a:srgbClr val="FFC000"/>
              </a:solidFill>
            </a:endParaRPr>
          </a:p>
        </p:txBody>
      </p:sp>
      <p:sp>
        <p:nvSpPr>
          <p:cNvPr id="36" name="직사각형 35"/>
          <p:cNvSpPr/>
          <p:nvPr/>
        </p:nvSpPr>
        <p:spPr>
          <a:xfrm>
            <a:off x="5028874" y="4239376"/>
            <a:ext cx="1808901" cy="268907"/>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200" smtClean="0">
                <a:solidFill>
                  <a:schemeClr val="accent2">
                    <a:lumMod val="50000"/>
                  </a:schemeClr>
                </a:solidFill>
              </a:rPr>
              <a:t>인구집단건강관리</a:t>
            </a:r>
            <a:endParaRPr lang="ko-KR" altLang="en-US" sz="1200">
              <a:solidFill>
                <a:schemeClr val="accent2">
                  <a:lumMod val="50000"/>
                </a:schemeClr>
              </a:solidFill>
            </a:endParaRPr>
          </a:p>
        </p:txBody>
      </p:sp>
      <p:sp>
        <p:nvSpPr>
          <p:cNvPr id="37" name="직사각형 36"/>
          <p:cNvSpPr/>
          <p:nvPr/>
        </p:nvSpPr>
        <p:spPr>
          <a:xfrm>
            <a:off x="5028874" y="4553543"/>
            <a:ext cx="1808901" cy="282211"/>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200" smtClean="0">
                <a:solidFill>
                  <a:schemeClr val="accent2">
                    <a:lumMod val="50000"/>
                  </a:schemeClr>
                </a:solidFill>
              </a:rPr>
              <a:t>케어 통합</a:t>
            </a:r>
            <a:endParaRPr lang="ko-KR" altLang="en-US" sz="1200">
              <a:solidFill>
                <a:schemeClr val="accent2">
                  <a:lumMod val="50000"/>
                </a:schemeClr>
              </a:solidFill>
            </a:endParaRPr>
          </a:p>
        </p:txBody>
      </p:sp>
      <p:sp>
        <p:nvSpPr>
          <p:cNvPr id="39" name="직사각형 38"/>
          <p:cNvSpPr/>
          <p:nvPr/>
        </p:nvSpPr>
        <p:spPr>
          <a:xfrm>
            <a:off x="5034378" y="4879009"/>
            <a:ext cx="1808901" cy="282974"/>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200" smtClean="0">
                <a:solidFill>
                  <a:schemeClr val="accent2">
                    <a:lumMod val="50000"/>
                  </a:schemeClr>
                </a:solidFill>
              </a:rPr>
              <a:t>지역사회</a:t>
            </a:r>
            <a:r>
              <a:rPr lang="en-US" altLang="ko-KR" sz="1200" smtClean="0">
                <a:solidFill>
                  <a:schemeClr val="accent2">
                    <a:lumMod val="50000"/>
                  </a:schemeClr>
                </a:solidFill>
              </a:rPr>
              <a:t>-</a:t>
            </a:r>
            <a:r>
              <a:rPr lang="ko-KR" altLang="en-US" sz="1200" smtClean="0">
                <a:solidFill>
                  <a:schemeClr val="accent2">
                    <a:lumMod val="50000"/>
                  </a:schemeClr>
                </a:solidFill>
              </a:rPr>
              <a:t>기반 성과 향상</a:t>
            </a:r>
            <a:endParaRPr lang="en-US" altLang="ko-KR" sz="1200" smtClean="0">
              <a:solidFill>
                <a:schemeClr val="accent2">
                  <a:lumMod val="50000"/>
                </a:schemeClr>
              </a:solidFill>
            </a:endParaRPr>
          </a:p>
        </p:txBody>
      </p:sp>
      <p:sp>
        <p:nvSpPr>
          <p:cNvPr id="40" name="직사각형 39"/>
          <p:cNvSpPr/>
          <p:nvPr/>
        </p:nvSpPr>
        <p:spPr>
          <a:xfrm>
            <a:off x="5034386" y="5208782"/>
            <a:ext cx="1808901" cy="279283"/>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ko-KR" altLang="en-US" sz="1200" smtClean="0">
                <a:solidFill>
                  <a:schemeClr val="accent2">
                    <a:lumMod val="50000"/>
                  </a:schemeClr>
                </a:solidFill>
              </a:rPr>
              <a:t>가치</a:t>
            </a:r>
            <a:r>
              <a:rPr lang="en-US" altLang="ko-KR" sz="1200" smtClean="0">
                <a:solidFill>
                  <a:schemeClr val="accent2">
                    <a:lumMod val="50000"/>
                  </a:schemeClr>
                </a:solidFill>
              </a:rPr>
              <a:t>-</a:t>
            </a:r>
            <a:r>
              <a:rPr lang="ko-KR" altLang="en-US" sz="1200" smtClean="0">
                <a:solidFill>
                  <a:schemeClr val="accent2">
                    <a:lumMod val="50000"/>
                  </a:schemeClr>
                </a:solidFill>
              </a:rPr>
              <a:t>기반 구매</a:t>
            </a:r>
            <a:endParaRPr lang="ko-KR" altLang="en-US" sz="1200">
              <a:solidFill>
                <a:schemeClr val="accent2">
                  <a:lumMod val="50000"/>
                </a:schemeClr>
              </a:solidFill>
            </a:endParaRPr>
          </a:p>
        </p:txBody>
      </p:sp>
      <p:sp>
        <p:nvSpPr>
          <p:cNvPr id="42" name="오른쪽 화살표 41"/>
          <p:cNvSpPr/>
          <p:nvPr/>
        </p:nvSpPr>
        <p:spPr>
          <a:xfrm>
            <a:off x="5457702" y="5628981"/>
            <a:ext cx="666085" cy="604828"/>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바닥글 개체 틀 14"/>
          <p:cNvSpPr>
            <a:spLocks noGrp="1"/>
          </p:cNvSpPr>
          <p:nvPr>
            <p:ph type="ftr" sz="quarter" idx="11"/>
          </p:nvPr>
        </p:nvSpPr>
        <p:spPr>
          <a:xfrm>
            <a:off x="-1" y="34233"/>
            <a:ext cx="3556001" cy="224376"/>
          </a:xfrm>
        </p:spPr>
        <p:txBody>
          <a:bodyPr/>
          <a:lstStyle/>
          <a:p>
            <a:pPr algn="l"/>
            <a:r>
              <a:rPr lang="en-US" altLang="ko-KR" sz="1400" b="1" smtClean="0">
                <a:solidFill>
                  <a:srgbClr val="002060"/>
                </a:solidFill>
              </a:rPr>
              <a:t>5. </a:t>
            </a:r>
            <a:r>
              <a:rPr lang="ko-KR" altLang="en-US" sz="1400" b="1" smtClean="0">
                <a:solidFill>
                  <a:srgbClr val="002060"/>
                </a:solidFill>
              </a:rPr>
              <a:t>인구집단건강 적용 사례</a:t>
            </a:r>
            <a:endParaRPr lang="ko-KR" altLang="en-US" sz="1400" b="1">
              <a:solidFill>
                <a:srgbClr val="002060"/>
              </a:solidFill>
            </a:endParaRPr>
          </a:p>
        </p:txBody>
      </p:sp>
    </p:spTree>
    <p:extLst>
      <p:ext uri="{BB962C8B-B14F-4D97-AF65-F5344CB8AC3E}">
        <p14:creationId xmlns:p14="http://schemas.microsoft.com/office/powerpoint/2010/main" val="18614609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4" descr="na_c22"/>
          <p:cNvPicPr>
            <a:picLocks noChangeAspect="1" noChangeArrowheads="1"/>
          </p:cNvPicPr>
          <p:nvPr/>
        </p:nvPicPr>
        <p:blipFill>
          <a:blip r:embed="rId3" cstate="print"/>
          <a:srcRect/>
          <a:stretch>
            <a:fillRect/>
          </a:stretch>
        </p:blipFill>
        <p:spPr bwMode="auto">
          <a:xfrm>
            <a:off x="891528" y="2033235"/>
            <a:ext cx="163255" cy="176882"/>
          </a:xfrm>
          <a:prstGeom prst="rect">
            <a:avLst/>
          </a:prstGeom>
          <a:noFill/>
          <a:ln w="9525">
            <a:noFill/>
            <a:miter lim="800000"/>
            <a:headEnd/>
            <a:tailEnd/>
          </a:ln>
        </p:spPr>
      </p:pic>
      <p:pic>
        <p:nvPicPr>
          <p:cNvPr id="18" name="Picture 44" descr="na_c22"/>
          <p:cNvPicPr>
            <a:picLocks noChangeAspect="1" noChangeArrowheads="1"/>
          </p:cNvPicPr>
          <p:nvPr/>
        </p:nvPicPr>
        <p:blipFill>
          <a:blip r:embed="rId3" cstate="print"/>
          <a:srcRect/>
          <a:stretch>
            <a:fillRect/>
          </a:stretch>
        </p:blipFill>
        <p:spPr bwMode="auto">
          <a:xfrm>
            <a:off x="876643" y="985599"/>
            <a:ext cx="163255" cy="176882"/>
          </a:xfrm>
          <a:prstGeom prst="rect">
            <a:avLst/>
          </a:prstGeom>
          <a:noFill/>
          <a:ln w="9525">
            <a:noFill/>
            <a:miter lim="800000"/>
            <a:headEnd/>
            <a:tailEnd/>
          </a:ln>
        </p:spPr>
      </p:pic>
      <p:sp>
        <p:nvSpPr>
          <p:cNvPr id="91" name="직사각형 90"/>
          <p:cNvSpPr/>
          <p:nvPr/>
        </p:nvSpPr>
        <p:spPr>
          <a:xfrm>
            <a:off x="1494859" y="1249352"/>
            <a:ext cx="9307295" cy="222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endParaRPr lang="en-US" altLang="ko-KR" sz="1500" dirty="0">
              <a:solidFill>
                <a:prstClr val="black"/>
              </a:solidFill>
              <a:latin typeface="HY헤드라인M" pitchFamily="18" charset="-127"/>
              <a:ea typeface="HY헤드라인M" pitchFamily="18" charset="-127"/>
            </a:endParaRPr>
          </a:p>
        </p:txBody>
      </p:sp>
      <p:sp>
        <p:nvSpPr>
          <p:cNvPr id="58" name="직사각형 57"/>
          <p:cNvSpPr/>
          <p:nvPr/>
        </p:nvSpPr>
        <p:spPr>
          <a:xfrm>
            <a:off x="1177406" y="1007296"/>
            <a:ext cx="10697093" cy="881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600" u="sng" smtClean="0">
                <a:solidFill>
                  <a:schemeClr val="tx1"/>
                </a:solidFill>
                <a:latin typeface="HY헤드라인M" panose="02030600000101010101" pitchFamily="18" charset="-127"/>
                <a:ea typeface="HY헤드라인M" panose="02030600000101010101" pitchFamily="18" charset="-127"/>
              </a:rPr>
              <a:t>선구자</a:t>
            </a:r>
            <a:r>
              <a:rPr lang="en-US" altLang="ko-KR" sz="1600" u="sng" smtClean="0">
                <a:solidFill>
                  <a:schemeClr val="tx1"/>
                </a:solidFill>
                <a:latin typeface="HY헤드라인M" panose="02030600000101010101" pitchFamily="18" charset="-127"/>
                <a:ea typeface="HY헤드라인M" panose="02030600000101010101" pitchFamily="18" charset="-127"/>
              </a:rPr>
              <a:t>ACO</a:t>
            </a:r>
            <a:r>
              <a:rPr lang="ko-KR" altLang="en-US" sz="1600" u="sng" smtClean="0">
                <a:solidFill>
                  <a:schemeClr val="tx1"/>
                </a:solidFill>
                <a:latin typeface="HY헤드라인M" panose="02030600000101010101" pitchFamily="18" charset="-127"/>
                <a:ea typeface="HY헤드라인M" panose="02030600000101010101" pitchFamily="18" charset="-127"/>
              </a:rPr>
              <a:t>모형은 </a:t>
            </a:r>
            <a:r>
              <a:rPr lang="en-US" altLang="ko-KR" sz="1600" u="sng" smtClean="0">
                <a:solidFill>
                  <a:schemeClr val="tx1"/>
                </a:solidFill>
                <a:latin typeface="HY헤드라인M" panose="02030600000101010101" pitchFamily="18" charset="-127"/>
                <a:ea typeface="HY헤드라인M" panose="02030600000101010101" pitchFamily="18" charset="-127"/>
              </a:rPr>
              <a:t>CMS </a:t>
            </a:r>
            <a:r>
              <a:rPr lang="ko-KR" altLang="en-US" sz="1600" u="sng" smtClean="0">
                <a:solidFill>
                  <a:schemeClr val="tx1"/>
                </a:solidFill>
                <a:latin typeface="HY헤드라인M" panose="02030600000101010101" pitchFamily="18" charset="-127"/>
                <a:ea typeface="HY헤드라인M" panose="02030600000101010101" pitchFamily="18" charset="-127"/>
              </a:rPr>
              <a:t>혁신센터</a:t>
            </a:r>
            <a:r>
              <a:rPr lang="en-US" altLang="ko-KR" sz="1600" u="sng" smtClean="0">
                <a:solidFill>
                  <a:schemeClr val="tx1"/>
                </a:solidFill>
                <a:latin typeface="HY헤드라인M" panose="02030600000101010101" pitchFamily="18" charset="-127"/>
                <a:ea typeface="HY헤드라인M" panose="02030600000101010101" pitchFamily="18" charset="-127"/>
              </a:rPr>
              <a:t>(Innovation Center)</a:t>
            </a:r>
            <a:r>
              <a:rPr lang="ko-KR" altLang="en-US" sz="1600" u="sng" smtClean="0">
                <a:solidFill>
                  <a:schemeClr val="tx1"/>
                </a:solidFill>
                <a:latin typeface="HY헤드라인M" panose="02030600000101010101" pitchFamily="18" charset="-127"/>
                <a:ea typeface="HY헤드라인M" panose="02030600000101010101" pitchFamily="18" charset="-127"/>
              </a:rPr>
              <a:t>가</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책임의료조직</a:t>
            </a:r>
            <a:r>
              <a:rPr lang="en-US" altLang="ko-KR" sz="1600" u="sng" smtClean="0">
                <a:solidFill>
                  <a:schemeClr val="tx1"/>
                </a:solidFill>
                <a:latin typeface="HY헤드라인M" panose="02030600000101010101" pitchFamily="18" charset="-127"/>
                <a:ea typeface="HY헤드라인M" panose="02030600000101010101" pitchFamily="18" charset="-127"/>
              </a:rPr>
              <a:t>(ACOs) </a:t>
            </a:r>
            <a:r>
              <a:rPr lang="ko-KR" altLang="en-US" sz="1600" u="sng" smtClean="0">
                <a:solidFill>
                  <a:schemeClr val="tx1"/>
                </a:solidFill>
                <a:latin typeface="HY헤드라인M" panose="02030600000101010101" pitchFamily="18" charset="-127"/>
                <a:ea typeface="HY헤드라인M" panose="02030600000101010101" pitchFamily="18" charset="-127"/>
              </a:rPr>
              <a:t>운영 경험을 가졌거나 낮은 비용으로 메디케어에게 더 통합된 케어를 제공하는 기전을 가진 조직을 지원하기 위해 설계되었음</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선구자 </a:t>
            </a:r>
            <a:r>
              <a:rPr lang="en-US" altLang="ko-KR" sz="1600" smtClean="0">
                <a:solidFill>
                  <a:schemeClr val="tx1"/>
                </a:solidFill>
                <a:latin typeface="HY헤드라인M" panose="02030600000101010101" pitchFamily="18" charset="-127"/>
                <a:ea typeface="HY헤드라인M" panose="02030600000101010101" pitchFamily="18" charset="-127"/>
              </a:rPr>
              <a:t>ACO</a:t>
            </a:r>
            <a:r>
              <a:rPr lang="ko-KR" altLang="en-US" sz="1600" smtClean="0">
                <a:solidFill>
                  <a:schemeClr val="tx1"/>
                </a:solidFill>
                <a:latin typeface="HY헤드라인M" panose="02030600000101010101" pitchFamily="18" charset="-127"/>
                <a:ea typeface="HY헤드라인M" panose="02030600000101010101" pitchFamily="18" charset="-127"/>
              </a:rPr>
              <a:t>모형은 조직이 메디케어 비용을 줄이면서 환자에게 더 좋은 케어를 제공하고자 하는 목적을 이루는데 다른 지불방법이 어떻게 영향을 미치는 지를 실험하였음</a:t>
            </a:r>
            <a:endParaRPr lang="en-US" altLang="ko-KR" sz="1500" dirty="0">
              <a:solidFill>
                <a:schemeClr val="tx1"/>
              </a:solidFill>
              <a:latin typeface="HY헤드라인M" panose="02030600000101010101" pitchFamily="18" charset="-127"/>
              <a:ea typeface="HY헤드라인M" panose="02030600000101010101" pitchFamily="18" charset="-127"/>
            </a:endParaRPr>
          </a:p>
        </p:txBody>
      </p:sp>
      <p:sp>
        <p:nvSpPr>
          <p:cNvPr id="38" name="직사각형 37"/>
          <p:cNvSpPr/>
          <p:nvPr/>
        </p:nvSpPr>
        <p:spPr>
          <a:xfrm>
            <a:off x="1177405" y="2586900"/>
            <a:ext cx="10697093" cy="2345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smtClean="0">
                <a:solidFill>
                  <a:schemeClr val="tx1"/>
                </a:solidFill>
                <a:latin typeface="HY헤드라인M" panose="02030600000101010101" pitchFamily="18" charset="-127"/>
                <a:ea typeface="HY헤드라인M" panose="02030600000101010101" pitchFamily="18" charset="-127"/>
              </a:rPr>
              <a:t>공급자들이 줄인 비용에 대해서만 보상을 받았기 때문에</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en-US" altLang="ko-KR" sz="1600" u="sng" smtClean="0">
                <a:solidFill>
                  <a:schemeClr val="tx1"/>
                </a:solidFill>
                <a:latin typeface="HY헤드라인M" panose="02030600000101010101" pitchFamily="18" charset="-127"/>
                <a:ea typeface="HY헤드라인M" panose="02030600000101010101" pitchFamily="18" charset="-127"/>
              </a:rPr>
              <a:t>ACO</a:t>
            </a:r>
            <a:r>
              <a:rPr lang="ko-KR" altLang="en-US" sz="1600" u="sng" smtClean="0">
                <a:solidFill>
                  <a:schemeClr val="tx1"/>
                </a:solidFill>
                <a:latin typeface="HY헤드라인M" panose="02030600000101010101" pitchFamily="18" charset="-127"/>
                <a:ea typeface="HY헤드라인M" panose="02030600000101010101" pitchFamily="18" charset="-127"/>
              </a:rPr>
              <a:t>들은 비싸고 피할 수 있는 상태와 불필요한 케어를 예방하기 위해 필요한 상태만을 치료하는데 치중했음</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그런 가운데 공중보건이 많은 분야에서 중요한 역할을 했는데 </a:t>
            </a:r>
            <a:r>
              <a:rPr lang="ko-KR" altLang="en-US" sz="1600" smtClean="0">
                <a:solidFill>
                  <a:schemeClr val="tx1"/>
                </a:solidFill>
                <a:latin typeface="HY헤드라인M" panose="02030600000101010101" pitchFamily="18" charset="-127"/>
                <a:ea typeface="HY헤드라인M" panose="02030600000101010101" pitchFamily="18" charset="-127"/>
              </a:rPr>
              <a:t>다음과 같음</a:t>
            </a:r>
            <a:endParaRPr lang="en-US" altLang="ko-KR" sz="16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환자 참여</a:t>
            </a:r>
            <a:endParaRPr lang="en-US" altLang="ko-KR" sz="16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건강의 사회적 결정요인의 강조</a:t>
            </a:r>
            <a:endParaRPr lang="en-US" altLang="ko-KR" sz="16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인구집단 건강관리</a:t>
            </a:r>
            <a:endParaRPr lang="en-US" altLang="ko-KR" sz="16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요구 평가</a:t>
            </a:r>
            <a:endParaRPr lang="en-US" altLang="ko-KR" sz="16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건강증진</a:t>
            </a:r>
            <a:endParaRPr lang="en-US" altLang="ko-KR" sz="16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지역사회 건강 프로그램</a:t>
            </a:r>
            <a:endParaRPr lang="en-US" altLang="ko-KR" sz="16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케어 통합</a:t>
            </a:r>
            <a:endParaRPr lang="en-US" altLang="ko-KR" sz="1600" smtClean="0">
              <a:solidFill>
                <a:schemeClr val="tx1"/>
              </a:solidFill>
              <a:latin typeface="HY헤드라인M" panose="02030600000101010101" pitchFamily="18" charset="-127"/>
              <a:ea typeface="HY헤드라인M" panose="02030600000101010101" pitchFamily="18" charset="-127"/>
            </a:endParaRPr>
          </a:p>
        </p:txBody>
      </p:sp>
      <p:sp>
        <p:nvSpPr>
          <p:cNvPr id="43" name="직사각형 42"/>
          <p:cNvSpPr/>
          <p:nvPr/>
        </p:nvSpPr>
        <p:spPr>
          <a:xfrm>
            <a:off x="1177406" y="2016602"/>
            <a:ext cx="10868980" cy="437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600" smtClean="0">
                <a:solidFill>
                  <a:schemeClr val="tx1"/>
                </a:solidFill>
                <a:latin typeface="HY헤드라인M" panose="02030600000101010101" pitchFamily="18" charset="-127"/>
                <a:ea typeface="HY헤드라인M" panose="02030600000101010101" pitchFamily="18" charset="-127"/>
              </a:rPr>
              <a:t>트리니티</a:t>
            </a:r>
            <a:r>
              <a:rPr lang="en-US" altLang="ko-KR" sz="1600" smtClean="0">
                <a:solidFill>
                  <a:schemeClr val="tx1"/>
                </a:solidFill>
                <a:latin typeface="HY헤드라인M" panose="02030600000101010101" pitchFamily="18" charset="-127"/>
                <a:ea typeface="HY헤드라인M" panose="02030600000101010101" pitchFamily="18" charset="-127"/>
              </a:rPr>
              <a:t>(Trinity) </a:t>
            </a:r>
            <a:r>
              <a:rPr lang="ko-KR" altLang="en-US" sz="1600" smtClean="0">
                <a:solidFill>
                  <a:schemeClr val="tx1"/>
                </a:solidFill>
                <a:latin typeface="HY헤드라인M" panose="02030600000101010101" pitchFamily="18" charset="-127"/>
                <a:ea typeface="HY헤드라인M" panose="02030600000101010101" pitchFamily="18" charset="-127"/>
              </a:rPr>
              <a:t>선구자</a:t>
            </a:r>
            <a:r>
              <a:rPr lang="en-US" altLang="ko-KR" sz="1600" smtClean="0">
                <a:solidFill>
                  <a:schemeClr val="tx1"/>
                </a:solidFill>
                <a:latin typeface="HY헤드라인M" panose="02030600000101010101" pitchFamily="18" charset="-127"/>
                <a:ea typeface="HY헤드라인M" panose="02030600000101010101" pitchFamily="18" charset="-127"/>
              </a:rPr>
              <a:t> ACO</a:t>
            </a:r>
            <a:r>
              <a:rPr lang="ko-KR" altLang="en-US" sz="1600" smtClean="0">
                <a:solidFill>
                  <a:schemeClr val="tx1"/>
                </a:solidFill>
                <a:latin typeface="HY헤드라인M" panose="02030600000101010101" pitchFamily="18" charset="-127"/>
                <a:ea typeface="HY헤드라인M" panose="02030600000101010101" pitchFamily="18" charset="-127"/>
              </a:rPr>
              <a:t>는 북서 중앙 아이오와에 있는 </a:t>
            </a:r>
            <a:r>
              <a:rPr lang="en-US" altLang="ko-KR" sz="1600" smtClean="0">
                <a:solidFill>
                  <a:schemeClr val="tx1"/>
                </a:solidFill>
                <a:latin typeface="HY헤드라인M" panose="02030600000101010101" pitchFamily="18" charset="-127"/>
                <a:ea typeface="HY헤드라인M" panose="02030600000101010101" pitchFamily="18" charset="-127"/>
              </a:rPr>
              <a:t>3</a:t>
            </a:r>
            <a:r>
              <a:rPr lang="ko-KR" altLang="en-US" sz="1600" smtClean="0">
                <a:solidFill>
                  <a:schemeClr val="tx1"/>
                </a:solidFill>
                <a:latin typeface="HY헤드라인M" panose="02030600000101010101" pitchFamily="18" charset="-127"/>
                <a:ea typeface="HY헤드라인M" panose="02030600000101010101" pitchFamily="18" charset="-127"/>
              </a:rPr>
              <a:t>개 군을 맡았고</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포트닷지</a:t>
            </a:r>
            <a:r>
              <a:rPr lang="en-US" altLang="ko-KR" sz="1600" smtClean="0">
                <a:solidFill>
                  <a:schemeClr val="tx1"/>
                </a:solidFill>
                <a:latin typeface="HY헤드라인M" panose="02030600000101010101" pitchFamily="18" charset="-127"/>
                <a:ea typeface="HY헤드라인M" panose="02030600000101010101" pitchFamily="18" charset="-127"/>
              </a:rPr>
              <a:t>(Fort Dodge)</a:t>
            </a:r>
            <a:r>
              <a:rPr lang="ko-KR" altLang="en-US" sz="1600" smtClean="0">
                <a:solidFill>
                  <a:schemeClr val="tx1"/>
                </a:solidFill>
                <a:latin typeface="HY헤드라인M" panose="02030600000101010101" pitchFamily="18" charset="-127"/>
                <a:ea typeface="HY헤드라인M" panose="02030600000101010101" pitchFamily="18" charset="-127"/>
              </a:rPr>
              <a:t>에 있는 웹스터군 보건부가 </a:t>
            </a:r>
            <a:r>
              <a:rPr lang="en-US" altLang="ko-KR" sz="1600" smtClean="0">
                <a:solidFill>
                  <a:schemeClr val="tx1"/>
                </a:solidFill>
                <a:latin typeface="HY헤드라인M" panose="02030600000101010101" pitchFamily="18" charset="-127"/>
                <a:ea typeface="HY헤드라인M" panose="02030600000101010101" pitchFamily="18" charset="-127"/>
              </a:rPr>
              <a:t>ACO </a:t>
            </a:r>
            <a:r>
              <a:rPr lang="ko-KR" altLang="en-US" sz="1600" smtClean="0">
                <a:solidFill>
                  <a:schemeClr val="tx1"/>
                </a:solidFill>
                <a:latin typeface="HY헤드라인M" panose="02030600000101010101" pitchFamily="18" charset="-127"/>
                <a:ea typeface="HY헤드라인M" panose="02030600000101010101" pitchFamily="18" charset="-127"/>
              </a:rPr>
              <a:t>내</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인구집단</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기반 보건의료에 촛점을 맞춘 주요 역할을 담당함</a:t>
            </a:r>
            <a:endParaRPr lang="en-US" altLang="ko-KR" sz="1600" dirty="0">
              <a:solidFill>
                <a:schemeClr val="tx1"/>
              </a:solidFill>
              <a:latin typeface="HY헤드라인M" panose="02030600000101010101" pitchFamily="18" charset="-127"/>
              <a:ea typeface="HY헤드라인M" panose="02030600000101010101" pitchFamily="18" charset="-127"/>
            </a:endParaRPr>
          </a:p>
        </p:txBody>
      </p:sp>
      <p:pic>
        <p:nvPicPr>
          <p:cNvPr id="21" name="Picture 44" descr="na_c22"/>
          <p:cNvPicPr>
            <a:picLocks noChangeAspect="1" noChangeArrowheads="1"/>
          </p:cNvPicPr>
          <p:nvPr/>
        </p:nvPicPr>
        <p:blipFill>
          <a:blip r:embed="rId3" cstate="print"/>
          <a:srcRect/>
          <a:stretch>
            <a:fillRect/>
          </a:stretch>
        </p:blipFill>
        <p:spPr bwMode="auto">
          <a:xfrm>
            <a:off x="881609" y="2571427"/>
            <a:ext cx="163255" cy="176882"/>
          </a:xfrm>
          <a:prstGeom prst="rect">
            <a:avLst/>
          </a:prstGeom>
          <a:noFill/>
          <a:ln w="9525">
            <a:noFill/>
            <a:miter lim="800000"/>
            <a:headEnd/>
            <a:tailEnd/>
          </a:ln>
        </p:spPr>
      </p:pic>
      <p:sp>
        <p:nvSpPr>
          <p:cNvPr id="22" name="직사각형 21"/>
          <p:cNvSpPr/>
          <p:nvPr/>
        </p:nvSpPr>
        <p:spPr>
          <a:xfrm>
            <a:off x="1658114" y="3589140"/>
            <a:ext cx="9307295" cy="222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endParaRPr lang="en-US" altLang="ko-KR" sz="1500" dirty="0">
              <a:solidFill>
                <a:prstClr val="black"/>
              </a:solidFill>
              <a:latin typeface="HY헤드라인M" pitchFamily="18" charset="-127"/>
              <a:ea typeface="HY헤드라인M" pitchFamily="18" charset="-127"/>
            </a:endParaRPr>
          </a:p>
        </p:txBody>
      </p:sp>
      <p:sp>
        <p:nvSpPr>
          <p:cNvPr id="14" name="제목 2"/>
          <p:cNvSpPr>
            <a:spLocks noGrp="1"/>
          </p:cNvSpPr>
          <p:nvPr>
            <p:ph type="title"/>
          </p:nvPr>
        </p:nvSpPr>
        <p:spPr>
          <a:xfrm>
            <a:off x="250626" y="265996"/>
            <a:ext cx="11795760" cy="716586"/>
          </a:xfrm>
        </p:spPr>
        <p:txBody>
          <a:bodyPr>
            <a:noAutofit/>
          </a:bodyPr>
          <a:lstStyle/>
          <a:p>
            <a:r>
              <a:rPr lang="ko-KR" altLang="en-US" sz="3200" b="1" smtClean="0"/>
              <a:t>인구집단</a:t>
            </a:r>
            <a:r>
              <a:rPr lang="en-US" altLang="ko-KR" sz="3200" b="1" smtClean="0"/>
              <a:t>-</a:t>
            </a:r>
            <a:r>
              <a:rPr lang="ko-KR" altLang="en-US" sz="3200" b="1" smtClean="0"/>
              <a:t>기반 보건의료 변환을 위한 국가와 아이오와주의 노력 </a:t>
            </a:r>
            <a:r>
              <a:rPr lang="en-US" altLang="ko-KR" sz="1800" smtClean="0"/>
              <a:t/>
            </a:r>
            <a:br>
              <a:rPr lang="en-US" altLang="ko-KR" sz="1800" smtClean="0"/>
            </a:br>
            <a:r>
              <a:rPr lang="en-US" altLang="ko-KR" sz="1400"/>
              <a:t> </a:t>
            </a:r>
            <a:r>
              <a:rPr lang="en-US" altLang="ko-KR" sz="1400" smtClean="0"/>
              <a:t>                   </a:t>
            </a:r>
            <a:r>
              <a:rPr lang="en-US" altLang="ko-KR" sz="1400"/>
              <a:t>(prepared by Bailit Health Purchasing, LLC.  February 2013 </a:t>
            </a:r>
            <a:r>
              <a:rPr lang="en-US" altLang="ko-KR" sz="1400" i="1" smtClean="0"/>
              <a:t>AcademyHealth</a:t>
            </a:r>
            <a:r>
              <a:rPr lang="en-US" altLang="ko-KR" sz="1400" smtClean="0"/>
              <a:t>)</a:t>
            </a:r>
            <a:endParaRPr lang="ko-KR" altLang="en-US" sz="1400" b="1" dirty="0"/>
          </a:p>
        </p:txBody>
      </p:sp>
      <p:grpSp>
        <p:nvGrpSpPr>
          <p:cNvPr id="16" name="그룹 15"/>
          <p:cNvGrpSpPr/>
          <p:nvPr/>
        </p:nvGrpSpPr>
        <p:grpSpPr>
          <a:xfrm>
            <a:off x="1573562" y="5162459"/>
            <a:ext cx="2406563" cy="1199064"/>
            <a:chOff x="669445" y="1979151"/>
            <a:chExt cx="2406563" cy="1280074"/>
          </a:xfrm>
        </p:grpSpPr>
        <p:sp>
          <p:nvSpPr>
            <p:cNvPr id="17" name="직사각형 16"/>
            <p:cNvSpPr/>
            <p:nvPr/>
          </p:nvSpPr>
          <p:spPr>
            <a:xfrm>
              <a:off x="669445" y="2385705"/>
              <a:ext cx="2406563" cy="873520"/>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ko-KR" altLang="en-US" sz="1600" smtClean="0">
                  <a:solidFill>
                    <a:schemeClr val="tx1"/>
                  </a:solidFill>
                </a:rPr>
                <a:t>보상과 관련 피할 수 있는 비싸거나 불필요한 케어를 회피함</a:t>
              </a:r>
              <a:endParaRPr lang="ko-KR" altLang="en-US" sz="1700" dirty="0">
                <a:solidFill>
                  <a:schemeClr val="tx1"/>
                </a:solidFill>
              </a:endParaRPr>
            </a:p>
          </p:txBody>
        </p:sp>
        <p:sp>
          <p:nvSpPr>
            <p:cNvPr id="19" name="직사각형 18"/>
            <p:cNvSpPr/>
            <p:nvPr/>
          </p:nvSpPr>
          <p:spPr>
            <a:xfrm>
              <a:off x="669445" y="1979151"/>
              <a:ext cx="2406563" cy="367522"/>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rgbClr val="FFC000"/>
                  </a:solidFill>
                </a:rPr>
                <a:t> </a:t>
              </a:r>
              <a:r>
                <a:rPr lang="en-US" altLang="ko-KR" smtClean="0">
                  <a:solidFill>
                    <a:srgbClr val="FFC000"/>
                  </a:solidFill>
                </a:rPr>
                <a:t>ACO</a:t>
              </a:r>
              <a:r>
                <a:rPr lang="ko-KR" altLang="en-US" smtClean="0">
                  <a:solidFill>
                    <a:srgbClr val="FFC000"/>
                  </a:solidFill>
                </a:rPr>
                <a:t>의</a:t>
              </a:r>
              <a:r>
                <a:rPr lang="en-US" altLang="ko-KR" smtClean="0">
                  <a:solidFill>
                    <a:srgbClr val="FFC000"/>
                  </a:solidFill>
                </a:rPr>
                <a:t> </a:t>
              </a:r>
              <a:r>
                <a:rPr lang="ko-KR" altLang="en-US" smtClean="0">
                  <a:solidFill>
                    <a:srgbClr val="FFC000"/>
                  </a:solidFill>
                </a:rPr>
                <a:t>한계</a:t>
              </a:r>
              <a:endParaRPr lang="ko-KR" altLang="en-US" dirty="0">
                <a:solidFill>
                  <a:srgbClr val="FFC000"/>
                </a:solidFill>
              </a:endParaRPr>
            </a:p>
          </p:txBody>
        </p:sp>
      </p:grpSp>
      <p:grpSp>
        <p:nvGrpSpPr>
          <p:cNvPr id="20" name="그룹 19"/>
          <p:cNvGrpSpPr/>
          <p:nvPr/>
        </p:nvGrpSpPr>
        <p:grpSpPr>
          <a:xfrm>
            <a:off x="7672005" y="4204321"/>
            <a:ext cx="3446348" cy="2157202"/>
            <a:chOff x="3402678" y="2051222"/>
            <a:chExt cx="3446348" cy="2157202"/>
          </a:xfrm>
        </p:grpSpPr>
        <p:sp>
          <p:nvSpPr>
            <p:cNvPr id="23" name="직사각형 22"/>
            <p:cNvSpPr/>
            <p:nvPr/>
          </p:nvSpPr>
          <p:spPr>
            <a:xfrm>
              <a:off x="3408768" y="2373543"/>
              <a:ext cx="3440258" cy="1834881"/>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46800" rIns="36000" rtlCol="0" anchor="ctr"/>
            <a:lstStyle/>
            <a:p>
              <a:pPr marL="285750" indent="-285750">
                <a:buFont typeface="Wingdings" panose="05000000000000000000" pitchFamily="2" charset="2"/>
                <a:buChar char="ü"/>
              </a:pPr>
              <a:r>
                <a:rPr lang="ko-KR" altLang="en-US" sz="1700" smtClean="0">
                  <a:solidFill>
                    <a:schemeClr val="tx1"/>
                  </a:solidFill>
                </a:rPr>
                <a:t>환자 참여</a:t>
              </a:r>
              <a:endParaRPr lang="en-US" altLang="ko-KR" sz="1700" smtClean="0">
                <a:solidFill>
                  <a:schemeClr val="tx1"/>
                </a:solidFill>
              </a:endParaRPr>
            </a:p>
            <a:p>
              <a:pPr marL="285750" indent="-285750">
                <a:buFont typeface="Wingdings" panose="05000000000000000000" pitchFamily="2" charset="2"/>
                <a:buChar char="ü"/>
              </a:pPr>
              <a:r>
                <a:rPr lang="ko-KR" altLang="en-US" sz="1700" smtClean="0">
                  <a:solidFill>
                    <a:schemeClr val="tx1"/>
                  </a:solidFill>
                </a:rPr>
                <a:t>건강의 사회적 결정요인 강조</a:t>
              </a:r>
              <a:endParaRPr lang="en-US" altLang="ko-KR" sz="1700" smtClean="0">
                <a:solidFill>
                  <a:schemeClr val="tx1"/>
                </a:solidFill>
              </a:endParaRPr>
            </a:p>
            <a:p>
              <a:pPr marL="285750" indent="-285750">
                <a:buFont typeface="Wingdings" panose="05000000000000000000" pitchFamily="2" charset="2"/>
                <a:buChar char="ü"/>
              </a:pPr>
              <a:r>
                <a:rPr lang="ko-KR" altLang="en-US" sz="1700" smtClean="0">
                  <a:solidFill>
                    <a:schemeClr val="tx1"/>
                  </a:solidFill>
                </a:rPr>
                <a:t>인구집단 건강관리</a:t>
              </a:r>
              <a:endParaRPr lang="en-US" altLang="ko-KR" sz="1700" smtClean="0">
                <a:solidFill>
                  <a:schemeClr val="tx1"/>
                </a:solidFill>
              </a:endParaRPr>
            </a:p>
            <a:p>
              <a:pPr marL="285750" indent="-285750">
                <a:buFont typeface="Wingdings" panose="05000000000000000000" pitchFamily="2" charset="2"/>
                <a:buChar char="ü"/>
              </a:pPr>
              <a:r>
                <a:rPr lang="ko-KR" altLang="en-US" sz="1700" smtClean="0">
                  <a:solidFill>
                    <a:schemeClr val="tx1"/>
                  </a:solidFill>
                </a:rPr>
                <a:t>요구 평가</a:t>
              </a:r>
              <a:endParaRPr lang="en-US" altLang="ko-KR" sz="1700" smtClean="0">
                <a:solidFill>
                  <a:schemeClr val="tx1"/>
                </a:solidFill>
              </a:endParaRPr>
            </a:p>
            <a:p>
              <a:pPr marL="285750" indent="-285750">
                <a:buFont typeface="Wingdings" panose="05000000000000000000" pitchFamily="2" charset="2"/>
                <a:buChar char="ü"/>
              </a:pPr>
              <a:r>
                <a:rPr lang="ko-KR" altLang="en-US" sz="1700" smtClean="0">
                  <a:solidFill>
                    <a:schemeClr val="tx1"/>
                  </a:solidFill>
                </a:rPr>
                <a:t>건강증진</a:t>
              </a:r>
              <a:endParaRPr lang="en-US" altLang="ko-KR" sz="1700" smtClean="0">
                <a:solidFill>
                  <a:schemeClr val="tx1"/>
                </a:solidFill>
              </a:endParaRPr>
            </a:p>
            <a:p>
              <a:pPr marL="285750" indent="-285750">
                <a:buFont typeface="Wingdings" panose="05000000000000000000" pitchFamily="2" charset="2"/>
                <a:buChar char="ü"/>
              </a:pPr>
              <a:r>
                <a:rPr lang="ko-KR" altLang="en-US" sz="1700" smtClean="0">
                  <a:solidFill>
                    <a:schemeClr val="tx1"/>
                  </a:solidFill>
                </a:rPr>
                <a:t>지역사회건강 프로그램</a:t>
              </a:r>
              <a:endParaRPr lang="en-US" altLang="ko-KR" sz="1700" smtClean="0">
                <a:solidFill>
                  <a:schemeClr val="tx1"/>
                </a:solidFill>
              </a:endParaRPr>
            </a:p>
            <a:p>
              <a:pPr marL="285750" indent="-285750">
                <a:buFont typeface="Wingdings" panose="05000000000000000000" pitchFamily="2" charset="2"/>
                <a:buChar char="ü"/>
              </a:pPr>
              <a:r>
                <a:rPr lang="ko-KR" altLang="en-US" sz="1700" smtClean="0">
                  <a:solidFill>
                    <a:schemeClr val="tx1"/>
                  </a:solidFill>
                </a:rPr>
                <a:t>케어 통합</a:t>
              </a:r>
              <a:endParaRPr lang="en-US" altLang="ko-KR" sz="1700" smtClean="0">
                <a:solidFill>
                  <a:schemeClr val="tx1"/>
                </a:solidFill>
              </a:endParaRPr>
            </a:p>
          </p:txBody>
        </p:sp>
        <p:sp>
          <p:nvSpPr>
            <p:cNvPr id="24" name="직사각형 23"/>
            <p:cNvSpPr/>
            <p:nvPr/>
          </p:nvSpPr>
          <p:spPr>
            <a:xfrm>
              <a:off x="3402678" y="2051222"/>
              <a:ext cx="3440258" cy="32232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solidFill>
                    <a:srgbClr val="FFC000"/>
                  </a:solidFill>
                </a:rPr>
                <a:t>공중보건이 중요한 역할을 함</a:t>
              </a:r>
              <a:endParaRPr lang="ko-KR" altLang="en-US" dirty="0">
                <a:solidFill>
                  <a:srgbClr val="FFC000"/>
                </a:solidFill>
              </a:endParaRPr>
            </a:p>
          </p:txBody>
        </p:sp>
      </p:grpSp>
      <p:pic>
        <p:nvPicPr>
          <p:cNvPr id="6146" name="Picture 2" descr="íë¬ì¤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2962" y="5513291"/>
            <a:ext cx="1310061" cy="131006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upportì ëí ì´ë¯¸ì§ ê²ìê²°ê³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6573" y="3482277"/>
            <a:ext cx="2608224" cy="2445210"/>
          </a:xfrm>
          <a:prstGeom prst="rect">
            <a:avLst/>
          </a:prstGeom>
          <a:noFill/>
          <a:extLst>
            <a:ext uri="{909E8E84-426E-40DD-AFC4-6F175D3DCCD1}">
              <a14:hiddenFill xmlns:a14="http://schemas.microsoft.com/office/drawing/2010/main">
                <a:solidFill>
                  <a:srgbClr val="FFFFFF"/>
                </a:solidFill>
              </a14:hiddenFill>
            </a:ext>
          </a:extLst>
        </p:spPr>
      </p:pic>
      <p:sp>
        <p:nvSpPr>
          <p:cNvPr id="31" name="바닥글 개체 틀 14"/>
          <p:cNvSpPr>
            <a:spLocks noGrp="1"/>
          </p:cNvSpPr>
          <p:nvPr>
            <p:ph type="ftr" sz="quarter" idx="11"/>
          </p:nvPr>
        </p:nvSpPr>
        <p:spPr>
          <a:xfrm>
            <a:off x="-1" y="34233"/>
            <a:ext cx="3556001" cy="224376"/>
          </a:xfrm>
        </p:spPr>
        <p:txBody>
          <a:bodyPr/>
          <a:lstStyle/>
          <a:p>
            <a:pPr algn="l"/>
            <a:r>
              <a:rPr lang="en-US" altLang="ko-KR" sz="1400" b="1" smtClean="0">
                <a:solidFill>
                  <a:srgbClr val="002060"/>
                </a:solidFill>
              </a:rPr>
              <a:t>5. </a:t>
            </a:r>
            <a:r>
              <a:rPr lang="ko-KR" altLang="en-US" sz="1400" b="1" smtClean="0">
                <a:solidFill>
                  <a:srgbClr val="002060"/>
                </a:solidFill>
              </a:rPr>
              <a:t>인구집단건강 적용 사례</a:t>
            </a:r>
            <a:endParaRPr lang="ko-KR" altLang="en-US" sz="1400" b="1">
              <a:solidFill>
                <a:srgbClr val="002060"/>
              </a:solidFill>
            </a:endParaRPr>
          </a:p>
        </p:txBody>
      </p:sp>
    </p:spTree>
    <p:extLst>
      <p:ext uri="{BB962C8B-B14F-4D97-AF65-F5344CB8AC3E}">
        <p14:creationId xmlns:p14="http://schemas.microsoft.com/office/powerpoint/2010/main" val="6816931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1177406" y="4280703"/>
            <a:ext cx="10512570" cy="1446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en-US" altLang="ko-KR" sz="1600">
                <a:solidFill>
                  <a:schemeClr val="tx1"/>
                </a:solidFill>
                <a:latin typeface="HY헤드라인M" panose="02030600000101010101" pitchFamily="18" charset="-127"/>
                <a:ea typeface="HY헤드라인M" panose="02030600000101010101" pitchFamily="18" charset="-127"/>
              </a:rPr>
              <a:t>Accountable Health Communities (AHC) </a:t>
            </a:r>
            <a:endParaRPr lang="en-US" altLang="ko-KR" sz="1600" b="1">
              <a:solidFill>
                <a:schemeClr val="tx1"/>
              </a:solidFill>
              <a:latin typeface="HY헤드라인M" panose="02030600000101010101" pitchFamily="18" charset="-127"/>
              <a:ea typeface="HY헤드라인M" panose="02030600000101010101" pitchFamily="18" charset="-127"/>
            </a:endParaRPr>
          </a:p>
          <a:p>
            <a:pPr marL="742950" lvl="1" indent="-285750" latinLnBrk="0">
              <a:buSzPct val="80000"/>
              <a:buFont typeface="Wingdings" panose="05000000000000000000" pitchFamily="2" charset="2"/>
              <a:buChar char="Ø"/>
              <a:defRPr/>
            </a:pPr>
            <a:r>
              <a:rPr lang="ko-KR" altLang="en-US" sz="1600" smtClean="0">
                <a:solidFill>
                  <a:schemeClr val="tx1"/>
                </a:solidFill>
                <a:latin typeface="HY헤드라인M" panose="02030600000101010101" pitchFamily="18" charset="-127"/>
                <a:ea typeface="HY헤드라인M" panose="02030600000101010101" pitchFamily="18" charset="-127"/>
              </a:rPr>
              <a:t>미국 보건성은 </a:t>
            </a:r>
            <a:r>
              <a:rPr lang="en-US" altLang="ko-KR" sz="1600" smtClean="0">
                <a:solidFill>
                  <a:schemeClr val="tx1"/>
                </a:solidFill>
                <a:latin typeface="HY헤드라인M" panose="02030600000101010101" pitchFamily="18" charset="-127"/>
                <a:ea typeface="HY헤드라인M" panose="02030600000101010101" pitchFamily="18" charset="-127"/>
              </a:rPr>
              <a:t>AHC</a:t>
            </a:r>
            <a:r>
              <a:rPr lang="ko-KR" altLang="en-US" sz="1600" smtClean="0">
                <a:solidFill>
                  <a:schemeClr val="tx1"/>
                </a:solidFill>
                <a:latin typeface="HY헤드라인M" panose="02030600000101010101" pitchFamily="18" charset="-127"/>
                <a:ea typeface="HY헤드라인M" panose="02030600000101010101" pitchFamily="18" charset="-127"/>
              </a:rPr>
              <a:t>모형으로 불리는 </a:t>
            </a:r>
            <a:r>
              <a:rPr lang="en-US" altLang="ko-KR" sz="1600" smtClean="0">
                <a:solidFill>
                  <a:schemeClr val="tx1"/>
                </a:solidFill>
                <a:latin typeface="HY헤드라인M" panose="02030600000101010101" pitchFamily="18" charset="-127"/>
                <a:ea typeface="HY헤드라인M" panose="02030600000101010101" pitchFamily="18" charset="-127"/>
              </a:rPr>
              <a:t>5</a:t>
            </a:r>
            <a:r>
              <a:rPr lang="ko-KR" altLang="en-US" sz="1600" smtClean="0">
                <a:solidFill>
                  <a:schemeClr val="tx1"/>
                </a:solidFill>
                <a:latin typeface="HY헤드라인M" panose="02030600000101010101" pitchFamily="18" charset="-127"/>
                <a:ea typeface="HY헤드라인M" panose="02030600000101010101" pitchFamily="18" charset="-127"/>
              </a:rPr>
              <a:t>년 동안에 </a:t>
            </a:r>
            <a:r>
              <a:rPr lang="en-US" altLang="ko-KR" sz="1600" smtClean="0">
                <a:solidFill>
                  <a:schemeClr val="tx1"/>
                </a:solidFill>
                <a:latin typeface="HY헤드라인M" panose="02030600000101010101" pitchFamily="18" charset="-127"/>
                <a:ea typeface="HY헤드라인M" panose="02030600000101010101" pitchFamily="18" charset="-127"/>
              </a:rPr>
              <a:t>1</a:t>
            </a:r>
            <a:r>
              <a:rPr lang="ko-KR" altLang="en-US" sz="1600" smtClean="0">
                <a:solidFill>
                  <a:schemeClr val="tx1"/>
                </a:solidFill>
                <a:latin typeface="HY헤드라인M" panose="02030600000101010101" pitchFamily="18" charset="-127"/>
                <a:ea typeface="HY헤드라인M" panose="02030600000101010101" pitchFamily="18" charset="-127"/>
              </a:rPr>
              <a:t>억 </a:t>
            </a:r>
            <a:r>
              <a:rPr lang="en-US" altLang="ko-KR" sz="1600" smtClean="0">
                <a:solidFill>
                  <a:schemeClr val="tx1"/>
                </a:solidFill>
                <a:latin typeface="HY헤드라인M" panose="02030600000101010101" pitchFamily="18" charset="-127"/>
                <a:ea typeface="HY헤드라인M" panose="02030600000101010101" pitchFamily="18" charset="-127"/>
              </a:rPr>
              <a:t>5,700</a:t>
            </a:r>
            <a:r>
              <a:rPr lang="ko-KR" altLang="en-US" sz="1600" smtClean="0">
                <a:solidFill>
                  <a:schemeClr val="tx1"/>
                </a:solidFill>
                <a:latin typeface="HY헤드라인M" panose="02030600000101010101" pitchFamily="18" charset="-127"/>
                <a:ea typeface="HY헤드라인M" panose="02030600000101010101" pitchFamily="18" charset="-127"/>
              </a:rPr>
              <a:t>만불 이상의 새로운 펀드를 발표했음</a:t>
            </a:r>
            <a:endParaRPr lang="en-US" altLang="ko-KR" sz="1600" smtClean="0">
              <a:solidFill>
                <a:schemeClr val="tx1"/>
              </a:solidFill>
              <a:latin typeface="HY헤드라인M" panose="02030600000101010101" pitchFamily="18" charset="-127"/>
              <a:ea typeface="HY헤드라인M" panose="02030600000101010101" pitchFamily="18" charset="-127"/>
            </a:endParaRPr>
          </a:p>
          <a:p>
            <a:pPr marL="742950" lvl="1" indent="-285750" latinLnBrk="0">
              <a:buSzPct val="80000"/>
              <a:buFont typeface="Wingdings" panose="05000000000000000000" pitchFamily="2" charset="2"/>
              <a:buChar char="Ø"/>
              <a:defRPr/>
            </a:pPr>
            <a:r>
              <a:rPr lang="en-US" altLang="ko-KR" sz="1600" u="sng" smtClean="0">
                <a:solidFill>
                  <a:schemeClr val="tx1"/>
                </a:solidFill>
                <a:latin typeface="HY헤드라인M" panose="02030600000101010101" pitchFamily="18" charset="-127"/>
                <a:ea typeface="HY헤드라인M" panose="02030600000101010101" pitchFamily="18" charset="-127"/>
              </a:rPr>
              <a:t>CMS </a:t>
            </a:r>
            <a:r>
              <a:rPr lang="ko-KR" altLang="en-US" sz="1600" u="sng" smtClean="0">
                <a:solidFill>
                  <a:schemeClr val="tx1"/>
                </a:solidFill>
                <a:latin typeface="HY헤드라인M" panose="02030600000101010101" pitchFamily="18" charset="-127"/>
                <a:ea typeface="HY헤드라인M" panose="02030600000101010101" pitchFamily="18" charset="-127"/>
              </a:rPr>
              <a:t>혁신센터의 시범사업</a:t>
            </a:r>
            <a:r>
              <a:rPr lang="ko-KR" altLang="en-US" sz="1600" smtClean="0">
                <a:solidFill>
                  <a:schemeClr val="tx1"/>
                </a:solidFill>
                <a:latin typeface="HY헤드라인M" panose="02030600000101010101" pitchFamily="18" charset="-127"/>
                <a:ea typeface="HY헤드라인M" panose="02030600000101010101" pitchFamily="18" charset="-127"/>
              </a:rPr>
              <a:t>으로 </a:t>
            </a:r>
            <a:r>
              <a:rPr lang="ko-KR" altLang="en-US" sz="1600" u="sng" smtClean="0">
                <a:solidFill>
                  <a:schemeClr val="tx1"/>
                </a:solidFill>
                <a:latin typeface="HY헤드라인M" panose="02030600000101010101" pitchFamily="18" charset="-127"/>
                <a:ea typeface="HY헤드라인M" panose="02030600000101010101" pitchFamily="18" charset="-127"/>
              </a:rPr>
              <a:t>환자의 사회적 요구를 강조함으로써 건강 개선을 실험하고자 함</a:t>
            </a:r>
            <a:endParaRPr lang="en-US" altLang="ko-KR" sz="1600" u="sng" smtClean="0">
              <a:solidFill>
                <a:schemeClr val="tx1"/>
              </a:solidFill>
              <a:latin typeface="HY헤드라인M" panose="02030600000101010101" pitchFamily="18" charset="-127"/>
              <a:ea typeface="HY헤드라인M" panose="02030600000101010101" pitchFamily="18" charset="-127"/>
            </a:endParaRPr>
          </a:p>
          <a:p>
            <a:pPr marL="742950" lvl="1" indent="-285750" latinLnBrk="0">
              <a:buSzPct val="80000"/>
              <a:buFont typeface="Wingdings" panose="05000000000000000000" pitchFamily="2" charset="2"/>
              <a:buChar char="Ø"/>
              <a:defRPr/>
            </a:pPr>
            <a:r>
              <a:rPr lang="ko-KR" altLang="en-US" sz="1600" smtClean="0">
                <a:solidFill>
                  <a:schemeClr val="tx1"/>
                </a:solidFill>
                <a:latin typeface="HY헤드라인M" panose="02030600000101010101" pitchFamily="18" charset="-127"/>
                <a:ea typeface="HY헤드라인M" panose="02030600000101010101" pitchFamily="18" charset="-127"/>
              </a:rPr>
              <a:t>건강</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관련 사회적 요구를 식별하고 해결하는 것이 전체 보건의료비용에 영향을 미치고</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건강을 개선하고 케어의 질에 영향을 미치는 지를 실험함으로써 </a:t>
            </a:r>
            <a:r>
              <a:rPr lang="ko-KR" altLang="en-US" sz="1600" smtClean="0">
                <a:solidFill>
                  <a:srgbClr val="C00000"/>
                </a:solidFill>
                <a:latin typeface="HY헤드라인M" panose="02030600000101010101" pitchFamily="18" charset="-127"/>
                <a:ea typeface="HY헤드라인M" panose="02030600000101010101" pitchFamily="18" charset="-127"/>
              </a:rPr>
              <a:t>현 보건의료제공시스템에서 임상케어와 지역사회 서비스 간의 치명적인 간극에 초점을 맞춤</a:t>
            </a:r>
            <a:endParaRPr lang="en-US" altLang="ko-KR" sz="1600" dirty="0">
              <a:solidFill>
                <a:srgbClr val="C00000"/>
              </a:solidFill>
              <a:latin typeface="HY헤드라인M" panose="02030600000101010101" pitchFamily="18" charset="-127"/>
              <a:ea typeface="HY헤드라인M" panose="02030600000101010101" pitchFamily="18" charset="-127"/>
            </a:endParaRPr>
          </a:p>
        </p:txBody>
      </p:sp>
      <p:pic>
        <p:nvPicPr>
          <p:cNvPr id="13" name="Picture 44" descr="na_c22"/>
          <p:cNvPicPr>
            <a:picLocks noChangeAspect="1" noChangeArrowheads="1"/>
          </p:cNvPicPr>
          <p:nvPr/>
        </p:nvPicPr>
        <p:blipFill>
          <a:blip r:embed="rId3" cstate="print"/>
          <a:srcRect/>
          <a:stretch>
            <a:fillRect/>
          </a:stretch>
        </p:blipFill>
        <p:spPr bwMode="auto">
          <a:xfrm>
            <a:off x="875689" y="2372101"/>
            <a:ext cx="163255" cy="176882"/>
          </a:xfrm>
          <a:prstGeom prst="rect">
            <a:avLst/>
          </a:prstGeom>
          <a:noFill/>
          <a:ln w="9525">
            <a:noFill/>
            <a:miter lim="800000"/>
            <a:headEnd/>
            <a:tailEnd/>
          </a:ln>
        </p:spPr>
      </p:pic>
      <p:pic>
        <p:nvPicPr>
          <p:cNvPr id="18" name="Picture 44" descr="na_c22"/>
          <p:cNvPicPr>
            <a:picLocks noChangeAspect="1" noChangeArrowheads="1"/>
          </p:cNvPicPr>
          <p:nvPr/>
        </p:nvPicPr>
        <p:blipFill>
          <a:blip r:embed="rId3" cstate="print"/>
          <a:srcRect/>
          <a:stretch>
            <a:fillRect/>
          </a:stretch>
        </p:blipFill>
        <p:spPr bwMode="auto">
          <a:xfrm>
            <a:off x="876643" y="909399"/>
            <a:ext cx="163255" cy="176882"/>
          </a:xfrm>
          <a:prstGeom prst="rect">
            <a:avLst/>
          </a:prstGeom>
          <a:noFill/>
          <a:ln w="9525">
            <a:noFill/>
            <a:miter lim="800000"/>
            <a:headEnd/>
            <a:tailEnd/>
          </a:ln>
        </p:spPr>
      </p:pic>
      <p:sp>
        <p:nvSpPr>
          <p:cNvPr id="91" name="직사각형 90"/>
          <p:cNvSpPr/>
          <p:nvPr/>
        </p:nvSpPr>
        <p:spPr>
          <a:xfrm>
            <a:off x="1494859" y="1249352"/>
            <a:ext cx="9307295" cy="222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endParaRPr lang="en-US" altLang="ko-KR" sz="1500" dirty="0">
              <a:solidFill>
                <a:prstClr val="black"/>
              </a:solidFill>
              <a:latin typeface="HY헤드라인M" pitchFamily="18" charset="-127"/>
              <a:ea typeface="HY헤드라인M" pitchFamily="18" charset="-127"/>
            </a:endParaRPr>
          </a:p>
        </p:txBody>
      </p:sp>
      <p:sp>
        <p:nvSpPr>
          <p:cNvPr id="58" name="직사각형 57"/>
          <p:cNvSpPr/>
          <p:nvPr/>
        </p:nvSpPr>
        <p:spPr>
          <a:xfrm>
            <a:off x="1177406" y="918922"/>
            <a:ext cx="10932532" cy="11257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en-US" altLang="ko-KR" sz="1600">
                <a:solidFill>
                  <a:schemeClr val="tx1"/>
                </a:solidFill>
                <a:latin typeface="HY헤드라인M" panose="02030600000101010101" pitchFamily="18" charset="-127"/>
                <a:ea typeface="HY헤드라인M" panose="02030600000101010101" pitchFamily="18" charset="-127"/>
              </a:rPr>
              <a:t>Transforming Clinical Practice Initiative (</a:t>
            </a:r>
            <a:r>
              <a:rPr lang="en-US" altLang="ko-KR" sz="1600" smtClean="0">
                <a:solidFill>
                  <a:schemeClr val="tx1"/>
                </a:solidFill>
                <a:latin typeface="HY헤드라인M" panose="02030600000101010101" pitchFamily="18" charset="-127"/>
                <a:ea typeface="HY헤드라인M" panose="02030600000101010101" pitchFamily="18" charset="-127"/>
              </a:rPr>
              <a:t>TCPI)</a:t>
            </a:r>
          </a:p>
          <a:p>
            <a:pPr marL="742950" lvl="1" indent="-285750" latinLnBrk="0">
              <a:buSzPct val="80000"/>
              <a:buFont typeface="Wingdings" panose="05000000000000000000" pitchFamily="2" charset="2"/>
              <a:buChar char="Ø"/>
              <a:defRPr/>
            </a:pPr>
            <a:r>
              <a:rPr lang="en-US" altLang="ko-KR" sz="1600" smtClean="0">
                <a:solidFill>
                  <a:schemeClr val="tx1"/>
                </a:solidFill>
                <a:latin typeface="HY헤드라인M" panose="02030600000101010101" pitchFamily="18" charset="-127"/>
                <a:ea typeface="HY헤드라인M" panose="02030600000101010101" pitchFamily="18" charset="-127"/>
              </a:rPr>
              <a:t>TCPI</a:t>
            </a:r>
            <a:r>
              <a:rPr lang="ko-KR" altLang="en-US" sz="1600" smtClean="0">
                <a:solidFill>
                  <a:schemeClr val="tx1"/>
                </a:solidFill>
                <a:latin typeface="HY헤드라인M" panose="02030600000101010101" pitchFamily="18" charset="-127"/>
                <a:ea typeface="HY헤드라인M" panose="02030600000101010101" pitchFamily="18" charset="-127"/>
              </a:rPr>
              <a:t>는 양</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기반 시스템을 가치</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기반</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환자</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중심의 보건의료서비스로 바꾸면서 새로운 수준의 </a:t>
            </a:r>
            <a:r>
              <a:rPr lang="ko-KR" altLang="en-US" sz="1600" u="sng" smtClean="0">
                <a:solidFill>
                  <a:schemeClr val="tx1"/>
                </a:solidFill>
                <a:latin typeface="HY헤드라인M" panose="02030600000101010101" pitchFamily="18" charset="-127"/>
                <a:ea typeface="HY헤드라인M" panose="02030600000101010101" pitchFamily="18" charset="-127"/>
              </a:rPr>
              <a:t>통합</a:t>
            </a:r>
            <a:r>
              <a:rPr lang="en-US" altLang="ko-KR" sz="1600" u="sng"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지속성과 총체적인 케어가 가능하게 한 </a:t>
            </a:r>
            <a:r>
              <a:rPr lang="en-US" altLang="ko-KR" sz="1600" smtClean="0">
                <a:solidFill>
                  <a:schemeClr val="tx1"/>
                </a:solidFill>
                <a:latin typeface="HY헤드라인M" panose="02030600000101010101" pitchFamily="18" charset="-127"/>
                <a:ea typeface="HY헤드라인M" panose="02030600000101010101" pitchFamily="18" charset="-127"/>
              </a:rPr>
              <a:t>ACA</a:t>
            </a:r>
            <a:r>
              <a:rPr lang="ko-KR" altLang="en-US" sz="1600" smtClean="0">
                <a:solidFill>
                  <a:schemeClr val="tx1"/>
                </a:solidFill>
                <a:latin typeface="HY헤드라인M" panose="02030600000101010101" pitchFamily="18" charset="-127"/>
                <a:ea typeface="HY헤드라인M" panose="02030600000101010101" pitchFamily="18" charset="-127"/>
              </a:rPr>
              <a:t>법에 의해 발전된 </a:t>
            </a:r>
            <a:r>
              <a:rPr lang="ko-KR" altLang="en-US" sz="1600" u="sng" smtClean="0">
                <a:solidFill>
                  <a:schemeClr val="tx1"/>
                </a:solidFill>
                <a:latin typeface="HY헤드라인M" panose="02030600000101010101" pitchFamily="18" charset="-127"/>
                <a:ea typeface="HY헤드라인M" panose="02030600000101010101" pitchFamily="18" charset="-127"/>
              </a:rPr>
              <a:t>포괄적인 전략의 일부</a:t>
            </a:r>
            <a:r>
              <a:rPr lang="ko-KR" altLang="en-US" sz="1600" smtClean="0">
                <a:solidFill>
                  <a:schemeClr val="tx1"/>
                </a:solidFill>
                <a:latin typeface="HY헤드라인M" panose="02030600000101010101" pitchFamily="18" charset="-127"/>
                <a:ea typeface="HY헤드라인M" panose="02030600000101010101" pitchFamily="18" charset="-127"/>
              </a:rPr>
              <a:t>임</a:t>
            </a:r>
            <a:endParaRPr lang="en-US" altLang="ko-KR" sz="1600" smtClean="0">
              <a:solidFill>
                <a:schemeClr val="tx1"/>
              </a:solidFill>
              <a:latin typeface="HY헤드라인M" panose="02030600000101010101" pitchFamily="18" charset="-127"/>
              <a:ea typeface="HY헤드라인M" panose="02030600000101010101" pitchFamily="18" charset="-127"/>
            </a:endParaRPr>
          </a:p>
          <a:p>
            <a:pPr marL="742950" lvl="1" indent="-285750" latinLnBrk="0">
              <a:buSzPct val="80000"/>
              <a:buFont typeface="Wingdings" panose="05000000000000000000" pitchFamily="2" charset="2"/>
              <a:buChar char="Ø"/>
              <a:defRPr/>
            </a:pPr>
            <a:r>
              <a:rPr lang="en-US" altLang="ko-KR" sz="1600" smtClean="0">
                <a:solidFill>
                  <a:schemeClr val="tx1"/>
                </a:solidFill>
                <a:latin typeface="HY헤드라인M" panose="02030600000101010101" pitchFamily="18" charset="-127"/>
                <a:ea typeface="HY헤드라인M" panose="02030600000101010101" pitchFamily="18" charset="-127"/>
              </a:rPr>
              <a:t>IHC</a:t>
            </a:r>
            <a:r>
              <a:rPr lang="ko-KR" altLang="en-US" sz="1600" smtClean="0">
                <a:solidFill>
                  <a:schemeClr val="tx1"/>
                </a:solidFill>
                <a:latin typeface="HY헤드라인M" panose="02030600000101010101" pitchFamily="18" charset="-127"/>
                <a:ea typeface="HY헤드라인M" panose="02030600000101010101" pitchFamily="18" charset="-127"/>
              </a:rPr>
              <a:t>는 </a:t>
            </a:r>
            <a:r>
              <a:rPr lang="en-US" altLang="ko-KR" sz="1600" smtClean="0">
                <a:solidFill>
                  <a:schemeClr val="tx1"/>
                </a:solidFill>
                <a:latin typeface="HY헤드라인M" panose="02030600000101010101" pitchFamily="18" charset="-127"/>
                <a:ea typeface="HY헤드라인M" panose="02030600000101010101" pitchFamily="18" charset="-127"/>
              </a:rPr>
              <a:t>TCPI</a:t>
            </a:r>
            <a:r>
              <a:rPr lang="ko-KR" altLang="en-US" sz="1600" smtClean="0">
                <a:solidFill>
                  <a:schemeClr val="tx1"/>
                </a:solidFill>
                <a:latin typeface="HY헤드라인M" panose="02030600000101010101" pitchFamily="18" charset="-127"/>
                <a:ea typeface="HY헤드라인M" panose="02030600000101010101" pitchFamily="18" charset="-127"/>
              </a:rPr>
              <a:t>에 선택된 </a:t>
            </a:r>
            <a:r>
              <a:rPr lang="en-US" altLang="ko-KR" sz="1600" smtClean="0">
                <a:solidFill>
                  <a:schemeClr val="tx1"/>
                </a:solidFill>
                <a:latin typeface="HY헤드라인M" panose="02030600000101010101" pitchFamily="18" charset="-127"/>
                <a:ea typeface="HY헤드라인M" panose="02030600000101010101" pitchFamily="18" charset="-127"/>
              </a:rPr>
              <a:t>39</a:t>
            </a:r>
            <a:r>
              <a:rPr lang="ko-KR" altLang="en-US" sz="1600" smtClean="0">
                <a:solidFill>
                  <a:schemeClr val="tx1"/>
                </a:solidFill>
                <a:latin typeface="HY헤드라인M" panose="02030600000101010101" pitchFamily="18" charset="-127"/>
                <a:ea typeface="HY헤드라인M" panose="02030600000101010101" pitchFamily="18" charset="-127"/>
              </a:rPr>
              <a:t>개 네트워크 중 하나로 </a:t>
            </a:r>
            <a:r>
              <a:rPr lang="en-US" altLang="ko-KR" sz="1600" smtClean="0">
                <a:solidFill>
                  <a:schemeClr val="tx1"/>
                </a:solidFill>
                <a:latin typeface="HY헤드라인M" panose="02030600000101010101" pitchFamily="18" charset="-127"/>
                <a:ea typeface="HY헤드라인M" panose="02030600000101010101" pitchFamily="18" charset="-127"/>
              </a:rPr>
              <a:t>4</a:t>
            </a:r>
            <a:r>
              <a:rPr lang="ko-KR" altLang="en-US" sz="1600" smtClean="0">
                <a:solidFill>
                  <a:schemeClr val="tx1"/>
                </a:solidFill>
                <a:latin typeface="HY헤드라인M" panose="02030600000101010101" pitchFamily="18" charset="-127"/>
                <a:ea typeface="HY헤드라인M" panose="02030600000101010101" pitchFamily="18" charset="-127"/>
              </a:rPr>
              <a:t>년간 </a:t>
            </a:r>
            <a:r>
              <a:rPr lang="en-US" altLang="ko-KR" sz="1600" smtClean="0">
                <a:solidFill>
                  <a:schemeClr val="tx1"/>
                </a:solidFill>
                <a:latin typeface="HY헤드라인M" panose="02030600000101010101" pitchFamily="18" charset="-127"/>
                <a:ea typeface="HY헤드라인M" panose="02030600000101010101" pitchFamily="18" charset="-127"/>
              </a:rPr>
              <a:t>3,250</a:t>
            </a:r>
            <a:r>
              <a:rPr lang="ko-KR" altLang="en-US" sz="1600" smtClean="0">
                <a:solidFill>
                  <a:schemeClr val="tx1"/>
                </a:solidFill>
                <a:latin typeface="HY헤드라인M" panose="02030600000101010101" pitchFamily="18" charset="-127"/>
                <a:ea typeface="HY헤드라인M" panose="02030600000101010101" pitchFamily="18" charset="-127"/>
              </a:rPr>
              <a:t>만불을 받고 </a:t>
            </a:r>
            <a:r>
              <a:rPr lang="en-US" altLang="ko-KR" sz="1600" smtClean="0">
                <a:solidFill>
                  <a:srgbClr val="C00000"/>
                </a:solidFill>
                <a:latin typeface="HY헤드라인M" panose="02030600000101010101" pitchFamily="18" charset="-127"/>
                <a:ea typeface="HY헤드라인M" panose="02030600000101010101" pitchFamily="18" charset="-127"/>
              </a:rPr>
              <a:t>6</a:t>
            </a:r>
            <a:r>
              <a:rPr lang="ko-KR" altLang="en-US" sz="1600" smtClean="0">
                <a:solidFill>
                  <a:srgbClr val="C00000"/>
                </a:solidFill>
                <a:latin typeface="HY헤드라인M" panose="02030600000101010101" pitchFamily="18" charset="-127"/>
                <a:ea typeface="HY헤드라인M" panose="02030600000101010101" pitchFamily="18" charset="-127"/>
              </a:rPr>
              <a:t>개주 임상의사가 준비하는 것을 도울 기술지원</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도구</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정보</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네트워크</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환자의 정보 접근 향상</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적절한 의료비 사용</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을 함</a:t>
            </a:r>
            <a:endParaRPr lang="en-US" altLang="ko-KR" sz="1500" dirty="0">
              <a:solidFill>
                <a:schemeClr val="tx1"/>
              </a:solidFill>
              <a:latin typeface="HY헤드라인M" panose="02030600000101010101" pitchFamily="18" charset="-127"/>
              <a:ea typeface="HY헤드라인M" panose="02030600000101010101" pitchFamily="18" charset="-127"/>
            </a:endParaRPr>
          </a:p>
        </p:txBody>
      </p:sp>
      <p:sp>
        <p:nvSpPr>
          <p:cNvPr id="38" name="직사각형 37"/>
          <p:cNvSpPr/>
          <p:nvPr/>
        </p:nvSpPr>
        <p:spPr>
          <a:xfrm>
            <a:off x="1215060" y="2224795"/>
            <a:ext cx="10474916" cy="1907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a:solidFill>
                  <a:schemeClr val="tx1"/>
                </a:solidFill>
                <a:latin typeface="HY헤드라인M" panose="02030600000101010101" pitchFamily="18" charset="-127"/>
                <a:ea typeface="HY헤드라인M" panose="02030600000101010101" pitchFamily="18" charset="-127"/>
              </a:rPr>
              <a:t>Comprehensive Primary Care Plus (CPC</a:t>
            </a:r>
            <a:r>
              <a:rPr lang="en-US" altLang="ko-KR" sz="1600" smtClean="0">
                <a:solidFill>
                  <a:schemeClr val="tx1"/>
                </a:solidFill>
                <a:latin typeface="HY헤드라인M" panose="02030600000101010101" pitchFamily="18" charset="-127"/>
                <a:ea typeface="HY헤드라인M" panose="02030600000101010101" pitchFamily="18" charset="-127"/>
              </a:rPr>
              <a:t>+)</a:t>
            </a:r>
          </a:p>
          <a:p>
            <a:pPr marL="742950" lvl="1" indent="-285750">
              <a:buFont typeface="Wingdings" panose="05000000000000000000" pitchFamily="2" charset="2"/>
              <a:buChar char="Ø"/>
            </a:pPr>
            <a:r>
              <a:rPr lang="en-US" altLang="ko-KR" sz="1600" smtClean="0">
                <a:solidFill>
                  <a:schemeClr val="tx1"/>
                </a:solidFill>
                <a:latin typeface="HY헤드라인M" panose="02030600000101010101" pitchFamily="18" charset="-127"/>
                <a:ea typeface="HY헤드라인M" panose="02030600000101010101" pitchFamily="18" charset="-127"/>
              </a:rPr>
              <a:t>CPC+</a:t>
            </a:r>
            <a:r>
              <a:rPr lang="ko-KR" altLang="en-US" sz="1600" smtClean="0">
                <a:solidFill>
                  <a:schemeClr val="tx1"/>
                </a:solidFill>
                <a:latin typeface="HY헤드라인M" panose="02030600000101010101" pitchFamily="18" charset="-127"/>
                <a:ea typeface="HY헤드라인M" panose="02030600000101010101" pitchFamily="18" charset="-127"/>
              </a:rPr>
              <a:t>는 발전된 일차진료모형으로 </a:t>
            </a:r>
            <a:r>
              <a:rPr lang="en-US" altLang="ko-KR" sz="1600" u="sng" smtClean="0">
                <a:solidFill>
                  <a:schemeClr val="tx1"/>
                </a:solidFill>
                <a:latin typeface="HY헤드라인M" panose="02030600000101010101" pitchFamily="18" charset="-127"/>
                <a:ea typeface="HY헤드라인M" panose="02030600000101010101" pitchFamily="18" charset="-127"/>
              </a:rPr>
              <a:t>CMS</a:t>
            </a:r>
            <a:r>
              <a:rPr lang="ko-KR" altLang="en-US" sz="1600" u="sng" smtClean="0">
                <a:solidFill>
                  <a:schemeClr val="tx1"/>
                </a:solidFill>
                <a:latin typeface="HY헤드라인M" panose="02030600000101010101" pitchFamily="18" charset="-127"/>
                <a:ea typeface="HY헤드라인M" panose="02030600000101010101" pitchFamily="18" charset="-127"/>
              </a:rPr>
              <a:t>가 일차진료 변혁을 위해 현재까지 가장 많은 투자를 하고 있음</a:t>
            </a:r>
            <a:endParaRPr lang="en-US" altLang="ko-KR" sz="1600" u="sng"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지역</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기반</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 다</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지불자 케어 제공과 대안지불모형으로서</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포괄적 일차진료를 지원하기 위한 혁신 지불구조를 통해 가치와 질에 보상하고자 함</a:t>
            </a:r>
            <a:endParaRPr lang="en-US" altLang="ko-KR" sz="1600" u="sng">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600" u="sng" smtClean="0">
                <a:solidFill>
                  <a:schemeClr val="tx1"/>
                </a:solidFill>
                <a:latin typeface="HY헤드라인M" panose="02030600000101010101" pitchFamily="18" charset="-127"/>
                <a:ea typeface="HY헤드라인M" panose="02030600000101010101" pitchFamily="18" charset="-127"/>
              </a:rPr>
              <a:t>일차진료의사들의 다양한 요구에 맞춰 </a:t>
            </a:r>
            <a:r>
              <a:rPr lang="ko-KR" altLang="en-US" sz="1600" smtClean="0">
                <a:solidFill>
                  <a:schemeClr val="tx1"/>
                </a:solidFill>
                <a:latin typeface="HY헤드라인M" panose="02030600000101010101" pitchFamily="18" charset="-127"/>
                <a:ea typeface="HY헤드라인M" panose="02030600000101010101" pitchFamily="18" charset="-127"/>
              </a:rPr>
              <a:t>점진적으로 추가되는 케어 제공 요구와 지불 조건에 따라 두개의 트랙을 제시할 것임</a:t>
            </a:r>
            <a:endParaRPr lang="en-US" altLang="ko-KR" sz="16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en-US" altLang="ko-KR" sz="1600" smtClean="0">
                <a:solidFill>
                  <a:schemeClr val="tx1"/>
                </a:solidFill>
                <a:latin typeface="HY헤드라인M" panose="02030600000101010101" pitchFamily="18" charset="-127"/>
                <a:ea typeface="HY헤드라인M" panose="02030600000101010101" pitchFamily="18" charset="-127"/>
              </a:rPr>
              <a:t>5</a:t>
            </a:r>
            <a:r>
              <a:rPr lang="ko-KR" altLang="en-US" sz="1600" smtClean="0">
                <a:solidFill>
                  <a:schemeClr val="tx1"/>
                </a:solidFill>
                <a:latin typeface="HY헤드라인M" panose="02030600000101010101" pitchFamily="18" charset="-127"/>
                <a:ea typeface="HY헤드라인M" panose="02030600000101010101" pitchFamily="18" charset="-127"/>
              </a:rPr>
              <a:t>개년 모형으로 </a:t>
            </a:r>
            <a:r>
              <a:rPr lang="en-US" altLang="ko-KR" sz="1600" smtClean="0">
                <a:solidFill>
                  <a:schemeClr val="tx1"/>
                </a:solidFill>
                <a:latin typeface="HY헤드라인M" panose="02030600000101010101" pitchFamily="18" charset="-127"/>
                <a:ea typeface="HY헤드라인M" panose="02030600000101010101" pitchFamily="18" charset="-127"/>
              </a:rPr>
              <a:t>2017</a:t>
            </a:r>
            <a:r>
              <a:rPr lang="ko-KR" altLang="en-US" sz="1600" smtClean="0">
                <a:solidFill>
                  <a:schemeClr val="tx1"/>
                </a:solidFill>
                <a:latin typeface="HY헤드라인M" panose="02030600000101010101" pitchFamily="18" charset="-127"/>
                <a:ea typeface="HY헤드라인M" panose="02030600000101010101" pitchFamily="18" charset="-127"/>
              </a:rPr>
              <a:t>년에 시작할 것이고</a:t>
            </a:r>
            <a:r>
              <a:rPr lang="en-US" altLang="ko-KR" sz="1600" smtClean="0">
                <a:solidFill>
                  <a:srgbClr val="C00000"/>
                </a:solidFill>
                <a:latin typeface="HY헤드라인M" panose="02030600000101010101" pitchFamily="18" charset="-127"/>
                <a:ea typeface="HY헤드라인M" panose="02030600000101010101" pitchFamily="18" charset="-127"/>
              </a:rPr>
              <a:t>, CMS</a:t>
            </a:r>
            <a:r>
              <a:rPr lang="ko-KR" altLang="en-US" sz="1600" smtClean="0">
                <a:solidFill>
                  <a:srgbClr val="C00000"/>
                </a:solidFill>
                <a:latin typeface="HY헤드라인M" panose="02030600000101010101" pitchFamily="18" charset="-127"/>
                <a:ea typeface="HY헤드라인M" panose="02030600000101010101" pitchFamily="18" charset="-127"/>
              </a:rPr>
              <a:t>는 상업과 주 정부</a:t>
            </a:r>
            <a:r>
              <a:rPr lang="en-US" altLang="ko-KR" sz="1600" smtClean="0">
                <a:solidFill>
                  <a:srgbClr val="C00000"/>
                </a:solidFill>
                <a:latin typeface="HY헤드라인M" panose="02030600000101010101" pitchFamily="18" charset="-127"/>
                <a:ea typeface="HY헤드라인M" panose="02030600000101010101" pitchFamily="18" charset="-127"/>
              </a:rPr>
              <a:t>(state)</a:t>
            </a:r>
            <a:r>
              <a:rPr lang="ko-KR" altLang="en-US" sz="1600" smtClean="0">
                <a:solidFill>
                  <a:srgbClr val="C00000"/>
                </a:solidFill>
                <a:latin typeface="HY헤드라인M" panose="02030600000101010101" pitchFamily="18" charset="-127"/>
                <a:ea typeface="HY헤드라인M" panose="02030600000101010101" pitchFamily="18" charset="-127"/>
              </a:rPr>
              <a:t> 지불자가 함께 파트너를 이루어 </a:t>
            </a:r>
            <a:r>
              <a:rPr lang="en-US" altLang="ko-KR" sz="1600" smtClean="0">
                <a:solidFill>
                  <a:srgbClr val="C00000"/>
                </a:solidFill>
                <a:latin typeface="HY헤드라인M" panose="02030600000101010101" pitchFamily="18" charset="-127"/>
                <a:ea typeface="HY헤드라인M" panose="02030600000101010101" pitchFamily="18" charset="-127"/>
              </a:rPr>
              <a:t>20</a:t>
            </a:r>
            <a:r>
              <a:rPr lang="ko-KR" altLang="en-US" sz="1600" smtClean="0">
                <a:solidFill>
                  <a:srgbClr val="C00000"/>
                </a:solidFill>
                <a:latin typeface="HY헤드라인M" panose="02030600000101010101" pitchFamily="18" charset="-127"/>
                <a:ea typeface="HY헤드라인M" panose="02030600000101010101" pitchFamily="18" charset="-127"/>
              </a:rPr>
              <a:t>개 지역에서 참여할 것으로 기대하고 있음</a:t>
            </a:r>
            <a:r>
              <a:rPr lang="en-US" altLang="ko-KR" sz="1600" smtClean="0">
                <a:solidFill>
                  <a:schemeClr val="tx1"/>
                </a:solidFill>
                <a:latin typeface="HY헤드라인M" panose="02030600000101010101" pitchFamily="18" charset="-127"/>
                <a:ea typeface="HY헤드라인M" panose="02030600000101010101" pitchFamily="18" charset="-127"/>
              </a:rPr>
              <a:t>. CMS</a:t>
            </a:r>
            <a:r>
              <a:rPr lang="ko-KR" altLang="en-US" sz="1600" smtClean="0">
                <a:solidFill>
                  <a:schemeClr val="tx1"/>
                </a:solidFill>
                <a:latin typeface="HY헤드라인M" panose="02030600000101010101" pitchFamily="18" charset="-127"/>
                <a:ea typeface="HY헤드라인M" panose="02030600000101010101" pitchFamily="18" charset="-127"/>
              </a:rPr>
              <a:t>는 건강정보기술 회사와 직접 계약할 것임</a:t>
            </a:r>
            <a:endParaRPr lang="en-US" altLang="ko-KR" sz="1600">
              <a:solidFill>
                <a:schemeClr val="tx1"/>
              </a:solidFill>
              <a:latin typeface="HY헤드라인M" panose="02030600000101010101" pitchFamily="18" charset="-127"/>
              <a:ea typeface="HY헤드라인M" panose="02030600000101010101" pitchFamily="18" charset="-127"/>
            </a:endParaRPr>
          </a:p>
        </p:txBody>
      </p:sp>
      <p:pic>
        <p:nvPicPr>
          <p:cNvPr id="41" name="Picture 44" descr="na_c22"/>
          <p:cNvPicPr>
            <a:picLocks noChangeAspect="1" noChangeArrowheads="1"/>
          </p:cNvPicPr>
          <p:nvPr/>
        </p:nvPicPr>
        <p:blipFill>
          <a:blip r:embed="rId3" cstate="print"/>
          <a:srcRect/>
          <a:stretch>
            <a:fillRect/>
          </a:stretch>
        </p:blipFill>
        <p:spPr bwMode="auto">
          <a:xfrm>
            <a:off x="875689" y="4395002"/>
            <a:ext cx="163255" cy="176882"/>
          </a:xfrm>
          <a:prstGeom prst="rect">
            <a:avLst/>
          </a:prstGeom>
          <a:noFill/>
          <a:ln w="9525">
            <a:noFill/>
            <a:miter lim="800000"/>
            <a:headEnd/>
            <a:tailEnd/>
          </a:ln>
        </p:spPr>
      </p:pic>
      <p:sp>
        <p:nvSpPr>
          <p:cNvPr id="2" name="슬라이드 번호 개체 틀 1"/>
          <p:cNvSpPr>
            <a:spLocks noGrp="1"/>
          </p:cNvSpPr>
          <p:nvPr>
            <p:ph type="sldNum" sz="quarter" idx="12"/>
          </p:nvPr>
        </p:nvSpPr>
        <p:spPr>
          <a:xfrm>
            <a:off x="17894608" y="11780722"/>
            <a:ext cx="2743200" cy="365125"/>
          </a:xfrm>
        </p:spPr>
        <p:txBody>
          <a:bodyPr/>
          <a:lstStyle/>
          <a:p>
            <a:fld id="{226A7A18-950E-430F-B78B-4CE5EA3222A8}" type="slidenum">
              <a:rPr lang="ko-KR" altLang="en-US" smtClean="0"/>
              <a:t>39</a:t>
            </a:fld>
            <a:endParaRPr lang="ko-KR" altLang="en-US"/>
          </a:p>
        </p:txBody>
      </p:sp>
      <p:sp>
        <p:nvSpPr>
          <p:cNvPr id="14" name="제목 2"/>
          <p:cNvSpPr>
            <a:spLocks noGrp="1"/>
          </p:cNvSpPr>
          <p:nvPr>
            <p:ph type="title"/>
          </p:nvPr>
        </p:nvSpPr>
        <p:spPr>
          <a:xfrm>
            <a:off x="206048" y="212703"/>
            <a:ext cx="11795760" cy="716586"/>
          </a:xfrm>
        </p:spPr>
        <p:txBody>
          <a:bodyPr>
            <a:noAutofit/>
          </a:bodyPr>
          <a:lstStyle/>
          <a:p>
            <a:r>
              <a:rPr lang="ko-KR" altLang="en-US" sz="3200" b="1" smtClean="0"/>
              <a:t>인구집단</a:t>
            </a:r>
            <a:r>
              <a:rPr lang="en-US" altLang="ko-KR" sz="3200" b="1" smtClean="0"/>
              <a:t>-</a:t>
            </a:r>
            <a:r>
              <a:rPr lang="ko-KR" altLang="en-US" sz="3200" b="1" smtClean="0"/>
              <a:t>기반 보건의료 변환을 위한 국가와 아이오와주의 노력 </a:t>
            </a:r>
            <a:r>
              <a:rPr lang="en-US" altLang="ko-KR" sz="1800" smtClean="0"/>
              <a:t/>
            </a:r>
            <a:br>
              <a:rPr lang="en-US" altLang="ko-KR" sz="1800" smtClean="0"/>
            </a:br>
            <a:r>
              <a:rPr lang="en-US" altLang="ko-KR" sz="1400"/>
              <a:t> </a:t>
            </a:r>
            <a:r>
              <a:rPr lang="en-US" altLang="ko-KR" sz="1400" smtClean="0"/>
              <a:t>                   </a:t>
            </a:r>
            <a:r>
              <a:rPr lang="en-US" altLang="ko-KR" sz="1400"/>
              <a:t>(prepared by Bailit Health Purchasing, LLC.  February 2013 </a:t>
            </a:r>
            <a:r>
              <a:rPr lang="en-US" altLang="ko-KR" sz="1400" i="1" smtClean="0"/>
              <a:t>AcademyHealth</a:t>
            </a:r>
            <a:r>
              <a:rPr lang="en-US" altLang="ko-KR" sz="1400" smtClean="0"/>
              <a:t>)</a:t>
            </a:r>
            <a:endParaRPr lang="ko-KR" altLang="en-US" sz="1400" b="1" dirty="0"/>
          </a:p>
        </p:txBody>
      </p:sp>
      <p:pic>
        <p:nvPicPr>
          <p:cNvPr id="7170" name="Picture 2" descr="TCPI CPC+ì ëí ì´ë¯¸ì§ ê²ìê²°ê³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4027" y="5802059"/>
            <a:ext cx="5600700" cy="8096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TCPI CPC+ì ëí ì´ë¯¸ì§ ê²ìê²°ê³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1200" y="5619661"/>
            <a:ext cx="1689408" cy="1174422"/>
          </a:xfrm>
          <a:prstGeom prst="rect">
            <a:avLst/>
          </a:prstGeom>
          <a:noFill/>
          <a:extLst>
            <a:ext uri="{909E8E84-426E-40DD-AFC4-6F175D3DCCD1}">
              <a14:hiddenFill xmlns:a14="http://schemas.microsoft.com/office/drawing/2010/main">
                <a:solidFill>
                  <a:srgbClr val="FFFFFF"/>
                </a:solidFill>
              </a14:hiddenFill>
            </a:ext>
          </a:extLst>
        </p:spPr>
      </p:pic>
      <p:sp>
        <p:nvSpPr>
          <p:cNvPr id="16" name="바닥글 개체 틀 14"/>
          <p:cNvSpPr>
            <a:spLocks noGrp="1"/>
          </p:cNvSpPr>
          <p:nvPr>
            <p:ph type="ftr" sz="quarter" idx="11"/>
          </p:nvPr>
        </p:nvSpPr>
        <p:spPr>
          <a:xfrm>
            <a:off x="-1" y="34233"/>
            <a:ext cx="3556001" cy="224376"/>
          </a:xfrm>
        </p:spPr>
        <p:txBody>
          <a:bodyPr/>
          <a:lstStyle/>
          <a:p>
            <a:pPr algn="l"/>
            <a:r>
              <a:rPr lang="en-US" altLang="ko-KR" sz="1400" b="1" smtClean="0">
                <a:solidFill>
                  <a:srgbClr val="002060"/>
                </a:solidFill>
              </a:rPr>
              <a:t>5. </a:t>
            </a:r>
            <a:r>
              <a:rPr lang="ko-KR" altLang="en-US" sz="1400" b="1" smtClean="0">
                <a:solidFill>
                  <a:srgbClr val="002060"/>
                </a:solidFill>
              </a:rPr>
              <a:t>인구집단건강 적용 사례</a:t>
            </a:r>
            <a:endParaRPr lang="ko-KR" altLang="en-US" sz="1400" b="1">
              <a:solidFill>
                <a:srgbClr val="002060"/>
              </a:solidFill>
            </a:endParaRPr>
          </a:p>
        </p:txBody>
      </p:sp>
    </p:spTree>
    <p:extLst>
      <p:ext uri="{BB962C8B-B14F-4D97-AF65-F5344CB8AC3E}">
        <p14:creationId xmlns:p14="http://schemas.microsoft.com/office/powerpoint/2010/main" val="19883364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44" descr="na_c22"/>
          <p:cNvPicPr>
            <a:picLocks noChangeAspect="1" noChangeArrowheads="1"/>
          </p:cNvPicPr>
          <p:nvPr/>
        </p:nvPicPr>
        <p:blipFill>
          <a:blip r:embed="rId3" cstate="print"/>
          <a:srcRect/>
          <a:stretch>
            <a:fillRect/>
          </a:stretch>
        </p:blipFill>
        <p:spPr bwMode="auto">
          <a:xfrm>
            <a:off x="271433" y="2036942"/>
            <a:ext cx="163255" cy="176882"/>
          </a:xfrm>
          <a:prstGeom prst="rect">
            <a:avLst/>
          </a:prstGeom>
          <a:noFill/>
          <a:ln w="9525">
            <a:noFill/>
            <a:miter lim="800000"/>
            <a:headEnd/>
            <a:tailEnd/>
          </a:ln>
        </p:spPr>
      </p:pic>
      <p:sp>
        <p:nvSpPr>
          <p:cNvPr id="27" name="직사각형 26"/>
          <p:cNvSpPr/>
          <p:nvPr/>
        </p:nvSpPr>
        <p:spPr>
          <a:xfrm>
            <a:off x="574351" y="669360"/>
            <a:ext cx="11089423" cy="1322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r>
              <a:rPr lang="ko-KR" altLang="en-US" sz="1400" smtClean="0">
                <a:solidFill>
                  <a:schemeClr val="tx1"/>
                </a:solidFill>
                <a:latin typeface="HY헤드라인M" panose="02030600000101010101" pitchFamily="18" charset="-127"/>
                <a:ea typeface="HY헤드라인M" panose="02030600000101010101" pitchFamily="18" charset="-127"/>
              </a:rPr>
              <a:t>미국의 상위 </a:t>
            </a:r>
            <a:r>
              <a:rPr lang="en-US" altLang="ko-KR" sz="1400" smtClean="0">
                <a:solidFill>
                  <a:schemeClr val="tx1"/>
                </a:solidFill>
                <a:latin typeface="HY헤드라인M" panose="02030600000101010101" pitchFamily="18" charset="-127"/>
                <a:ea typeface="HY헤드라인M" panose="02030600000101010101" pitchFamily="18" charset="-127"/>
              </a:rPr>
              <a:t>5</a:t>
            </a:r>
            <a:r>
              <a:rPr lang="ko-KR" altLang="en-US" sz="1400" smtClean="0">
                <a:solidFill>
                  <a:schemeClr val="tx1"/>
                </a:solidFill>
                <a:latin typeface="HY헤드라인M" panose="02030600000101010101" pitchFamily="18" charset="-127"/>
                <a:ea typeface="HY헤드라인M" panose="02030600000101010101" pitchFamily="18" charset="-127"/>
              </a:rPr>
              <a:t>개 민간의료보험 지불자와 내용은 </a:t>
            </a:r>
            <a:r>
              <a:rPr lang="en-US" altLang="ko-KR" sz="1400" smtClean="0">
                <a:solidFill>
                  <a:schemeClr val="tx1"/>
                </a:solidFill>
                <a:latin typeface="HY헤드라인M" panose="02030600000101010101" pitchFamily="18" charset="-127"/>
                <a:ea typeface="HY헤드라인M" panose="02030600000101010101" pitchFamily="18" charset="-127"/>
              </a:rPr>
              <a:t>2017</a:t>
            </a:r>
            <a:r>
              <a:rPr lang="ko-KR" altLang="en-US" sz="1400" smtClean="0">
                <a:solidFill>
                  <a:schemeClr val="tx1"/>
                </a:solidFill>
                <a:latin typeface="HY헤드라인M" panose="02030600000101010101" pitchFamily="18" charset="-127"/>
                <a:ea typeface="HY헤드라인M" panose="02030600000101010101" pitchFamily="18" charset="-127"/>
              </a:rPr>
              <a:t>년 </a:t>
            </a:r>
            <a:r>
              <a:rPr lang="en-US" altLang="ko-KR" sz="1400" smtClean="0">
                <a:solidFill>
                  <a:schemeClr val="tx1"/>
                </a:solidFill>
                <a:latin typeface="HY헤드라인M" panose="02030600000101010101" pitchFamily="18" charset="-127"/>
                <a:ea typeface="HY헤드라인M" panose="02030600000101010101" pitchFamily="18" charset="-127"/>
              </a:rPr>
              <a:t>4</a:t>
            </a:r>
            <a:r>
              <a:rPr lang="ko-KR" altLang="en-US" sz="1400" smtClean="0">
                <a:solidFill>
                  <a:schemeClr val="tx1"/>
                </a:solidFill>
                <a:latin typeface="HY헤드라인M" panose="02030600000101010101" pitchFamily="18" charset="-127"/>
                <a:ea typeface="HY헤드라인M" panose="02030600000101010101" pitchFamily="18" charset="-127"/>
              </a:rPr>
              <a:t>월 현재 다음과 같음</a:t>
            </a:r>
            <a:r>
              <a:rPr lang="en-US" altLang="ko-KR" sz="1100" smtClean="0">
                <a:solidFill>
                  <a:schemeClr val="tx1"/>
                </a:solidFill>
              </a:rPr>
              <a:t>("Top </a:t>
            </a:r>
            <a:r>
              <a:rPr lang="en-US" altLang="ko-KR" sz="1100">
                <a:solidFill>
                  <a:schemeClr val="tx1"/>
                </a:solidFill>
              </a:rPr>
              <a:t>5 Largest Health Insurance </a:t>
            </a:r>
            <a:r>
              <a:rPr lang="en-US" altLang="ko-KR" sz="1100" smtClean="0">
                <a:solidFill>
                  <a:schemeClr val="tx1"/>
                </a:solidFill>
              </a:rPr>
              <a:t>Payers </a:t>
            </a:r>
            <a:r>
              <a:rPr lang="en-US" altLang="ko-KR" sz="1100">
                <a:solidFill>
                  <a:schemeClr val="tx1"/>
                </a:solidFill>
              </a:rPr>
              <a:t>in the United </a:t>
            </a:r>
            <a:r>
              <a:rPr lang="en-US" altLang="ko-KR" sz="1100" smtClean="0">
                <a:solidFill>
                  <a:schemeClr val="tx1"/>
                </a:solidFill>
              </a:rPr>
              <a:t>    States" </a:t>
            </a:r>
            <a:r>
              <a:rPr lang="en-US" altLang="ko-KR" sz="1100">
                <a:hlinkClick r:id="rId4"/>
              </a:rPr>
              <a:t>Jesse </a:t>
            </a:r>
            <a:r>
              <a:rPr lang="en-US" altLang="ko-KR" sz="1100" smtClean="0">
                <a:hlinkClick r:id="rId4"/>
              </a:rPr>
              <a:t>Migneault</a:t>
            </a:r>
            <a:r>
              <a:rPr lang="en-US" altLang="ko-KR" sz="1100" smtClean="0"/>
              <a:t>.</a:t>
            </a:r>
            <a:r>
              <a:rPr lang="en-US" altLang="ko-KR" sz="1100">
                <a:hlinkClick r:id="rId5"/>
              </a:rPr>
              <a:t> https://</a:t>
            </a:r>
            <a:r>
              <a:rPr lang="en-US" altLang="ko-KR" sz="1100" smtClean="0">
                <a:hlinkClick r:id="rId5"/>
              </a:rPr>
              <a:t>healthpayerintelligence.com/news/top-5-largest-health-insurance-payers-in-the-united-states</a:t>
            </a:r>
            <a:r>
              <a:rPr lang="en-US" altLang="ko-KR" sz="1100" smtClean="0">
                <a:solidFill>
                  <a:schemeClr val="tx1"/>
                </a:solidFill>
              </a:rPr>
              <a:t>)</a:t>
            </a:r>
          </a:p>
          <a:p>
            <a:pPr marL="717550" lvl="1" indent="-260350">
              <a:buFont typeface="+mj-ea"/>
              <a:buAutoNum type="circleNumDbPlain"/>
            </a:pPr>
            <a:r>
              <a:rPr lang="en-US" altLang="ko-KR" sz="1200" b="1" cap="all">
                <a:solidFill>
                  <a:schemeClr val="tx1"/>
                </a:solidFill>
              </a:rPr>
              <a:t>UNITED HEALTH </a:t>
            </a:r>
            <a:r>
              <a:rPr lang="en-US" altLang="ko-KR" sz="1200" b="1" cap="all" smtClean="0">
                <a:solidFill>
                  <a:schemeClr val="tx1"/>
                </a:solidFill>
              </a:rPr>
              <a:t>GROUP: </a:t>
            </a:r>
            <a:r>
              <a:rPr lang="en-US" altLang="ko-KR" sz="1200">
                <a:solidFill>
                  <a:schemeClr val="tx1"/>
                </a:solidFill>
              </a:rPr>
              <a:t>2016 Net Revenues: $</a:t>
            </a:r>
            <a:r>
              <a:rPr lang="en-US" altLang="ko-KR" sz="1200" smtClean="0">
                <a:solidFill>
                  <a:schemeClr val="tx1"/>
                </a:solidFill>
              </a:rPr>
              <a:t>184.8B, Subscribers</a:t>
            </a:r>
            <a:r>
              <a:rPr lang="en-US" altLang="ko-KR" sz="1200">
                <a:solidFill>
                  <a:schemeClr val="tx1"/>
                </a:solidFill>
              </a:rPr>
              <a:t>: </a:t>
            </a:r>
            <a:r>
              <a:rPr lang="en-US" altLang="ko-KR" sz="1200" u="sng">
                <a:solidFill>
                  <a:schemeClr val="tx1"/>
                </a:solidFill>
              </a:rPr>
              <a:t>70 </a:t>
            </a:r>
            <a:r>
              <a:rPr lang="en-US" altLang="ko-KR" sz="1200" u="sng" smtClean="0">
                <a:solidFill>
                  <a:schemeClr val="tx1"/>
                </a:solidFill>
              </a:rPr>
              <a:t>million,</a:t>
            </a:r>
            <a:r>
              <a:rPr lang="en-US" altLang="ko-KR" sz="1200" smtClean="0">
                <a:solidFill>
                  <a:schemeClr val="tx1"/>
                </a:solidFill>
              </a:rPr>
              <a:t> YTD </a:t>
            </a:r>
            <a:r>
              <a:rPr lang="en-US" altLang="ko-KR" sz="1200">
                <a:solidFill>
                  <a:schemeClr val="tx1"/>
                </a:solidFill>
              </a:rPr>
              <a:t>NYSE: +</a:t>
            </a:r>
            <a:r>
              <a:rPr lang="en-US" altLang="ko-KR" sz="1200" smtClean="0">
                <a:solidFill>
                  <a:schemeClr val="tx1"/>
                </a:solidFill>
              </a:rPr>
              <a:t>3.62, Rev </a:t>
            </a:r>
            <a:r>
              <a:rPr lang="en-US" altLang="ko-KR" sz="1200">
                <a:solidFill>
                  <a:schemeClr val="tx1"/>
                </a:solidFill>
              </a:rPr>
              <a:t>Growth (3 yr avg</a:t>
            </a:r>
            <a:r>
              <a:rPr lang="en-US" altLang="ko-KR" sz="1200" smtClean="0">
                <a:solidFill>
                  <a:schemeClr val="tx1"/>
                </a:solidFill>
              </a:rPr>
              <a:t>): +14.7</a:t>
            </a:r>
          </a:p>
          <a:p>
            <a:pPr marL="685800" lvl="1" indent="-228600">
              <a:buFont typeface="+mj-ea"/>
              <a:buAutoNum type="circleNumDbPlain"/>
            </a:pPr>
            <a:r>
              <a:rPr lang="en-US" altLang="ko-KR" sz="1200" b="1" cap="all">
                <a:solidFill>
                  <a:schemeClr val="tx1"/>
                </a:solidFill>
              </a:rPr>
              <a:t>ANTHEM (FORMERLY WELLPOINT-ANTHEM</a:t>
            </a:r>
            <a:r>
              <a:rPr lang="en-US" altLang="ko-KR" sz="1200" b="1" cap="all" smtClean="0">
                <a:solidFill>
                  <a:schemeClr val="tx1"/>
                </a:solidFill>
              </a:rPr>
              <a:t>): </a:t>
            </a:r>
            <a:r>
              <a:rPr lang="en-US" altLang="ko-KR" sz="1200">
                <a:solidFill>
                  <a:schemeClr val="tx1"/>
                </a:solidFill>
              </a:rPr>
              <a:t>2016 Net Revenues: $</a:t>
            </a:r>
            <a:r>
              <a:rPr lang="en-US" altLang="ko-KR" sz="1200" smtClean="0">
                <a:solidFill>
                  <a:schemeClr val="tx1"/>
                </a:solidFill>
              </a:rPr>
              <a:t>89.1, B Subscribers</a:t>
            </a:r>
            <a:r>
              <a:rPr lang="en-US" altLang="ko-KR" sz="1200">
                <a:solidFill>
                  <a:schemeClr val="tx1"/>
                </a:solidFill>
              </a:rPr>
              <a:t>: </a:t>
            </a:r>
            <a:r>
              <a:rPr lang="en-US" altLang="ko-KR" sz="1200" u="sng">
                <a:solidFill>
                  <a:schemeClr val="tx1"/>
                </a:solidFill>
              </a:rPr>
              <a:t>39.9 </a:t>
            </a:r>
            <a:r>
              <a:rPr lang="en-US" altLang="ko-KR" sz="1200" u="sng" smtClean="0">
                <a:solidFill>
                  <a:schemeClr val="tx1"/>
                </a:solidFill>
              </a:rPr>
              <a:t>million</a:t>
            </a:r>
            <a:r>
              <a:rPr lang="en-US" altLang="ko-KR" sz="1200" smtClean="0">
                <a:solidFill>
                  <a:schemeClr val="tx1"/>
                </a:solidFill>
              </a:rPr>
              <a:t>, YTD </a:t>
            </a:r>
            <a:r>
              <a:rPr lang="en-US" altLang="ko-KR" sz="1200">
                <a:solidFill>
                  <a:schemeClr val="tx1"/>
                </a:solidFill>
              </a:rPr>
              <a:t>NYSE: +</a:t>
            </a:r>
            <a:r>
              <a:rPr lang="en-US" altLang="ko-KR" sz="1200" smtClean="0">
                <a:solidFill>
                  <a:schemeClr val="tx1"/>
                </a:solidFill>
              </a:rPr>
              <a:t>16.46, Rev Growth(3 yr avg): +6.1</a:t>
            </a:r>
          </a:p>
          <a:p>
            <a:pPr marL="685800" lvl="1" indent="-228600">
              <a:buFont typeface="+mj-ea"/>
              <a:buAutoNum type="circleNumDbPlain"/>
            </a:pPr>
            <a:r>
              <a:rPr lang="en-US" altLang="ko-KR" sz="1200" b="1" cap="all" smtClean="0">
                <a:solidFill>
                  <a:schemeClr val="tx1"/>
                </a:solidFill>
              </a:rPr>
              <a:t>AETNA: </a:t>
            </a:r>
            <a:r>
              <a:rPr lang="en-US" altLang="ko-KR" sz="1200">
                <a:solidFill>
                  <a:schemeClr val="tx1"/>
                </a:solidFill>
              </a:rPr>
              <a:t>2016 Net Revenues: $</a:t>
            </a:r>
            <a:r>
              <a:rPr lang="en-US" altLang="ko-KR" sz="1200" smtClean="0">
                <a:solidFill>
                  <a:schemeClr val="tx1"/>
                </a:solidFill>
              </a:rPr>
              <a:t>63.1B, Subscribers</a:t>
            </a:r>
            <a:r>
              <a:rPr lang="en-US" altLang="ko-KR" sz="1200">
                <a:solidFill>
                  <a:schemeClr val="tx1"/>
                </a:solidFill>
              </a:rPr>
              <a:t>: </a:t>
            </a:r>
            <a:r>
              <a:rPr lang="en-US" altLang="ko-KR" sz="1200" u="sng" smtClean="0">
                <a:solidFill>
                  <a:schemeClr val="tx1"/>
                </a:solidFill>
              </a:rPr>
              <a:t>23.1 million</a:t>
            </a:r>
            <a:r>
              <a:rPr lang="en-US" altLang="ko-KR" sz="1200" smtClean="0">
                <a:solidFill>
                  <a:schemeClr val="tx1"/>
                </a:solidFill>
              </a:rPr>
              <a:t>, YTD </a:t>
            </a:r>
            <a:r>
              <a:rPr lang="en-US" altLang="ko-KR" sz="1200">
                <a:solidFill>
                  <a:schemeClr val="tx1"/>
                </a:solidFill>
              </a:rPr>
              <a:t>NYSE: + </a:t>
            </a:r>
            <a:r>
              <a:rPr lang="en-US" altLang="ko-KR" sz="1200" smtClean="0">
                <a:solidFill>
                  <a:schemeClr val="tx1"/>
                </a:solidFill>
              </a:rPr>
              <a:t>4.44, Rev </a:t>
            </a:r>
            <a:r>
              <a:rPr lang="en-US" altLang="ko-KR" sz="1200">
                <a:solidFill>
                  <a:schemeClr val="tx1"/>
                </a:solidFill>
              </a:rPr>
              <a:t>Growth (3 yr avg): </a:t>
            </a:r>
            <a:r>
              <a:rPr lang="en-US" altLang="ko-KR" sz="1200" smtClean="0">
                <a:solidFill>
                  <a:schemeClr val="tx1"/>
                </a:solidFill>
              </a:rPr>
              <a:t>+10.1</a:t>
            </a:r>
          </a:p>
          <a:p>
            <a:pPr marL="685800" lvl="1" indent="-228600">
              <a:buFont typeface="+mj-ea"/>
              <a:buAutoNum type="circleNumDbPlain"/>
            </a:pPr>
            <a:r>
              <a:rPr lang="en-US" altLang="ko-KR" sz="1200" b="1" cap="all" smtClean="0">
                <a:solidFill>
                  <a:schemeClr val="tx1"/>
                </a:solidFill>
              </a:rPr>
              <a:t>HUMANA: </a:t>
            </a:r>
            <a:r>
              <a:rPr lang="en-US" altLang="ko-KR" sz="1200">
                <a:solidFill>
                  <a:schemeClr val="tx1"/>
                </a:solidFill>
              </a:rPr>
              <a:t>2016 Net Revenues: $</a:t>
            </a:r>
            <a:r>
              <a:rPr lang="en-US" altLang="ko-KR" sz="1200" smtClean="0">
                <a:solidFill>
                  <a:schemeClr val="tx1"/>
                </a:solidFill>
              </a:rPr>
              <a:t>54.3B, Subscribers</a:t>
            </a:r>
            <a:r>
              <a:rPr lang="en-US" altLang="ko-KR" sz="1200">
                <a:solidFill>
                  <a:schemeClr val="tx1"/>
                </a:solidFill>
              </a:rPr>
              <a:t>: </a:t>
            </a:r>
            <a:r>
              <a:rPr lang="en-US" altLang="ko-KR" sz="1200" u="sng">
                <a:solidFill>
                  <a:schemeClr val="tx1"/>
                </a:solidFill>
              </a:rPr>
              <a:t>14.2 </a:t>
            </a:r>
            <a:r>
              <a:rPr lang="en-US" altLang="ko-KR" sz="1200" u="sng" smtClean="0">
                <a:solidFill>
                  <a:schemeClr val="tx1"/>
                </a:solidFill>
              </a:rPr>
              <a:t>million</a:t>
            </a:r>
            <a:r>
              <a:rPr lang="en-US" altLang="ko-KR" sz="1200" smtClean="0">
                <a:solidFill>
                  <a:schemeClr val="tx1"/>
                </a:solidFill>
              </a:rPr>
              <a:t>, YTD </a:t>
            </a:r>
            <a:r>
              <a:rPr lang="en-US" altLang="ko-KR" sz="1200">
                <a:solidFill>
                  <a:schemeClr val="tx1"/>
                </a:solidFill>
              </a:rPr>
              <a:t>NYSE: +</a:t>
            </a:r>
            <a:r>
              <a:rPr lang="en-US" altLang="ko-KR" sz="1200" smtClean="0">
                <a:solidFill>
                  <a:schemeClr val="tx1"/>
                </a:solidFill>
              </a:rPr>
              <a:t>4.35, Rev </a:t>
            </a:r>
            <a:r>
              <a:rPr lang="en-US" altLang="ko-KR" sz="1200">
                <a:solidFill>
                  <a:schemeClr val="tx1"/>
                </a:solidFill>
              </a:rPr>
              <a:t>Growth (3 yr avg):  +</a:t>
            </a:r>
            <a:r>
              <a:rPr lang="en-US" altLang="ko-KR" sz="1200" smtClean="0">
                <a:solidFill>
                  <a:schemeClr val="tx1"/>
                </a:solidFill>
              </a:rPr>
              <a:t>9.6</a:t>
            </a:r>
          </a:p>
          <a:p>
            <a:pPr marL="685800" lvl="1" indent="-228600">
              <a:buFont typeface="+mj-ea"/>
              <a:buAutoNum type="circleNumDbPlain"/>
            </a:pPr>
            <a:r>
              <a:rPr lang="en-US" altLang="ko-KR" sz="1200" b="1" cap="all" smtClean="0">
                <a:solidFill>
                  <a:schemeClr val="tx1"/>
                </a:solidFill>
              </a:rPr>
              <a:t>CIGNA: </a:t>
            </a:r>
            <a:r>
              <a:rPr lang="en-US" altLang="ko-KR" sz="1200">
                <a:solidFill>
                  <a:schemeClr val="tx1"/>
                </a:solidFill>
              </a:rPr>
              <a:t>2016 Net Revenues: $</a:t>
            </a:r>
            <a:r>
              <a:rPr lang="en-US" altLang="ko-KR" sz="1200" smtClean="0">
                <a:solidFill>
                  <a:schemeClr val="tx1"/>
                </a:solidFill>
              </a:rPr>
              <a:t>39.7B, Subscribers</a:t>
            </a:r>
            <a:r>
              <a:rPr lang="en-US" altLang="ko-KR" sz="1200">
                <a:solidFill>
                  <a:schemeClr val="tx1"/>
                </a:solidFill>
              </a:rPr>
              <a:t>: </a:t>
            </a:r>
            <a:r>
              <a:rPr lang="en-US" altLang="ko-KR" sz="1200" u="sng">
                <a:solidFill>
                  <a:schemeClr val="tx1"/>
                </a:solidFill>
              </a:rPr>
              <a:t>15 </a:t>
            </a:r>
            <a:r>
              <a:rPr lang="en-US" altLang="ko-KR" sz="1200" u="sng" smtClean="0">
                <a:solidFill>
                  <a:schemeClr val="tx1"/>
                </a:solidFill>
              </a:rPr>
              <a:t>million</a:t>
            </a:r>
            <a:r>
              <a:rPr lang="en-US" altLang="ko-KR" sz="1200" smtClean="0">
                <a:solidFill>
                  <a:schemeClr val="tx1"/>
                </a:solidFill>
              </a:rPr>
              <a:t>, YTD </a:t>
            </a:r>
            <a:r>
              <a:rPr lang="en-US" altLang="ko-KR" sz="1200">
                <a:solidFill>
                  <a:schemeClr val="tx1"/>
                </a:solidFill>
              </a:rPr>
              <a:t>NYSE: +</a:t>
            </a:r>
            <a:r>
              <a:rPr lang="en-US" altLang="ko-KR" sz="1200" smtClean="0">
                <a:solidFill>
                  <a:schemeClr val="tx1"/>
                </a:solidFill>
              </a:rPr>
              <a:t>13.63, Rev </a:t>
            </a:r>
            <a:r>
              <a:rPr lang="en-US" altLang="ko-KR" sz="1200">
                <a:solidFill>
                  <a:schemeClr val="tx1"/>
                </a:solidFill>
              </a:rPr>
              <a:t>Growth (3 yr avg):  +</a:t>
            </a:r>
            <a:r>
              <a:rPr lang="en-US" altLang="ko-KR" sz="1200" smtClean="0">
                <a:solidFill>
                  <a:schemeClr val="tx1"/>
                </a:solidFill>
              </a:rPr>
              <a:t>7.0</a:t>
            </a:r>
          </a:p>
        </p:txBody>
      </p:sp>
      <p:sp>
        <p:nvSpPr>
          <p:cNvPr id="29" name="직사각형 28"/>
          <p:cNvSpPr/>
          <p:nvPr/>
        </p:nvSpPr>
        <p:spPr>
          <a:xfrm>
            <a:off x="536675" y="2990956"/>
            <a:ext cx="10845904" cy="12340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400" smtClean="0">
                <a:solidFill>
                  <a:schemeClr val="tx1"/>
                </a:solidFill>
                <a:latin typeface="HY헤드라인M" panose="02030600000101010101" pitchFamily="18" charset="-127"/>
                <a:ea typeface="HY헤드라인M" panose="02030600000101010101" pitchFamily="18" charset="-127"/>
              </a:rPr>
              <a:t>미국의 지불자별 대상인구 크기</a:t>
            </a:r>
            <a:r>
              <a:rPr lang="en-US" altLang="ko-KR" sz="1400" smtClean="0">
                <a:solidFill>
                  <a:schemeClr val="tx1"/>
                </a:solidFill>
                <a:latin typeface="HY헤드라인M" panose="02030600000101010101" pitchFamily="18" charset="-127"/>
                <a:ea typeface="HY헤드라인M" panose="02030600000101010101" pitchFamily="18" charset="-127"/>
              </a:rPr>
              <a:t>(2010</a:t>
            </a:r>
            <a:r>
              <a:rPr lang="ko-KR" altLang="en-US" sz="1400" smtClean="0">
                <a:solidFill>
                  <a:schemeClr val="tx1"/>
                </a:solidFill>
                <a:latin typeface="HY헤드라인M" panose="02030600000101010101" pitchFamily="18" charset="-127"/>
                <a:ea typeface="HY헤드라인M" panose="02030600000101010101" pitchFamily="18" charset="-127"/>
              </a:rPr>
              <a:t>년</a:t>
            </a:r>
            <a:r>
              <a:rPr lang="en-US" altLang="ko-KR" sz="1400" smtClean="0">
                <a:solidFill>
                  <a:schemeClr val="tx1"/>
                </a:solidFill>
                <a:latin typeface="HY헤드라인M" panose="02030600000101010101" pitchFamily="18" charset="-127"/>
                <a:ea typeface="HY헤드라인M" panose="02030600000101010101" pitchFamily="18" charset="-127"/>
              </a:rPr>
              <a:t>)</a:t>
            </a:r>
            <a:r>
              <a:rPr lang="en-US" altLang="ko-KR" sz="1100" smtClean="0">
                <a:solidFill>
                  <a:schemeClr val="tx1"/>
                </a:solidFill>
              </a:rPr>
              <a:t>("</a:t>
            </a:r>
            <a:r>
              <a:rPr lang="en-US" altLang="ko-KR" sz="1100">
                <a:solidFill>
                  <a:schemeClr val="tx1"/>
                </a:solidFill>
              </a:rPr>
              <a:t>USA: In-Vitro Diagnostics:Global Health Technology Assessment </a:t>
            </a:r>
            <a:r>
              <a:rPr lang="en-US" altLang="ko-KR" sz="1100" smtClean="0">
                <a:solidFill>
                  <a:schemeClr val="tx1"/>
                </a:solidFill>
              </a:rPr>
              <a:t>Roadmap" https</a:t>
            </a:r>
            <a:r>
              <a:rPr lang="en-US" altLang="ko-KR" sz="1100">
                <a:solidFill>
                  <a:schemeClr val="tx1"/>
                </a:solidFill>
              </a:rPr>
              <a:t>://www.connance.com Susan Garfield MSc, BA, Vice President, Bridgehead International, Wayland, MA, USA </a:t>
            </a:r>
            <a:r>
              <a:rPr lang="en-US" altLang="ko-KR" sz="1100" smtClean="0">
                <a:solidFill>
                  <a:schemeClr val="tx1"/>
                </a:solidFill>
              </a:rPr>
              <a:t>)</a:t>
            </a:r>
            <a:endParaRPr lang="en-US" altLang="ko-KR" sz="1100">
              <a:solidFill>
                <a:schemeClr val="tx1"/>
              </a:solidFill>
            </a:endParaRPr>
          </a:p>
          <a:p>
            <a:pPr marL="628650" lvl="1" indent="-171450">
              <a:buFont typeface="Wingdings" panose="05000000000000000000" pitchFamily="2" charset="2"/>
              <a:buChar char="§"/>
            </a:pPr>
            <a:r>
              <a:rPr lang="ko-KR" altLang="en-US" sz="1200" smtClean="0">
                <a:solidFill>
                  <a:schemeClr val="tx1"/>
                </a:solidFill>
                <a:latin typeface="HY헤드라인M" panose="02030600000101010101" pitchFamily="18" charset="-127"/>
                <a:ea typeface="HY헤드라인M" panose="02030600000101010101" pitchFamily="18" charset="-127"/>
              </a:rPr>
              <a:t>민간의료보험 </a:t>
            </a:r>
            <a:r>
              <a:rPr lang="en-US" altLang="ko-KR" sz="1200" smtClean="0">
                <a:solidFill>
                  <a:schemeClr val="tx1"/>
                </a:solidFill>
                <a:latin typeface="HY헤드라인M" panose="02030600000101010101" pitchFamily="18" charset="-127"/>
                <a:ea typeface="HY헤드라인M" panose="02030600000101010101" pitchFamily="18" charset="-127"/>
              </a:rPr>
              <a:t>: 2</a:t>
            </a:r>
            <a:r>
              <a:rPr lang="ko-KR" altLang="en-US" sz="1200" smtClean="0">
                <a:solidFill>
                  <a:schemeClr val="tx1"/>
                </a:solidFill>
                <a:latin typeface="HY헤드라인M" panose="02030600000101010101" pitchFamily="18" charset="-127"/>
                <a:ea typeface="HY헤드라인M" panose="02030600000101010101" pitchFamily="18" charset="-127"/>
              </a:rPr>
              <a:t>억명</a:t>
            </a:r>
            <a:endParaRPr lang="en-US" altLang="ko-KR" sz="1200">
              <a:solidFill>
                <a:schemeClr val="tx1"/>
              </a:solidFill>
              <a:latin typeface="HY헤드라인M" panose="02030600000101010101" pitchFamily="18" charset="-127"/>
              <a:ea typeface="HY헤드라인M" panose="02030600000101010101" pitchFamily="18" charset="-127"/>
            </a:endParaRPr>
          </a:p>
          <a:p>
            <a:pPr marL="628650" lvl="1" indent="-171450">
              <a:buFont typeface="Wingdings" panose="05000000000000000000" pitchFamily="2" charset="2"/>
              <a:buChar char="§"/>
            </a:pPr>
            <a:r>
              <a:rPr lang="ko-KR" altLang="en-US" sz="1200" smtClean="0">
                <a:solidFill>
                  <a:schemeClr val="tx1"/>
                </a:solidFill>
                <a:latin typeface="HY헤드라인M" panose="02030600000101010101" pitchFamily="18" charset="-127"/>
                <a:ea typeface="HY헤드라인M" panose="02030600000101010101" pitchFamily="18" charset="-127"/>
              </a:rPr>
              <a:t>대형기업의 자체 의료보험 운영이 늘고있는 추세임</a:t>
            </a:r>
            <a:endParaRPr lang="en-US" altLang="ko-KR" sz="1200">
              <a:solidFill>
                <a:schemeClr val="tx1"/>
              </a:solidFill>
              <a:latin typeface="HY헤드라인M" panose="02030600000101010101" pitchFamily="18" charset="-127"/>
              <a:ea typeface="HY헤드라인M" panose="02030600000101010101" pitchFamily="18" charset="-127"/>
            </a:endParaRPr>
          </a:p>
          <a:p>
            <a:pPr marL="628650" lvl="1" indent="-171450">
              <a:buFont typeface="Wingdings" panose="05000000000000000000" pitchFamily="2" charset="2"/>
              <a:buChar char="§"/>
            </a:pPr>
            <a:r>
              <a:rPr lang="ko-KR" altLang="en-US" sz="1200" smtClean="0">
                <a:solidFill>
                  <a:schemeClr val="tx1"/>
                </a:solidFill>
                <a:latin typeface="HY헤드라인M" panose="02030600000101010101" pitchFamily="18" charset="-127"/>
                <a:ea typeface="HY헤드라인M" panose="02030600000101010101" pitchFamily="18" charset="-127"/>
              </a:rPr>
              <a:t>공공의료보험 </a:t>
            </a:r>
            <a:r>
              <a:rPr lang="en-US" altLang="ko-KR" sz="1200" smtClean="0">
                <a:solidFill>
                  <a:schemeClr val="tx1"/>
                </a:solidFill>
                <a:latin typeface="HY헤드라인M" panose="02030600000101010101" pitchFamily="18" charset="-127"/>
                <a:ea typeface="HY헤드라인M" panose="02030600000101010101" pitchFamily="18" charset="-127"/>
              </a:rPr>
              <a:t>: 7,000-8,000</a:t>
            </a:r>
            <a:r>
              <a:rPr lang="ko-KR" altLang="en-US" sz="1200" smtClean="0">
                <a:solidFill>
                  <a:schemeClr val="tx1"/>
                </a:solidFill>
                <a:latin typeface="HY헤드라인M" panose="02030600000101010101" pitchFamily="18" charset="-127"/>
                <a:ea typeface="HY헤드라인M" panose="02030600000101010101" pitchFamily="18" charset="-127"/>
              </a:rPr>
              <a:t>만명</a:t>
            </a:r>
            <a:endParaRPr lang="en-US" altLang="ko-KR" sz="1200">
              <a:solidFill>
                <a:schemeClr val="tx1"/>
              </a:solidFill>
              <a:latin typeface="HY헤드라인M" panose="02030600000101010101" pitchFamily="18" charset="-127"/>
              <a:ea typeface="HY헤드라인M" panose="02030600000101010101" pitchFamily="18" charset="-127"/>
            </a:endParaRPr>
          </a:p>
          <a:p>
            <a:pPr marL="628650" lvl="1" indent="-171450">
              <a:buFont typeface="Wingdings" panose="05000000000000000000" pitchFamily="2" charset="2"/>
              <a:buChar char="§"/>
            </a:pPr>
            <a:r>
              <a:rPr lang="ko-KR" altLang="en-US" sz="1200" smtClean="0">
                <a:solidFill>
                  <a:schemeClr val="tx1"/>
                </a:solidFill>
                <a:latin typeface="HY헤드라인M" panose="02030600000101010101" pitchFamily="18" charset="-127"/>
                <a:ea typeface="HY헤드라인M" panose="02030600000101010101" pitchFamily="18" charset="-127"/>
              </a:rPr>
              <a:t>메디케어 대상자 </a:t>
            </a:r>
            <a:r>
              <a:rPr lang="en-US" altLang="ko-KR" sz="1200" smtClean="0">
                <a:solidFill>
                  <a:schemeClr val="tx1"/>
                </a:solidFill>
                <a:latin typeface="HY헤드라인M" panose="02030600000101010101" pitchFamily="18" charset="-127"/>
                <a:ea typeface="HY헤드라인M" panose="02030600000101010101" pitchFamily="18" charset="-127"/>
              </a:rPr>
              <a:t>: 4,400</a:t>
            </a:r>
            <a:r>
              <a:rPr lang="ko-KR" altLang="en-US" sz="1200" smtClean="0">
                <a:solidFill>
                  <a:schemeClr val="tx1"/>
                </a:solidFill>
                <a:latin typeface="HY헤드라인M" panose="02030600000101010101" pitchFamily="18" charset="-127"/>
                <a:ea typeface="HY헤드라인M" panose="02030600000101010101" pitchFamily="18" charset="-127"/>
              </a:rPr>
              <a:t>만명</a:t>
            </a:r>
            <a:r>
              <a:rPr lang="en-US" altLang="ko-KR" sz="1200" smtClean="0">
                <a:solidFill>
                  <a:schemeClr val="tx1"/>
                </a:solidFill>
                <a:latin typeface="HY헤드라인M" panose="02030600000101010101" pitchFamily="18" charset="-127"/>
                <a:ea typeface="HY헤드라인M" panose="02030600000101010101" pitchFamily="18" charset="-127"/>
              </a:rPr>
              <a:t>(</a:t>
            </a:r>
            <a:r>
              <a:rPr lang="ko-KR" altLang="en-US" sz="1200" smtClean="0">
                <a:solidFill>
                  <a:schemeClr val="tx1"/>
                </a:solidFill>
                <a:latin typeface="HY헤드라인M" panose="02030600000101010101" pitchFamily="18" charset="-127"/>
                <a:ea typeface="HY헤드라인M" panose="02030600000101010101" pitchFamily="18" charset="-127"/>
              </a:rPr>
              <a:t>인구의 </a:t>
            </a:r>
            <a:r>
              <a:rPr lang="en-US" altLang="ko-KR" sz="1200" smtClean="0">
                <a:solidFill>
                  <a:schemeClr val="tx1"/>
                </a:solidFill>
                <a:latin typeface="HY헤드라인M" panose="02030600000101010101" pitchFamily="18" charset="-127"/>
                <a:ea typeface="HY헤드라인M" panose="02030600000101010101" pitchFamily="18" charset="-127"/>
              </a:rPr>
              <a:t>14%)</a:t>
            </a:r>
            <a:endParaRPr lang="en-US" altLang="ko-KR" sz="1200">
              <a:solidFill>
                <a:schemeClr val="tx1"/>
              </a:solidFill>
              <a:latin typeface="HY헤드라인M" panose="02030600000101010101" pitchFamily="18" charset="-127"/>
              <a:ea typeface="HY헤드라인M" panose="02030600000101010101" pitchFamily="18" charset="-127"/>
            </a:endParaRPr>
          </a:p>
          <a:p>
            <a:pPr marL="628650" lvl="1" indent="-171450">
              <a:buFont typeface="Wingdings" panose="05000000000000000000" pitchFamily="2" charset="2"/>
              <a:buChar char="§"/>
            </a:pPr>
            <a:r>
              <a:rPr lang="ko-KR" altLang="en-US" sz="1200" smtClean="0">
                <a:solidFill>
                  <a:schemeClr val="tx1"/>
                </a:solidFill>
                <a:latin typeface="HY헤드라인M" panose="02030600000101010101" pitchFamily="18" charset="-127"/>
                <a:ea typeface="HY헤드라인M" panose="02030600000101010101" pitchFamily="18" charset="-127"/>
              </a:rPr>
              <a:t>약 인구의 </a:t>
            </a:r>
            <a:r>
              <a:rPr lang="en-US" altLang="ko-KR" sz="1200" smtClean="0">
                <a:solidFill>
                  <a:schemeClr val="tx1"/>
                </a:solidFill>
                <a:latin typeface="HY헤드라인M" panose="02030600000101010101" pitchFamily="18" charset="-127"/>
                <a:ea typeface="HY헤드라인M" panose="02030600000101010101" pitchFamily="18" charset="-127"/>
              </a:rPr>
              <a:t>15%</a:t>
            </a:r>
            <a:r>
              <a:rPr lang="ko-KR" altLang="en-US" sz="1200" smtClean="0">
                <a:solidFill>
                  <a:schemeClr val="tx1"/>
                </a:solidFill>
                <a:latin typeface="HY헤드라인M" panose="02030600000101010101" pitchFamily="18" charset="-127"/>
                <a:ea typeface="HY헤드라인M" panose="02030600000101010101" pitchFamily="18" charset="-127"/>
              </a:rPr>
              <a:t>인 </a:t>
            </a:r>
            <a:r>
              <a:rPr lang="en-US" altLang="ko-KR" sz="1200" smtClean="0">
                <a:solidFill>
                  <a:schemeClr val="tx1"/>
                </a:solidFill>
                <a:latin typeface="HY헤드라인M" panose="02030600000101010101" pitchFamily="18" charset="-127"/>
                <a:ea typeface="HY헤드라인M" panose="02030600000101010101" pitchFamily="18" charset="-127"/>
              </a:rPr>
              <a:t>4,500</a:t>
            </a:r>
            <a:r>
              <a:rPr lang="ko-KR" altLang="en-US" sz="1200" smtClean="0">
                <a:solidFill>
                  <a:schemeClr val="tx1"/>
                </a:solidFill>
                <a:latin typeface="HY헤드라인M" panose="02030600000101010101" pitchFamily="18" charset="-127"/>
                <a:ea typeface="HY헤드라인M" panose="02030600000101010101" pitchFamily="18" charset="-127"/>
              </a:rPr>
              <a:t>만명의 보험 적용이 없는 사람</a:t>
            </a:r>
            <a:endParaRPr lang="en-US" altLang="ko-KR" sz="1200">
              <a:solidFill>
                <a:schemeClr val="tx1"/>
              </a:solidFill>
              <a:latin typeface="HY헤드라인M" panose="02030600000101010101" pitchFamily="18" charset="-127"/>
              <a:ea typeface="HY헤드라인M" panose="02030600000101010101" pitchFamily="18" charset="-127"/>
            </a:endParaRPr>
          </a:p>
        </p:txBody>
      </p:sp>
      <p:pic>
        <p:nvPicPr>
          <p:cNvPr id="34" name="Picture 44" descr="na_c22"/>
          <p:cNvPicPr>
            <a:picLocks noChangeAspect="1" noChangeArrowheads="1"/>
          </p:cNvPicPr>
          <p:nvPr/>
        </p:nvPicPr>
        <p:blipFill>
          <a:blip r:embed="rId3" cstate="print"/>
          <a:srcRect/>
          <a:stretch>
            <a:fillRect/>
          </a:stretch>
        </p:blipFill>
        <p:spPr bwMode="auto">
          <a:xfrm>
            <a:off x="271433" y="732236"/>
            <a:ext cx="163255" cy="176882"/>
          </a:xfrm>
          <a:prstGeom prst="rect">
            <a:avLst/>
          </a:prstGeom>
          <a:noFill/>
          <a:ln w="9525">
            <a:noFill/>
            <a:miter lim="800000"/>
            <a:headEnd/>
            <a:tailEnd/>
          </a:ln>
        </p:spPr>
      </p:pic>
      <p:sp>
        <p:nvSpPr>
          <p:cNvPr id="35" name="직사각형 34"/>
          <p:cNvSpPr/>
          <p:nvPr/>
        </p:nvSpPr>
        <p:spPr>
          <a:xfrm>
            <a:off x="75622" y="4342996"/>
            <a:ext cx="5948941" cy="2402050"/>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endParaRPr lang="en-US" altLang="ko-KR" sz="1600">
              <a:solidFill>
                <a:schemeClr val="tx1"/>
              </a:solidFill>
            </a:endParaRPr>
          </a:p>
        </p:txBody>
      </p:sp>
      <p:graphicFrame>
        <p:nvGraphicFramePr>
          <p:cNvPr id="22" name="차트 21"/>
          <p:cNvGraphicFramePr>
            <a:graphicFrameLocks/>
          </p:cNvGraphicFramePr>
          <p:nvPr>
            <p:extLst>
              <p:ext uri="{D42A27DB-BD31-4B8C-83A1-F6EECF244321}">
                <p14:modId xmlns:p14="http://schemas.microsoft.com/office/powerpoint/2010/main" val="2086633098"/>
              </p:ext>
            </p:extLst>
          </p:nvPr>
        </p:nvGraphicFramePr>
        <p:xfrm>
          <a:off x="-98840" y="4225027"/>
          <a:ext cx="3982352" cy="263297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차트 7"/>
          <p:cNvGraphicFramePr>
            <a:graphicFrameLocks/>
          </p:cNvGraphicFramePr>
          <p:nvPr>
            <p:extLst>
              <p:ext uri="{D42A27DB-BD31-4B8C-83A1-F6EECF244321}">
                <p14:modId xmlns:p14="http://schemas.microsoft.com/office/powerpoint/2010/main" val="145727658"/>
              </p:ext>
            </p:extLst>
          </p:nvPr>
        </p:nvGraphicFramePr>
        <p:xfrm>
          <a:off x="3656593" y="4225028"/>
          <a:ext cx="2519312" cy="232638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0" name="차트 9"/>
          <p:cNvGraphicFramePr>
            <a:graphicFrameLocks/>
          </p:cNvGraphicFramePr>
          <p:nvPr>
            <p:extLst>
              <p:ext uri="{D42A27DB-BD31-4B8C-83A1-F6EECF244321}">
                <p14:modId xmlns:p14="http://schemas.microsoft.com/office/powerpoint/2010/main" val="2529190041"/>
              </p:ext>
            </p:extLst>
          </p:nvPr>
        </p:nvGraphicFramePr>
        <p:xfrm>
          <a:off x="6199025" y="3202665"/>
          <a:ext cx="3191149" cy="3619365"/>
        </p:xfrm>
        <a:graphic>
          <a:graphicData uri="http://schemas.openxmlformats.org/drawingml/2006/chart">
            <c:chart xmlns:c="http://schemas.openxmlformats.org/drawingml/2006/chart" xmlns:r="http://schemas.openxmlformats.org/officeDocument/2006/relationships" r:id="rId8"/>
          </a:graphicData>
        </a:graphic>
      </p:graphicFrame>
      <p:pic>
        <p:nvPicPr>
          <p:cNvPr id="11" name="Picture 6" descr="ê´ë ¨ ì´ë¯¸ì§"/>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22" y="1077418"/>
            <a:ext cx="961133" cy="820215"/>
          </a:xfrm>
          <a:prstGeom prst="rect">
            <a:avLst/>
          </a:prstGeom>
          <a:noFill/>
          <a:extLst>
            <a:ext uri="{909E8E84-426E-40DD-AFC4-6F175D3DCCD1}">
              <a14:hiddenFill xmlns:a14="http://schemas.microsoft.com/office/drawing/2010/main">
                <a:solidFill>
                  <a:srgbClr val="FFFFFF"/>
                </a:solidFill>
              </a14:hiddenFill>
            </a:ext>
          </a:extLst>
        </p:spPr>
      </p:pic>
      <p:sp>
        <p:nvSpPr>
          <p:cNvPr id="12" name="제목 2"/>
          <p:cNvSpPr>
            <a:spLocks noGrp="1"/>
          </p:cNvSpPr>
          <p:nvPr>
            <p:ph type="title"/>
          </p:nvPr>
        </p:nvSpPr>
        <p:spPr>
          <a:xfrm>
            <a:off x="876642" y="271319"/>
            <a:ext cx="10883579" cy="398040"/>
          </a:xfrm>
        </p:spPr>
        <p:txBody>
          <a:bodyPr>
            <a:noAutofit/>
          </a:bodyPr>
          <a:lstStyle/>
          <a:p>
            <a:r>
              <a:rPr lang="ko-KR" altLang="en-US" sz="3200" b="1" smtClean="0"/>
              <a:t>미국 </a:t>
            </a:r>
            <a:r>
              <a:rPr lang="en-US" altLang="ko-KR" sz="3200" b="1" smtClean="0"/>
              <a:t>5</a:t>
            </a:r>
            <a:r>
              <a:rPr lang="ko-KR" altLang="en-US" sz="3200" b="1" smtClean="0"/>
              <a:t>대 민간의료보험의 내용과 지불자별 대상인구 크기</a:t>
            </a:r>
            <a:endParaRPr lang="ko-KR" altLang="en-US" sz="3200" b="1" dirty="0"/>
          </a:p>
        </p:txBody>
      </p:sp>
      <p:sp>
        <p:nvSpPr>
          <p:cNvPr id="13" name="바닥글 개체 틀 14"/>
          <p:cNvSpPr>
            <a:spLocks noGrp="1"/>
          </p:cNvSpPr>
          <p:nvPr>
            <p:ph type="ftr" sz="quarter" idx="11"/>
          </p:nvPr>
        </p:nvSpPr>
        <p:spPr>
          <a:xfrm>
            <a:off x="0" y="34232"/>
            <a:ext cx="1841326" cy="227069"/>
          </a:xfrm>
        </p:spPr>
        <p:txBody>
          <a:bodyPr/>
          <a:lstStyle/>
          <a:p>
            <a:pPr algn="l"/>
            <a:r>
              <a:rPr lang="en-US" altLang="ko-KR" sz="1400" b="1" smtClean="0">
                <a:solidFill>
                  <a:srgbClr val="002060"/>
                </a:solidFill>
              </a:rPr>
              <a:t>1. CMS</a:t>
            </a:r>
            <a:r>
              <a:rPr lang="ko-KR" altLang="en-US" sz="1400" b="1" smtClean="0">
                <a:solidFill>
                  <a:srgbClr val="002060"/>
                </a:solidFill>
              </a:rPr>
              <a:t>와 </a:t>
            </a:r>
            <a:r>
              <a:rPr lang="en-US" altLang="ko-KR" sz="1400" b="1" smtClean="0">
                <a:solidFill>
                  <a:srgbClr val="002060"/>
                </a:solidFill>
              </a:rPr>
              <a:t>HIRA</a:t>
            </a:r>
            <a:endParaRPr lang="ko-KR" altLang="en-US" sz="1400" b="1">
              <a:solidFill>
                <a:srgbClr val="002060"/>
              </a:solidFill>
            </a:endParaRPr>
          </a:p>
        </p:txBody>
      </p:sp>
      <p:pic>
        <p:nvPicPr>
          <p:cNvPr id="14" name="Picture 2"/>
          <p:cNvPicPr>
            <a:picLocks noGrp="1" noChangeAspect="1" noChangeArrowheads="1"/>
          </p:cNvPicPr>
          <p:nvPr>
            <p:ph sz="half" idx="1"/>
          </p:nvPr>
        </p:nvPicPr>
        <p:blipFill>
          <a:blip r:embed="rId10" cstate="print"/>
          <a:srcRect l="10954" t="12671" r="64901" b="29894"/>
          <a:stretch>
            <a:fillRect/>
          </a:stretch>
        </p:blipFill>
        <p:spPr bwMode="auto">
          <a:xfrm>
            <a:off x="9296400" y="3279650"/>
            <a:ext cx="2707341" cy="3465396"/>
          </a:xfrm>
          <a:prstGeom prst="rect">
            <a:avLst/>
          </a:prstGeom>
          <a:noFill/>
          <a:ln w="9525">
            <a:noFill/>
            <a:miter lim="800000"/>
            <a:headEnd/>
            <a:tailEnd/>
          </a:ln>
        </p:spPr>
      </p:pic>
      <p:sp>
        <p:nvSpPr>
          <p:cNvPr id="15" name="직사각형 14"/>
          <p:cNvSpPr/>
          <p:nvPr/>
        </p:nvSpPr>
        <p:spPr>
          <a:xfrm>
            <a:off x="570856" y="2069520"/>
            <a:ext cx="11621143" cy="829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400" smtClean="0">
                <a:solidFill>
                  <a:schemeClr val="tx1"/>
                </a:solidFill>
                <a:latin typeface="HY헤드라인M" panose="02030600000101010101" pitchFamily="18" charset="-127"/>
                <a:ea typeface="HY헤드라인M" panose="02030600000101010101" pitchFamily="18" charset="-127"/>
              </a:rPr>
              <a:t>최근 일년동안 지불자</a:t>
            </a:r>
            <a:r>
              <a:rPr lang="en-US" altLang="ko-KR" sz="1400" smtClean="0">
                <a:solidFill>
                  <a:schemeClr val="tx1"/>
                </a:solidFill>
                <a:latin typeface="HY헤드라인M" panose="02030600000101010101" pitchFamily="18" charset="-127"/>
                <a:ea typeface="HY헤드라인M" panose="02030600000101010101" pitchFamily="18" charset="-127"/>
              </a:rPr>
              <a:t>(</a:t>
            </a:r>
            <a:r>
              <a:rPr lang="ko-KR" altLang="en-US" sz="1400" smtClean="0">
                <a:solidFill>
                  <a:schemeClr val="tx1"/>
                </a:solidFill>
                <a:latin typeface="HY헤드라인M" panose="02030600000101010101" pitchFamily="18" charset="-127"/>
                <a:ea typeface="HY헤드라인M" panose="02030600000101010101" pitchFamily="18" charset="-127"/>
              </a:rPr>
              <a:t>보험자</a:t>
            </a:r>
            <a:r>
              <a:rPr lang="en-US" altLang="ko-KR" sz="1400" smtClean="0">
                <a:solidFill>
                  <a:schemeClr val="tx1"/>
                </a:solidFill>
                <a:latin typeface="HY헤드라인M" panose="02030600000101010101" pitchFamily="18" charset="-127"/>
                <a:ea typeface="HY헤드라인M" panose="02030600000101010101" pitchFamily="18" charset="-127"/>
              </a:rPr>
              <a:t>)</a:t>
            </a:r>
            <a:r>
              <a:rPr lang="ko-KR" altLang="en-US" sz="1400" smtClean="0">
                <a:solidFill>
                  <a:schemeClr val="tx1"/>
                </a:solidFill>
                <a:latin typeface="HY헤드라인M" panose="02030600000101010101" pitchFamily="18" charset="-127"/>
                <a:ea typeface="HY헤드라인M" panose="02030600000101010101" pitchFamily="18" charset="-127"/>
              </a:rPr>
              <a:t>가 공급자를 게걸스럽게 사들이고 있음</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smtClean="0">
                <a:solidFill>
                  <a:schemeClr val="tx1"/>
                </a:solidFill>
                <a:latin typeface="HY헤드라인M" panose="02030600000101010101" pitchFamily="18" charset="-127"/>
                <a:ea typeface="HY헤드라인M" panose="02030600000101010101" pitchFamily="18" charset="-127"/>
              </a:rPr>
              <a:t>일차의료기관</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smtClean="0">
                <a:solidFill>
                  <a:schemeClr val="tx1"/>
                </a:solidFill>
                <a:latin typeface="HY헤드라인M" panose="02030600000101010101" pitchFamily="18" charset="-127"/>
                <a:ea typeface="HY헤드라인M" panose="02030600000101010101" pitchFamily="18" charset="-127"/>
              </a:rPr>
              <a:t>호스피스</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smtClean="0">
                <a:solidFill>
                  <a:schemeClr val="tx1"/>
                </a:solidFill>
                <a:latin typeface="HY헤드라인M" panose="02030600000101010101" pitchFamily="18" charset="-127"/>
                <a:ea typeface="HY헤드라인M" panose="02030600000101010101" pitchFamily="18" charset="-127"/>
              </a:rPr>
              <a:t>가정진료회사</a:t>
            </a:r>
            <a:r>
              <a:rPr lang="en-US" altLang="ko-KR" sz="1400">
                <a:solidFill>
                  <a:schemeClr val="tx1"/>
                </a:solidFill>
                <a:latin typeface="HY헤드라인M" panose="02030600000101010101" pitchFamily="18" charset="-127"/>
                <a:ea typeface="HY헤드라인M" panose="02030600000101010101" pitchFamily="18" charset="-127"/>
              </a:rPr>
              <a:t> </a:t>
            </a:r>
            <a:r>
              <a:rPr lang="ko-KR" altLang="en-US" sz="1400" smtClean="0">
                <a:solidFill>
                  <a:schemeClr val="tx1"/>
                </a:solidFill>
                <a:latin typeface="HY헤드라인M" panose="02030600000101010101" pitchFamily="18" charset="-127"/>
                <a:ea typeface="HY헤드라인M" panose="02030600000101010101" pitchFamily="18" charset="-127"/>
              </a:rPr>
              <a:t>등을 구입했음을 발표하였음</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smtClean="0">
                <a:solidFill>
                  <a:schemeClr val="tx1"/>
                </a:solidFill>
                <a:latin typeface="HY헤드라인M" panose="02030600000101010101" pitchFamily="18" charset="-127"/>
                <a:ea typeface="HY헤드라인M" panose="02030600000101010101" pitchFamily="18" charset="-127"/>
              </a:rPr>
              <a:t>이런 전통적인 전달체계영역의 합병이 근래에 변화하고 있음</a:t>
            </a:r>
            <a:r>
              <a:rPr lang="en-US" altLang="ko-KR" sz="1400" smtClean="0">
                <a:solidFill>
                  <a:schemeClr val="tx1"/>
                </a:solidFill>
                <a:latin typeface="HY헤드라인M" panose="02030600000101010101" pitchFamily="18" charset="-127"/>
                <a:ea typeface="HY헤드라인M" panose="02030600000101010101" pitchFamily="18" charset="-127"/>
              </a:rPr>
              <a:t>. </a:t>
            </a:r>
            <a:r>
              <a:rPr lang="ko-KR" altLang="en-US" sz="1400" smtClean="0">
                <a:solidFill>
                  <a:schemeClr val="tx1"/>
                </a:solidFill>
                <a:latin typeface="HY헤드라인M" panose="02030600000101010101" pitchFamily="18" charset="-127"/>
                <a:ea typeface="HY헤드라인M" panose="02030600000101010101" pitchFamily="18" charset="-127"/>
              </a:rPr>
              <a:t>어떤 대형 합병은 무엇을 구매하느냐의 근본적인 변화를 볼 수 있음</a:t>
            </a:r>
            <a:r>
              <a:rPr lang="en-US" altLang="ko-KR" sz="1400" smtClean="0">
                <a:solidFill>
                  <a:schemeClr val="tx1"/>
                </a:solidFill>
                <a:latin typeface="HY헤드라인M" panose="02030600000101010101" pitchFamily="18" charset="-127"/>
                <a:ea typeface="HY헤드라인M" panose="02030600000101010101" pitchFamily="18" charset="-127"/>
              </a:rPr>
              <a:t>.</a:t>
            </a:r>
          </a:p>
          <a:p>
            <a:pPr marL="628650" lvl="1" indent="-171450">
              <a:buFont typeface="Wingdings" panose="05000000000000000000" pitchFamily="2" charset="2"/>
              <a:buChar char="§"/>
            </a:pPr>
            <a:r>
              <a:rPr lang="ko-KR" altLang="en-US" sz="1200" smtClean="0">
                <a:solidFill>
                  <a:schemeClr val="tx1"/>
                </a:solidFill>
                <a:latin typeface="HY헤드라인M" panose="02030600000101010101" pitchFamily="18" charset="-127"/>
                <a:ea typeface="HY헤드라인M" panose="02030600000101010101" pitchFamily="18" charset="-127"/>
              </a:rPr>
              <a:t>에트나</a:t>
            </a:r>
            <a:r>
              <a:rPr lang="en-US" altLang="ko-KR" sz="1200" smtClean="0">
                <a:solidFill>
                  <a:schemeClr val="tx1"/>
                </a:solidFill>
                <a:latin typeface="HY헤드라인M" panose="02030600000101010101" pitchFamily="18" charset="-127"/>
                <a:ea typeface="HY헤드라인M" panose="02030600000101010101" pitchFamily="18" charset="-127"/>
              </a:rPr>
              <a:t>(Aetna)</a:t>
            </a:r>
            <a:r>
              <a:rPr lang="ko-KR" altLang="en-US" sz="1200" smtClean="0">
                <a:solidFill>
                  <a:schemeClr val="tx1"/>
                </a:solidFill>
                <a:latin typeface="HY헤드라인M" panose="02030600000101010101" pitchFamily="18" charset="-127"/>
                <a:ea typeface="HY헤드라인M" panose="02030600000101010101" pitchFamily="18" charset="-127"/>
              </a:rPr>
              <a:t>가</a:t>
            </a:r>
            <a:r>
              <a:rPr lang="en-US" altLang="ko-KR" sz="1200" smtClean="0">
                <a:solidFill>
                  <a:schemeClr val="tx1"/>
                </a:solidFill>
                <a:latin typeface="HY헤드라인M" panose="02030600000101010101" pitchFamily="18" charset="-127"/>
                <a:ea typeface="HY헤드라인M" panose="02030600000101010101" pitchFamily="18" charset="-127"/>
              </a:rPr>
              <a:t> </a:t>
            </a:r>
            <a:r>
              <a:rPr lang="ko-KR" altLang="en-US" sz="1200" smtClean="0">
                <a:solidFill>
                  <a:schemeClr val="tx1"/>
                </a:solidFill>
                <a:latin typeface="HY헤드라인M" panose="02030600000101010101" pitchFamily="18" charset="-127"/>
                <a:ea typeface="HY헤드라인M" panose="02030600000101010101" pitchFamily="18" charset="-127"/>
              </a:rPr>
              <a:t>대형 약국체인인 </a:t>
            </a:r>
            <a:r>
              <a:rPr lang="en-US" altLang="ko-KR" sz="1200" smtClean="0">
                <a:solidFill>
                  <a:schemeClr val="tx1"/>
                </a:solidFill>
                <a:latin typeface="HY헤드라인M" panose="02030600000101010101" pitchFamily="18" charset="-127"/>
                <a:ea typeface="HY헤드라인M" panose="02030600000101010101" pitchFamily="18" charset="-127"/>
              </a:rPr>
              <a:t>CVS</a:t>
            </a:r>
            <a:r>
              <a:rPr lang="ko-KR" altLang="en-US" sz="1200" smtClean="0">
                <a:solidFill>
                  <a:schemeClr val="tx1"/>
                </a:solidFill>
                <a:latin typeface="HY헤드라인M" panose="02030600000101010101" pitchFamily="18" charset="-127"/>
                <a:ea typeface="HY헤드라인M" panose="02030600000101010101" pitchFamily="18" charset="-127"/>
              </a:rPr>
              <a:t>를</a:t>
            </a:r>
            <a:r>
              <a:rPr lang="en-US" altLang="ko-KR" sz="1200" smtClean="0">
                <a:solidFill>
                  <a:schemeClr val="tx1"/>
                </a:solidFill>
                <a:latin typeface="HY헤드라인M" panose="02030600000101010101" pitchFamily="18" charset="-127"/>
                <a:ea typeface="HY헤드라인M" panose="02030600000101010101" pitchFamily="18" charset="-127"/>
              </a:rPr>
              <a:t>, </a:t>
            </a:r>
            <a:r>
              <a:rPr lang="ko-KR" altLang="en-US" sz="1200" smtClean="0">
                <a:solidFill>
                  <a:schemeClr val="tx1"/>
                </a:solidFill>
                <a:latin typeface="HY헤드라인M" panose="02030600000101010101" pitchFamily="18" charset="-127"/>
                <a:ea typeface="HY헤드라인M" panose="02030600000101010101" pitchFamily="18" charset="-127"/>
              </a:rPr>
              <a:t>시그나</a:t>
            </a:r>
            <a:r>
              <a:rPr lang="en-US" altLang="ko-KR" sz="1200" smtClean="0">
                <a:solidFill>
                  <a:schemeClr val="tx1"/>
                </a:solidFill>
                <a:latin typeface="HY헤드라인M" panose="02030600000101010101" pitchFamily="18" charset="-127"/>
                <a:ea typeface="HY헤드라인M" panose="02030600000101010101" pitchFamily="18" charset="-127"/>
              </a:rPr>
              <a:t>(Cigna)</a:t>
            </a:r>
            <a:r>
              <a:rPr lang="ko-KR" altLang="en-US" sz="1200" smtClean="0">
                <a:solidFill>
                  <a:schemeClr val="tx1"/>
                </a:solidFill>
                <a:latin typeface="HY헤드라인M" panose="02030600000101010101" pitchFamily="18" charset="-127"/>
                <a:ea typeface="HY헤드라인M" panose="02030600000101010101" pitchFamily="18" charset="-127"/>
              </a:rPr>
              <a:t>가 </a:t>
            </a:r>
            <a:r>
              <a:rPr lang="en-US" altLang="ko-KR" sz="1200" smtClean="0">
                <a:solidFill>
                  <a:schemeClr val="tx1"/>
                </a:solidFill>
                <a:latin typeface="HY헤드라인M" panose="02030600000101010101" pitchFamily="18" charset="-127"/>
                <a:ea typeface="HY헤드라인M" panose="02030600000101010101" pitchFamily="18" charset="-127"/>
              </a:rPr>
              <a:t>Express Script</a:t>
            </a:r>
            <a:r>
              <a:rPr lang="ko-KR" altLang="en-US" sz="1200" smtClean="0">
                <a:solidFill>
                  <a:schemeClr val="tx1"/>
                </a:solidFill>
                <a:latin typeface="HY헤드라인M" panose="02030600000101010101" pitchFamily="18" charset="-127"/>
                <a:ea typeface="HY헤드라인M" panose="02030600000101010101" pitchFamily="18" charset="-127"/>
              </a:rPr>
              <a:t>를 구매하였고 월마트가 상위</a:t>
            </a:r>
            <a:r>
              <a:rPr lang="en-US" altLang="ko-KR" sz="1200" smtClean="0">
                <a:solidFill>
                  <a:schemeClr val="tx1"/>
                </a:solidFill>
                <a:latin typeface="HY헤드라인M" panose="02030600000101010101" pitchFamily="18" charset="-127"/>
                <a:ea typeface="HY헤드라인M" panose="02030600000101010101" pitchFamily="18" charset="-127"/>
              </a:rPr>
              <a:t>5</a:t>
            </a:r>
            <a:r>
              <a:rPr lang="ko-KR" altLang="en-US" sz="1200" smtClean="0">
                <a:solidFill>
                  <a:schemeClr val="tx1"/>
                </a:solidFill>
                <a:latin typeface="HY헤드라인M" panose="02030600000101010101" pitchFamily="18" charset="-127"/>
                <a:ea typeface="HY헤드라인M" panose="02030600000101010101" pitchFamily="18" charset="-127"/>
              </a:rPr>
              <a:t>개 지불자 중 하나인 휴마나</a:t>
            </a:r>
            <a:r>
              <a:rPr lang="en-US" altLang="ko-KR" sz="1200" smtClean="0">
                <a:solidFill>
                  <a:schemeClr val="tx1"/>
                </a:solidFill>
                <a:latin typeface="HY헤드라인M" panose="02030600000101010101" pitchFamily="18" charset="-127"/>
                <a:ea typeface="HY헤드라인M" panose="02030600000101010101" pitchFamily="18" charset="-127"/>
              </a:rPr>
              <a:t>(Humanna) </a:t>
            </a:r>
            <a:r>
              <a:rPr lang="ko-KR" altLang="en-US" sz="1200" smtClean="0">
                <a:solidFill>
                  <a:schemeClr val="tx1"/>
                </a:solidFill>
                <a:latin typeface="HY헤드라인M" panose="02030600000101010101" pitchFamily="18" charset="-127"/>
                <a:ea typeface="HY헤드라인M" panose="02030600000101010101" pitchFamily="18" charset="-127"/>
              </a:rPr>
              <a:t>구매를</a:t>
            </a:r>
            <a:r>
              <a:rPr lang="en-US" altLang="ko-KR" sz="1200" smtClean="0">
                <a:solidFill>
                  <a:schemeClr val="tx1"/>
                </a:solidFill>
                <a:latin typeface="HY헤드라인M" panose="02030600000101010101" pitchFamily="18" charset="-127"/>
                <a:ea typeface="HY헤드라인M" panose="02030600000101010101" pitchFamily="18" charset="-127"/>
              </a:rPr>
              <a:t> </a:t>
            </a:r>
            <a:r>
              <a:rPr lang="ko-KR" altLang="en-US" sz="1200" smtClean="0">
                <a:solidFill>
                  <a:schemeClr val="tx1"/>
                </a:solidFill>
                <a:latin typeface="HY헤드라인M" panose="02030600000101010101" pitchFamily="18" charset="-127"/>
                <a:ea typeface="HY헤드라인M" panose="02030600000101010101" pitchFamily="18" charset="-127"/>
              </a:rPr>
              <a:t>원함</a:t>
            </a:r>
            <a:r>
              <a:rPr lang="en-US" altLang="ko-KR" sz="1200" smtClean="0">
                <a:solidFill>
                  <a:schemeClr val="tx1"/>
                </a:solidFill>
                <a:latin typeface="HY헤드라인M" panose="02030600000101010101" pitchFamily="18" charset="-127"/>
                <a:ea typeface="HY헤드라인M" panose="02030600000101010101" pitchFamily="18" charset="-127"/>
              </a:rPr>
              <a:t>.</a:t>
            </a:r>
            <a:r>
              <a:rPr lang="ko-KR" altLang="en-US" sz="1200" smtClean="0">
                <a:solidFill>
                  <a:schemeClr val="tx1"/>
                </a:solidFill>
                <a:latin typeface="HY헤드라인M" panose="02030600000101010101" pitchFamily="18" charset="-127"/>
                <a:ea typeface="HY헤드라인M" panose="02030600000101010101" pitchFamily="18" charset="-127"/>
              </a:rPr>
              <a:t> </a:t>
            </a:r>
            <a:endParaRPr lang="en-US" altLang="ko-KR" sz="1200" smtClean="0">
              <a:solidFill>
                <a:schemeClr val="tx1"/>
              </a:solidFill>
              <a:latin typeface="HY헤드라인M" panose="02030600000101010101" pitchFamily="18" charset="-127"/>
              <a:ea typeface="HY헤드라인M" panose="02030600000101010101" pitchFamily="18" charset="-127"/>
            </a:endParaRPr>
          </a:p>
          <a:p>
            <a:pPr marL="628650" lvl="1" indent="-171450">
              <a:buFont typeface="Wingdings" panose="05000000000000000000" pitchFamily="2" charset="2"/>
              <a:buChar char="§"/>
            </a:pPr>
            <a:r>
              <a:rPr lang="ko-KR" altLang="en-US" sz="1200" smtClean="0">
                <a:solidFill>
                  <a:schemeClr val="tx1"/>
                </a:solidFill>
                <a:latin typeface="HY헤드라인M" panose="02030600000101010101" pitchFamily="18" charset="-127"/>
                <a:ea typeface="HY헤드라인M" panose="02030600000101010101" pitchFamily="18" charset="-127"/>
              </a:rPr>
              <a:t>보건의료시스템의 또 다른 구조변화가 시작되고 있음</a:t>
            </a:r>
            <a:r>
              <a:rPr lang="en-US" altLang="ko-KR" sz="1200" smtClean="0">
                <a:solidFill>
                  <a:schemeClr val="tx1"/>
                </a:solidFill>
                <a:latin typeface="HY헤드라인M" panose="02030600000101010101" pitchFamily="18" charset="-127"/>
                <a:ea typeface="HY헤드라인M" panose="02030600000101010101" pitchFamily="18" charset="-127"/>
              </a:rPr>
              <a:t>. </a:t>
            </a:r>
            <a:r>
              <a:rPr lang="ko-KR" altLang="en-US" sz="1200" smtClean="0">
                <a:solidFill>
                  <a:schemeClr val="tx1"/>
                </a:solidFill>
                <a:latin typeface="HY헤드라인M" panose="02030600000101010101" pitchFamily="18" charset="-127"/>
                <a:ea typeface="HY헤드라인M" panose="02030600000101010101" pitchFamily="18" charset="-127"/>
              </a:rPr>
              <a:t>수직적통합이 가치</a:t>
            </a:r>
            <a:r>
              <a:rPr lang="en-US" altLang="ko-KR" sz="1200" smtClean="0">
                <a:solidFill>
                  <a:schemeClr val="tx1"/>
                </a:solidFill>
                <a:latin typeface="HY헤드라인M" panose="02030600000101010101" pitchFamily="18" charset="-127"/>
                <a:ea typeface="HY헤드라인M" panose="02030600000101010101" pitchFamily="18" charset="-127"/>
              </a:rPr>
              <a:t>-</a:t>
            </a:r>
            <a:r>
              <a:rPr lang="ko-KR" altLang="en-US" sz="1200" smtClean="0">
                <a:solidFill>
                  <a:schemeClr val="tx1"/>
                </a:solidFill>
                <a:latin typeface="HY헤드라인M" panose="02030600000101010101" pitchFamily="18" charset="-127"/>
                <a:ea typeface="HY헤드라인M" panose="02030600000101010101" pitchFamily="18" charset="-127"/>
              </a:rPr>
              <a:t>기반케어에 필요하지만 소비자 선택을 제한할 수 있지 않을까 의문이기도 함</a:t>
            </a:r>
            <a:r>
              <a:rPr lang="en-US" altLang="ko-KR" sz="1050" smtClean="0">
                <a:solidFill>
                  <a:schemeClr val="tx1"/>
                </a:solidFill>
              </a:rPr>
              <a:t>(</a:t>
            </a:r>
            <a:r>
              <a:rPr lang="en-US" altLang="ko-KR" sz="1100" smtClean="0">
                <a:solidFill>
                  <a:schemeClr val="tx1"/>
                </a:solidFill>
              </a:rPr>
              <a:t>"</a:t>
            </a:r>
            <a:r>
              <a:rPr lang="en-US" altLang="ko-KR" sz="1100">
                <a:solidFill>
                  <a:schemeClr val="tx1"/>
                </a:solidFill>
              </a:rPr>
              <a:t>Insurers on a Shopping Spree For All Sorts of Providers</a:t>
            </a:r>
            <a:r>
              <a:rPr lang="en-US" altLang="ko-KR" sz="1100" smtClean="0">
                <a:solidFill>
                  <a:schemeClr val="tx1"/>
                </a:solidFill>
              </a:rPr>
              <a:t>," Susan Ladika, </a:t>
            </a:r>
            <a:r>
              <a:rPr lang="en-US" altLang="ko-KR" sz="1100">
                <a:solidFill>
                  <a:schemeClr val="tx1"/>
                </a:solidFill>
              </a:rPr>
              <a:t>November 20, 2018</a:t>
            </a:r>
            <a:r>
              <a:rPr lang="en-US" altLang="ko-KR" sz="1100" smtClean="0">
                <a:solidFill>
                  <a:schemeClr val="tx1"/>
                </a:solidFill>
              </a:rPr>
              <a:t>)</a:t>
            </a:r>
            <a:endParaRPr lang="en-US" altLang="ko-KR" sz="1100" smtClean="0">
              <a:solidFill>
                <a:schemeClr val="tx1"/>
              </a:solidFill>
              <a:latin typeface="HY헤드라인M" panose="02030600000101010101" pitchFamily="18" charset="-127"/>
              <a:ea typeface="HY헤드라인M" panose="02030600000101010101" pitchFamily="18" charset="-127"/>
            </a:endParaRPr>
          </a:p>
        </p:txBody>
      </p:sp>
      <p:pic>
        <p:nvPicPr>
          <p:cNvPr id="16" name="Picture 44" descr="na_c22"/>
          <p:cNvPicPr>
            <a:picLocks noChangeAspect="1" noChangeArrowheads="1"/>
          </p:cNvPicPr>
          <p:nvPr/>
        </p:nvPicPr>
        <p:blipFill>
          <a:blip r:embed="rId3" cstate="print"/>
          <a:srcRect/>
          <a:stretch>
            <a:fillRect/>
          </a:stretch>
        </p:blipFill>
        <p:spPr bwMode="auto">
          <a:xfrm>
            <a:off x="271433" y="2972889"/>
            <a:ext cx="163255" cy="176882"/>
          </a:xfrm>
          <a:prstGeom prst="rect">
            <a:avLst/>
          </a:prstGeom>
          <a:noFill/>
          <a:ln w="9525">
            <a:noFill/>
            <a:miter lim="800000"/>
            <a:headEnd/>
            <a:tailEnd/>
          </a:ln>
        </p:spPr>
      </p:pic>
    </p:spTree>
    <p:extLst>
      <p:ext uri="{BB962C8B-B14F-4D97-AF65-F5344CB8AC3E}">
        <p14:creationId xmlns:p14="http://schemas.microsoft.com/office/powerpoint/2010/main" val="32524630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4" descr="na_c22"/>
          <p:cNvPicPr>
            <a:picLocks noChangeAspect="1" noChangeArrowheads="1"/>
          </p:cNvPicPr>
          <p:nvPr/>
        </p:nvPicPr>
        <p:blipFill>
          <a:blip r:embed="rId3" cstate="print"/>
          <a:srcRect/>
          <a:stretch>
            <a:fillRect/>
          </a:stretch>
        </p:blipFill>
        <p:spPr bwMode="auto">
          <a:xfrm>
            <a:off x="875689" y="2186081"/>
            <a:ext cx="163255" cy="176882"/>
          </a:xfrm>
          <a:prstGeom prst="rect">
            <a:avLst/>
          </a:prstGeom>
          <a:noFill/>
          <a:ln w="9525">
            <a:noFill/>
            <a:miter lim="800000"/>
            <a:headEnd/>
            <a:tailEnd/>
          </a:ln>
        </p:spPr>
      </p:pic>
      <p:pic>
        <p:nvPicPr>
          <p:cNvPr id="18" name="Picture 44" descr="na_c22"/>
          <p:cNvPicPr>
            <a:picLocks noChangeAspect="1" noChangeArrowheads="1"/>
          </p:cNvPicPr>
          <p:nvPr/>
        </p:nvPicPr>
        <p:blipFill>
          <a:blip r:embed="rId3" cstate="print"/>
          <a:srcRect/>
          <a:stretch>
            <a:fillRect/>
          </a:stretch>
        </p:blipFill>
        <p:spPr bwMode="auto">
          <a:xfrm>
            <a:off x="876643" y="917614"/>
            <a:ext cx="163255" cy="176882"/>
          </a:xfrm>
          <a:prstGeom prst="rect">
            <a:avLst/>
          </a:prstGeom>
          <a:noFill/>
          <a:ln w="9525">
            <a:noFill/>
            <a:miter lim="800000"/>
            <a:headEnd/>
            <a:tailEnd/>
          </a:ln>
        </p:spPr>
      </p:pic>
      <p:sp>
        <p:nvSpPr>
          <p:cNvPr id="91" name="직사각형 90"/>
          <p:cNvSpPr/>
          <p:nvPr/>
        </p:nvSpPr>
        <p:spPr>
          <a:xfrm>
            <a:off x="1494859" y="1249352"/>
            <a:ext cx="9307295" cy="222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endParaRPr lang="en-US" altLang="ko-KR" sz="1500" dirty="0">
              <a:solidFill>
                <a:prstClr val="black"/>
              </a:solidFill>
              <a:latin typeface="HY헤드라인M" pitchFamily="18" charset="-127"/>
              <a:ea typeface="HY헤드라인M" pitchFamily="18" charset="-127"/>
            </a:endParaRPr>
          </a:p>
        </p:txBody>
      </p:sp>
      <p:sp>
        <p:nvSpPr>
          <p:cNvPr id="58" name="직사각형 57"/>
          <p:cNvSpPr/>
          <p:nvPr/>
        </p:nvSpPr>
        <p:spPr>
          <a:xfrm>
            <a:off x="1177406" y="892027"/>
            <a:ext cx="10868980" cy="1127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a:solidFill>
                  <a:schemeClr val="tx1"/>
                </a:solidFill>
                <a:latin typeface="HY헤드라인M" panose="02030600000101010101" pitchFamily="18" charset="-127"/>
                <a:ea typeface="HY헤드라인M" panose="02030600000101010101" pitchFamily="18" charset="-127"/>
              </a:rPr>
              <a:t>Hospital Engagement Network (HEN) 2.0 </a:t>
            </a:r>
          </a:p>
          <a:p>
            <a:pPr marL="742950" lvl="1" indent="-285750" latinLnBrk="0">
              <a:buSzPct val="80000"/>
              <a:buFont typeface="Wingdings" panose="05000000000000000000" pitchFamily="2" charset="2"/>
              <a:buChar char="Ø"/>
              <a:defRPr/>
            </a:pPr>
            <a:r>
              <a:rPr lang="en-US" altLang="ko-KR" sz="1600" smtClean="0">
                <a:solidFill>
                  <a:schemeClr val="tx1"/>
                </a:solidFill>
                <a:latin typeface="HY헤드라인M" panose="02030600000101010101" pitchFamily="18" charset="-127"/>
                <a:ea typeface="HY헤드라인M" panose="02030600000101010101" pitchFamily="18" charset="-127"/>
              </a:rPr>
              <a:t>CMS</a:t>
            </a:r>
            <a:r>
              <a:rPr lang="ko-KR" altLang="en-US" sz="1600" smtClean="0">
                <a:solidFill>
                  <a:schemeClr val="tx1"/>
                </a:solidFill>
                <a:latin typeface="HY헤드라인M" panose="02030600000101010101" pitchFamily="18" charset="-127"/>
                <a:ea typeface="HY헤드라인M" panose="02030600000101010101" pitchFamily="18" charset="-127"/>
              </a:rPr>
              <a:t>가 지원하는 </a:t>
            </a:r>
            <a:r>
              <a:rPr lang="en-US" altLang="ko-KR" sz="1600" smtClean="0">
                <a:solidFill>
                  <a:schemeClr val="tx1"/>
                </a:solidFill>
                <a:latin typeface="HY헤드라인M" panose="02030600000101010101" pitchFamily="18" charset="-127"/>
                <a:ea typeface="HY헤드라인M" panose="02030600000101010101" pitchFamily="18" charset="-127"/>
              </a:rPr>
              <a:t>HEN2.0</a:t>
            </a:r>
            <a:r>
              <a:rPr lang="ko-KR" altLang="en-US" sz="1600" smtClean="0">
                <a:solidFill>
                  <a:schemeClr val="tx1"/>
                </a:solidFill>
                <a:latin typeface="HY헤드라인M" panose="02030600000101010101" pitchFamily="18" charset="-127"/>
                <a:ea typeface="HY헤드라인M" panose="02030600000101010101" pitchFamily="18" charset="-127"/>
              </a:rPr>
              <a:t>은</a:t>
            </a:r>
            <a:r>
              <a:rPr lang="en-US" altLang="ko-KR" sz="1600" smtClean="0">
                <a:solidFill>
                  <a:schemeClr val="tx1"/>
                </a:solidFill>
                <a:latin typeface="HY헤드라인M" panose="02030600000101010101" pitchFamily="18" charset="-127"/>
                <a:ea typeface="HY헤드라인M" panose="02030600000101010101" pitchFamily="18" charset="-127"/>
              </a:rPr>
              <a:t> 2011</a:t>
            </a:r>
            <a:r>
              <a:rPr lang="ko-KR" altLang="en-US" sz="1600" smtClean="0">
                <a:solidFill>
                  <a:schemeClr val="tx1"/>
                </a:solidFill>
                <a:latin typeface="HY헤드라인M" panose="02030600000101010101" pitchFamily="18" charset="-127"/>
                <a:ea typeface="HY헤드라인M" panose="02030600000101010101" pitchFamily="18" charset="-127"/>
              </a:rPr>
              <a:t>년부터 시작되었고</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예방가능한 병원</a:t>
            </a:r>
            <a:r>
              <a:rPr lang="en-US" altLang="ko-KR" sz="1600" u="sng" smtClean="0">
                <a:solidFill>
                  <a:schemeClr val="tx1"/>
                </a:solidFill>
                <a:latin typeface="HY헤드라인M" panose="02030600000101010101" pitchFamily="18" charset="-127"/>
                <a:ea typeface="HY헤드라인M" panose="02030600000101010101" pitchFamily="18" charset="-127"/>
              </a:rPr>
              <a:t>-</a:t>
            </a:r>
            <a:r>
              <a:rPr lang="ko-KR" altLang="en-US" sz="1600" u="sng" smtClean="0">
                <a:solidFill>
                  <a:schemeClr val="tx1"/>
                </a:solidFill>
                <a:latin typeface="HY헤드라인M" panose="02030600000101010101" pitchFamily="18" charset="-127"/>
                <a:ea typeface="HY헤드라인M" panose="02030600000101010101" pitchFamily="18" charset="-127"/>
              </a:rPr>
              <a:t>획득상태를 </a:t>
            </a:r>
            <a:r>
              <a:rPr lang="en-US" altLang="ko-KR" sz="1600" u="sng" smtClean="0">
                <a:solidFill>
                  <a:schemeClr val="tx1"/>
                </a:solidFill>
                <a:latin typeface="HY헤드라인M" panose="02030600000101010101" pitchFamily="18" charset="-127"/>
                <a:ea typeface="HY헤드라인M" panose="02030600000101010101" pitchFamily="18" charset="-127"/>
              </a:rPr>
              <a:t>40%</a:t>
            </a:r>
            <a:r>
              <a:rPr lang="ko-KR" altLang="en-US" sz="1600" u="sng" smtClean="0">
                <a:solidFill>
                  <a:schemeClr val="tx1"/>
                </a:solidFill>
                <a:latin typeface="HY헤드라인M" panose="02030600000101010101" pitchFamily="18" charset="-127"/>
                <a:ea typeface="HY헤드라인M" panose="02030600000101010101" pitchFamily="18" charset="-127"/>
              </a:rPr>
              <a:t> 줄이고 재입원을 </a:t>
            </a:r>
            <a:r>
              <a:rPr lang="en-US" altLang="ko-KR" sz="1600" u="sng" smtClean="0">
                <a:solidFill>
                  <a:schemeClr val="tx1"/>
                </a:solidFill>
                <a:latin typeface="HY헤드라인M" panose="02030600000101010101" pitchFamily="18" charset="-127"/>
                <a:ea typeface="HY헤드라인M" panose="02030600000101010101" pitchFamily="18" charset="-127"/>
              </a:rPr>
              <a:t>20%</a:t>
            </a:r>
            <a:r>
              <a:rPr lang="ko-KR" altLang="en-US" sz="1600" u="sng" smtClean="0">
                <a:solidFill>
                  <a:schemeClr val="tx1"/>
                </a:solidFill>
                <a:latin typeface="HY헤드라인M" panose="02030600000101010101" pitchFamily="18" charset="-127"/>
                <a:ea typeface="HY헤드라인M" panose="02030600000101010101" pitchFamily="18" charset="-127"/>
              </a:rPr>
              <a:t>줄이려는 것이 목적임</a:t>
            </a:r>
            <a:endParaRPr lang="en-US" altLang="ko-KR" sz="1600" u="sng" smtClean="0">
              <a:solidFill>
                <a:schemeClr val="tx1"/>
              </a:solidFill>
              <a:latin typeface="HY헤드라인M" panose="02030600000101010101" pitchFamily="18" charset="-127"/>
              <a:ea typeface="HY헤드라인M" panose="02030600000101010101" pitchFamily="18" charset="-127"/>
            </a:endParaRPr>
          </a:p>
          <a:p>
            <a:pPr marL="742950" lvl="1" indent="-285750" latinLnBrk="0">
              <a:buSzPct val="80000"/>
              <a:buFont typeface="Wingdings" panose="05000000000000000000" pitchFamily="2" charset="2"/>
              <a:buChar char="Ø"/>
              <a:defRPr/>
            </a:pPr>
            <a:r>
              <a:rPr lang="en-US" altLang="ko-KR" sz="1600" smtClean="0">
                <a:solidFill>
                  <a:schemeClr val="tx1"/>
                </a:solidFill>
                <a:latin typeface="HY헤드라인M" panose="02030600000101010101" pitchFamily="18" charset="-127"/>
                <a:ea typeface="HY헤드라인M" panose="02030600000101010101" pitchFamily="18" charset="-127"/>
              </a:rPr>
              <a:t>IHC(Iowa Healthcare Collaborative)</a:t>
            </a:r>
            <a:r>
              <a:rPr lang="ko-KR" altLang="en-US" sz="1600" smtClean="0">
                <a:solidFill>
                  <a:schemeClr val="tx1"/>
                </a:solidFill>
                <a:latin typeface="HY헤드라인M" panose="02030600000101010101" pitchFamily="18" charset="-127"/>
                <a:ea typeface="HY헤드라인M" panose="02030600000101010101" pitchFamily="18" charset="-127"/>
              </a:rPr>
              <a:t>는 파트너로 선택되었고</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이 목표를 이루기 위해 환자 안전과 건강결과를 개선하기 위해 </a:t>
            </a:r>
            <a:r>
              <a:rPr lang="ko-KR" altLang="en-US" sz="1600" smtClean="0">
                <a:solidFill>
                  <a:srgbClr val="C00000"/>
                </a:solidFill>
                <a:latin typeface="HY헤드라인M" panose="02030600000101010101" pitchFamily="18" charset="-127"/>
                <a:ea typeface="HY헤드라인M" panose="02030600000101010101" pitchFamily="18" charset="-127"/>
              </a:rPr>
              <a:t>병원들과 노력을 계속하고 있음</a:t>
            </a:r>
            <a:endParaRPr lang="en-US" altLang="ko-KR" sz="1500" dirty="0">
              <a:solidFill>
                <a:srgbClr val="C00000"/>
              </a:solidFill>
              <a:latin typeface="HY헤드라인M" panose="02030600000101010101" pitchFamily="18" charset="-127"/>
              <a:ea typeface="HY헤드라인M" panose="02030600000101010101" pitchFamily="18" charset="-127"/>
            </a:endParaRPr>
          </a:p>
        </p:txBody>
      </p:sp>
      <p:sp>
        <p:nvSpPr>
          <p:cNvPr id="38" name="직사각형 37"/>
          <p:cNvSpPr/>
          <p:nvPr/>
        </p:nvSpPr>
        <p:spPr>
          <a:xfrm>
            <a:off x="1177406" y="2191898"/>
            <a:ext cx="10681105" cy="1858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a:solidFill>
                  <a:schemeClr val="tx1"/>
                </a:solidFill>
                <a:latin typeface="HY헤드라인M" panose="02030600000101010101" pitchFamily="18" charset="-127"/>
                <a:ea typeface="HY헤드라인M" panose="02030600000101010101" pitchFamily="18" charset="-127"/>
              </a:rPr>
              <a:t>Medicare Payment Reform- From Volume to </a:t>
            </a:r>
            <a:r>
              <a:rPr lang="en-US" altLang="ko-KR" sz="1600" smtClean="0">
                <a:solidFill>
                  <a:schemeClr val="tx1"/>
                </a:solidFill>
                <a:latin typeface="HY헤드라인M" panose="02030600000101010101" pitchFamily="18" charset="-127"/>
                <a:ea typeface="HY헤드라인M" panose="02030600000101010101" pitchFamily="18" charset="-127"/>
              </a:rPr>
              <a:t>Value</a:t>
            </a:r>
          </a:p>
          <a:p>
            <a:pPr marL="742950" lvl="1" indent="-285750">
              <a:buFont typeface="Wingdings" panose="05000000000000000000" pitchFamily="2" charset="2"/>
              <a:buChar char="Ø"/>
            </a:pPr>
            <a:r>
              <a:rPr lang="en-US" altLang="ko-KR" sz="1600" smtClean="0">
                <a:solidFill>
                  <a:schemeClr val="tx1"/>
                </a:solidFill>
                <a:latin typeface="HY헤드라인M" panose="02030600000101010101" pitchFamily="18" charset="-127"/>
                <a:ea typeface="HY헤드라인M" panose="02030600000101010101" pitchFamily="18" charset="-127"/>
              </a:rPr>
              <a:t>HHS</a:t>
            </a:r>
            <a:r>
              <a:rPr lang="ko-KR" altLang="en-US" sz="1600" smtClean="0">
                <a:solidFill>
                  <a:schemeClr val="tx1"/>
                </a:solidFill>
                <a:latin typeface="HY헤드라인M" panose="02030600000101010101" pitchFamily="18" charset="-127"/>
                <a:ea typeface="HY헤드라인M" panose="02030600000101010101" pitchFamily="18" charset="-127"/>
              </a:rPr>
              <a:t>가 대안적 지불모형</a:t>
            </a:r>
            <a:r>
              <a:rPr lang="en-US" altLang="ko-KR" sz="1600" smtClean="0">
                <a:solidFill>
                  <a:schemeClr val="tx1"/>
                </a:solidFill>
                <a:latin typeface="HY헤드라인M" panose="02030600000101010101" pitchFamily="18" charset="-127"/>
                <a:ea typeface="HY헤드라인M" panose="02030600000101010101" pitchFamily="18" charset="-127"/>
              </a:rPr>
              <a:t>(APM)</a:t>
            </a:r>
            <a:r>
              <a:rPr lang="ko-KR" altLang="en-US" sz="1600" smtClean="0">
                <a:solidFill>
                  <a:schemeClr val="tx1"/>
                </a:solidFill>
                <a:latin typeface="HY헤드라인M" panose="02030600000101010101" pitchFamily="18" charset="-127"/>
                <a:ea typeface="HY헤드라인M" panose="02030600000101010101" pitchFamily="18" charset="-127"/>
              </a:rPr>
              <a:t>과 가치</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기반 지불에 대해 명확한 목표를 정한 것은 메디케어 프로그램의 역사상 처음 있는 일임</a:t>
            </a:r>
            <a:endParaRPr lang="en-US" altLang="ko-KR" sz="16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보건성장관인 </a:t>
            </a:r>
            <a:r>
              <a:rPr lang="en-US" altLang="ko-KR" sz="1600">
                <a:solidFill>
                  <a:schemeClr val="tx1"/>
                </a:solidFill>
                <a:latin typeface="HY헤드라인M" panose="02030600000101010101" pitchFamily="18" charset="-127"/>
                <a:ea typeface="HY헤드라인M" panose="02030600000101010101" pitchFamily="18" charset="-127"/>
              </a:rPr>
              <a:t>Sylvia Mathews </a:t>
            </a:r>
            <a:r>
              <a:rPr lang="en-US" altLang="ko-KR" sz="1600" smtClean="0">
                <a:solidFill>
                  <a:schemeClr val="tx1"/>
                </a:solidFill>
                <a:latin typeface="HY헤드라인M" panose="02030600000101010101" pitchFamily="18" charset="-127"/>
                <a:ea typeface="HY헤드라인M" panose="02030600000101010101" pitchFamily="18" charset="-127"/>
              </a:rPr>
              <a:t>Burwell</a:t>
            </a:r>
            <a:r>
              <a:rPr lang="ko-KR" altLang="en-US" sz="1600" smtClean="0">
                <a:solidFill>
                  <a:schemeClr val="tx1"/>
                </a:solidFill>
                <a:latin typeface="HY헤드라인M" panose="02030600000101010101" pitchFamily="18" charset="-127"/>
                <a:ea typeface="HY헤드라인M" panose="02030600000101010101" pitchFamily="18" charset="-127"/>
              </a:rPr>
              <a:t>은 메디케어 지불에서 양으로부터 가치로 전환하는 분명한 목표와 시간표를 정했고</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진행 상황을 측정하기 위해 기준과 지표를 사용하여 책임을 가지고 목표를 달성할 것을 표명하였음</a:t>
            </a:r>
            <a:endParaRPr lang="en-US" altLang="ko-KR" sz="160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보건성 관리가 제기한 의지는 환자 </a:t>
            </a:r>
            <a:r>
              <a:rPr lang="ko-KR" altLang="en-US" sz="1600">
                <a:solidFill>
                  <a:schemeClr val="tx1"/>
                </a:solidFill>
                <a:latin typeface="HY헤드라인M" panose="02030600000101010101" pitchFamily="18" charset="-127"/>
                <a:ea typeface="HY헤드라인M" panose="02030600000101010101" pitchFamily="18" charset="-127"/>
              </a:rPr>
              <a:t>결과를 </a:t>
            </a:r>
            <a:r>
              <a:rPr lang="ko-KR" altLang="en-US" sz="1600" smtClean="0">
                <a:solidFill>
                  <a:schemeClr val="tx1"/>
                </a:solidFill>
                <a:latin typeface="HY헤드라인M" panose="02030600000101010101" pitchFamily="18" charset="-127"/>
                <a:ea typeface="HY헤드라인M" panose="02030600000101010101" pitchFamily="18" charset="-127"/>
              </a:rPr>
              <a:t>개선하면서 불필요한 행위의 양을 줄이고자 하는데 맞춰져 있음</a:t>
            </a:r>
            <a:endParaRPr lang="en-US" altLang="ko-KR" sz="1600" smtClean="0">
              <a:solidFill>
                <a:schemeClr val="tx1"/>
              </a:solidFill>
              <a:latin typeface="HY헤드라인M" panose="02030600000101010101" pitchFamily="18" charset="-127"/>
              <a:ea typeface="HY헤드라인M" panose="02030600000101010101" pitchFamily="18" charset="-127"/>
            </a:endParaRPr>
          </a:p>
          <a:p>
            <a:pPr marL="742950" lvl="1" indent="-285750">
              <a:buFont typeface="Wingdings" panose="05000000000000000000" pitchFamily="2" charset="2"/>
              <a:buChar char="Ø"/>
            </a:pPr>
            <a:r>
              <a:rPr lang="ko-KR" altLang="en-US" sz="1600" smtClean="0">
                <a:solidFill>
                  <a:schemeClr val="tx1"/>
                </a:solidFill>
                <a:latin typeface="HY헤드라인M" panose="02030600000101010101" pitchFamily="18" charset="-127"/>
                <a:ea typeface="HY헤드라인M" panose="02030600000101010101" pitchFamily="18" charset="-127"/>
              </a:rPr>
              <a:t>이 방향을 추진하기 위해 </a:t>
            </a:r>
            <a:r>
              <a:rPr lang="en-US" altLang="ko-KR" sz="1600" smtClean="0">
                <a:solidFill>
                  <a:schemeClr val="tx1"/>
                </a:solidFill>
                <a:latin typeface="HY헤드라인M" panose="02030600000101010101" pitchFamily="18" charset="-127"/>
                <a:ea typeface="HY헤드라인M" panose="02030600000101010101" pitchFamily="18" charset="-127"/>
              </a:rPr>
              <a:t>MIPS</a:t>
            </a:r>
            <a:r>
              <a:rPr lang="ko-KR" altLang="en-US" sz="1600" smtClean="0">
                <a:solidFill>
                  <a:schemeClr val="tx1"/>
                </a:solidFill>
                <a:latin typeface="HY헤드라인M" panose="02030600000101010101" pitchFamily="18" charset="-127"/>
                <a:ea typeface="HY헤드라인M" panose="02030600000101010101" pitchFamily="18" charset="-127"/>
              </a:rPr>
              <a:t>와 </a:t>
            </a:r>
            <a:r>
              <a:rPr lang="en-US" altLang="ko-KR" sz="1600" smtClean="0">
                <a:solidFill>
                  <a:schemeClr val="tx1"/>
                </a:solidFill>
                <a:latin typeface="HY헤드라인M" panose="02030600000101010101" pitchFamily="18" charset="-127"/>
                <a:ea typeface="HY헤드라인M" panose="02030600000101010101" pitchFamily="18" charset="-127"/>
              </a:rPr>
              <a:t>APMs</a:t>
            </a:r>
            <a:r>
              <a:rPr lang="ko-KR" altLang="en-US" sz="1600" smtClean="0">
                <a:solidFill>
                  <a:schemeClr val="tx1"/>
                </a:solidFill>
                <a:latin typeface="HY헤드라인M" panose="02030600000101010101" pitchFamily="18" charset="-127"/>
                <a:ea typeface="HY헤드라인M" panose="02030600000101010101" pitchFamily="18" charset="-127"/>
              </a:rPr>
              <a:t>을 포함하는 </a:t>
            </a:r>
            <a:r>
              <a:rPr lang="en-US" altLang="ko-KR" sz="1600" smtClean="0">
                <a:solidFill>
                  <a:schemeClr val="tx1"/>
                </a:solidFill>
                <a:latin typeface="HY헤드라인M" panose="02030600000101010101" pitchFamily="18" charset="-127"/>
                <a:ea typeface="HY헤드라인M" panose="02030600000101010101" pitchFamily="18" charset="-127"/>
              </a:rPr>
              <a:t>MACRA</a:t>
            </a:r>
            <a:r>
              <a:rPr lang="ko-KR" altLang="en-US" sz="1600" smtClean="0">
                <a:solidFill>
                  <a:schemeClr val="tx1"/>
                </a:solidFill>
                <a:latin typeface="HY헤드라인M" panose="02030600000101010101" pitchFamily="18" charset="-127"/>
                <a:ea typeface="HY헤드라인M" panose="02030600000101010101" pitchFamily="18" charset="-127"/>
              </a:rPr>
              <a:t>법을 입법하였음</a:t>
            </a:r>
            <a:endParaRPr lang="en-US" altLang="ko-KR" sz="1600">
              <a:solidFill>
                <a:schemeClr val="tx1"/>
              </a:solidFill>
              <a:latin typeface="HY헤드라인M" panose="02030600000101010101" pitchFamily="18" charset="-127"/>
              <a:ea typeface="HY헤드라인M" panose="02030600000101010101" pitchFamily="18" charset="-127"/>
            </a:endParaRPr>
          </a:p>
        </p:txBody>
      </p:sp>
      <p:pic>
        <p:nvPicPr>
          <p:cNvPr id="10" name="그림 9"/>
          <p:cNvPicPr>
            <a:picLocks noChangeAspect="1"/>
          </p:cNvPicPr>
          <p:nvPr/>
        </p:nvPicPr>
        <p:blipFill>
          <a:blip r:embed="rId4"/>
          <a:stretch>
            <a:fillRect/>
          </a:stretch>
        </p:blipFill>
        <p:spPr>
          <a:xfrm>
            <a:off x="7763434" y="4222934"/>
            <a:ext cx="3406587" cy="2588084"/>
          </a:xfrm>
          <a:prstGeom prst="rect">
            <a:avLst/>
          </a:prstGeom>
        </p:spPr>
      </p:pic>
      <p:sp>
        <p:nvSpPr>
          <p:cNvPr id="2" name="슬라이드 번호 개체 틀 1"/>
          <p:cNvSpPr>
            <a:spLocks noGrp="1"/>
          </p:cNvSpPr>
          <p:nvPr>
            <p:ph type="sldNum" sz="quarter" idx="12"/>
          </p:nvPr>
        </p:nvSpPr>
        <p:spPr/>
        <p:txBody>
          <a:bodyPr/>
          <a:lstStyle/>
          <a:p>
            <a:fld id="{226A7A18-950E-430F-B78B-4CE5EA3222A8}" type="slidenum">
              <a:rPr lang="ko-KR" altLang="en-US" smtClean="0"/>
              <a:t>40</a:t>
            </a:fld>
            <a:endParaRPr lang="ko-KR" altLang="en-US"/>
          </a:p>
        </p:txBody>
      </p:sp>
      <p:sp>
        <p:nvSpPr>
          <p:cNvPr id="12" name="제목 2"/>
          <p:cNvSpPr>
            <a:spLocks noGrp="1"/>
          </p:cNvSpPr>
          <p:nvPr>
            <p:ph type="title"/>
          </p:nvPr>
        </p:nvSpPr>
        <p:spPr>
          <a:xfrm>
            <a:off x="250626" y="227340"/>
            <a:ext cx="11795760" cy="716586"/>
          </a:xfrm>
        </p:spPr>
        <p:txBody>
          <a:bodyPr>
            <a:noAutofit/>
          </a:bodyPr>
          <a:lstStyle/>
          <a:p>
            <a:r>
              <a:rPr lang="ko-KR" altLang="en-US" sz="3200" b="1" smtClean="0"/>
              <a:t>인구집단</a:t>
            </a:r>
            <a:r>
              <a:rPr lang="en-US" altLang="ko-KR" sz="3200" b="1" smtClean="0"/>
              <a:t>-</a:t>
            </a:r>
            <a:r>
              <a:rPr lang="ko-KR" altLang="en-US" sz="3200" b="1" smtClean="0"/>
              <a:t>기반 보건의료 변환을 위한 국가와 아이오와주의 노력 </a:t>
            </a:r>
            <a:r>
              <a:rPr lang="en-US" altLang="ko-KR" sz="1800" smtClean="0"/>
              <a:t/>
            </a:r>
            <a:br>
              <a:rPr lang="en-US" altLang="ko-KR" sz="1800" smtClean="0"/>
            </a:br>
            <a:r>
              <a:rPr lang="en-US" altLang="ko-KR" sz="1400"/>
              <a:t> </a:t>
            </a:r>
            <a:r>
              <a:rPr lang="en-US" altLang="ko-KR" sz="1400" smtClean="0"/>
              <a:t>                   </a:t>
            </a:r>
            <a:r>
              <a:rPr lang="en-US" altLang="ko-KR" sz="1400"/>
              <a:t>(prepared by Bailit Health Purchasing, LLC.  February 2013 </a:t>
            </a:r>
            <a:r>
              <a:rPr lang="en-US" altLang="ko-KR" sz="1400" i="1" smtClean="0"/>
              <a:t>AcademyHealth</a:t>
            </a:r>
            <a:r>
              <a:rPr lang="en-US" altLang="ko-KR" sz="1400" smtClean="0"/>
              <a:t>)</a:t>
            </a:r>
            <a:endParaRPr lang="ko-KR" altLang="en-US" sz="1400" b="1" dirty="0"/>
          </a:p>
        </p:txBody>
      </p:sp>
      <p:pic>
        <p:nvPicPr>
          <p:cNvPr id="8196" name="Picture 4" descr="Accountable Health Communities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4518" y="4485002"/>
            <a:ext cx="3281957" cy="2304015"/>
          </a:xfrm>
          <a:prstGeom prst="rect">
            <a:avLst/>
          </a:prstGeom>
          <a:noFill/>
          <a:ln w="28575">
            <a:solidFill>
              <a:schemeClr val="accent4">
                <a:lumMod val="75000"/>
              </a:schemeClr>
            </a:solidFill>
          </a:ln>
          <a:extLst>
            <a:ext uri="{909E8E84-426E-40DD-AFC4-6F175D3DCCD1}">
              <a14:hiddenFill xmlns:a14="http://schemas.microsoft.com/office/drawing/2010/main">
                <a:solidFill>
                  <a:srgbClr val="FFFFFF"/>
                </a:solidFill>
              </a14:hiddenFill>
            </a:ext>
          </a:extLst>
        </p:spPr>
      </p:pic>
      <p:sp>
        <p:nvSpPr>
          <p:cNvPr id="15" name="직사각형 14"/>
          <p:cNvSpPr/>
          <p:nvPr/>
        </p:nvSpPr>
        <p:spPr>
          <a:xfrm>
            <a:off x="250626" y="4169331"/>
            <a:ext cx="3295849" cy="282091"/>
          </a:xfrm>
          <a:prstGeom prst="rect">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ko-KR" sz="1200" b="1" smtClean="0">
                <a:solidFill>
                  <a:schemeClr val="accent4">
                    <a:lumMod val="50000"/>
                  </a:schemeClr>
                </a:solidFill>
              </a:rPr>
              <a:t>Accountalbe Health Communities(AHC)</a:t>
            </a:r>
            <a:endParaRPr lang="ko-KR" altLang="en-US" sz="1200" b="1">
              <a:solidFill>
                <a:schemeClr val="accent4">
                  <a:lumMod val="50000"/>
                </a:schemeClr>
              </a:solidFill>
            </a:endParaRPr>
          </a:p>
        </p:txBody>
      </p:sp>
      <p:pic>
        <p:nvPicPr>
          <p:cNvPr id="5" name="그림 4"/>
          <p:cNvPicPr>
            <a:picLocks noChangeAspect="1"/>
          </p:cNvPicPr>
          <p:nvPr/>
        </p:nvPicPr>
        <p:blipFill>
          <a:blip r:embed="rId6"/>
          <a:stretch>
            <a:fillRect/>
          </a:stretch>
        </p:blipFill>
        <p:spPr>
          <a:xfrm>
            <a:off x="3899740" y="4451423"/>
            <a:ext cx="3510429" cy="2359595"/>
          </a:xfrm>
          <a:prstGeom prst="rect">
            <a:avLst/>
          </a:prstGeom>
          <a:ln w="28575">
            <a:solidFill>
              <a:schemeClr val="accent4">
                <a:lumMod val="75000"/>
              </a:schemeClr>
            </a:solidFill>
          </a:ln>
        </p:spPr>
      </p:pic>
      <p:sp>
        <p:nvSpPr>
          <p:cNvPr id="21" name="직사각형 20"/>
          <p:cNvSpPr/>
          <p:nvPr/>
        </p:nvSpPr>
        <p:spPr>
          <a:xfrm>
            <a:off x="3891407" y="4169331"/>
            <a:ext cx="3518762" cy="282091"/>
          </a:xfrm>
          <a:prstGeom prst="rect">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ko-KR" sz="1200" b="1" smtClean="0">
                <a:solidFill>
                  <a:schemeClr val="accent4">
                    <a:lumMod val="50000"/>
                  </a:schemeClr>
                </a:solidFill>
              </a:rPr>
              <a:t>Hospital Engagement Network(HEN)</a:t>
            </a:r>
            <a:endParaRPr lang="ko-KR" altLang="en-US" sz="1200" b="1">
              <a:solidFill>
                <a:schemeClr val="accent4">
                  <a:lumMod val="50000"/>
                </a:schemeClr>
              </a:solidFill>
            </a:endParaRPr>
          </a:p>
        </p:txBody>
      </p:sp>
      <p:sp>
        <p:nvSpPr>
          <p:cNvPr id="22" name="바닥글 개체 틀 14"/>
          <p:cNvSpPr>
            <a:spLocks noGrp="1"/>
          </p:cNvSpPr>
          <p:nvPr>
            <p:ph type="ftr" sz="quarter" idx="11"/>
          </p:nvPr>
        </p:nvSpPr>
        <p:spPr>
          <a:xfrm>
            <a:off x="-1" y="34233"/>
            <a:ext cx="3556001" cy="224376"/>
          </a:xfrm>
        </p:spPr>
        <p:txBody>
          <a:bodyPr/>
          <a:lstStyle/>
          <a:p>
            <a:pPr algn="l"/>
            <a:r>
              <a:rPr lang="en-US" altLang="ko-KR" sz="1400" b="1" smtClean="0">
                <a:solidFill>
                  <a:srgbClr val="002060"/>
                </a:solidFill>
              </a:rPr>
              <a:t>5. </a:t>
            </a:r>
            <a:r>
              <a:rPr lang="ko-KR" altLang="en-US" sz="1400" b="1" smtClean="0">
                <a:solidFill>
                  <a:srgbClr val="002060"/>
                </a:solidFill>
              </a:rPr>
              <a:t>인구집단건강 적용 사례</a:t>
            </a:r>
            <a:endParaRPr lang="ko-KR" altLang="en-US" sz="1400" b="1">
              <a:solidFill>
                <a:srgbClr val="002060"/>
              </a:solidFill>
            </a:endParaRPr>
          </a:p>
        </p:txBody>
      </p:sp>
    </p:spTree>
    <p:extLst>
      <p:ext uri="{BB962C8B-B14F-4D97-AF65-F5344CB8AC3E}">
        <p14:creationId xmlns:p14="http://schemas.microsoft.com/office/powerpoint/2010/main" val="3163583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876643" y="271319"/>
            <a:ext cx="10515600" cy="478232"/>
          </a:xfrm>
        </p:spPr>
        <p:txBody>
          <a:bodyPr>
            <a:noAutofit/>
          </a:bodyPr>
          <a:lstStyle/>
          <a:p>
            <a:r>
              <a:rPr lang="ko-KR" altLang="en-US" sz="3200" b="1" dirty="0" smtClean="0"/>
              <a:t>미국 의료보험 가입자 수와 구성 추이</a:t>
            </a:r>
            <a:r>
              <a:rPr lang="en-US" altLang="ko-KR" sz="3200" b="1" dirty="0" smtClean="0"/>
              <a:t>(1987-2015)</a:t>
            </a:r>
            <a:endParaRPr lang="ko-KR" altLang="en-US" sz="3200" b="1" dirty="0"/>
          </a:p>
        </p:txBody>
      </p:sp>
      <p:sp>
        <p:nvSpPr>
          <p:cNvPr id="12" name="직사각형 11"/>
          <p:cNvSpPr/>
          <p:nvPr/>
        </p:nvSpPr>
        <p:spPr>
          <a:xfrm>
            <a:off x="1322203" y="914388"/>
            <a:ext cx="9862470" cy="268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r>
              <a:rPr lang="en-US" altLang="ko-KR" sz="1600" dirty="0" smtClean="0">
                <a:solidFill>
                  <a:schemeClr val="tx1"/>
                </a:solidFill>
                <a:latin typeface="HY헤드라인M" pitchFamily="18" charset="-127"/>
                <a:ea typeface="HY헤드라인M" pitchFamily="18" charset="-127"/>
              </a:rPr>
              <a:t>ACA(</a:t>
            </a:r>
            <a:r>
              <a:rPr lang="ko-KR" altLang="en-US" sz="1600" dirty="0" smtClean="0">
                <a:solidFill>
                  <a:schemeClr val="tx1"/>
                </a:solidFill>
                <a:latin typeface="HY헤드라인M" pitchFamily="18" charset="-127"/>
                <a:ea typeface="HY헤드라인M" pitchFamily="18" charset="-127"/>
              </a:rPr>
              <a:t>일명 </a:t>
            </a:r>
            <a:r>
              <a:rPr lang="ko-KR" altLang="en-US" sz="1600" dirty="0" err="1" smtClean="0">
                <a:solidFill>
                  <a:schemeClr val="tx1"/>
                </a:solidFill>
                <a:latin typeface="HY헤드라인M" pitchFamily="18" charset="-127"/>
                <a:ea typeface="HY헤드라인M" pitchFamily="18" charset="-127"/>
              </a:rPr>
              <a:t>오바마법</a:t>
            </a:r>
            <a:r>
              <a:rPr lang="en-US" altLang="ko-KR" sz="1600" dirty="0" smtClean="0">
                <a:solidFill>
                  <a:schemeClr val="tx1"/>
                </a:solidFill>
                <a:latin typeface="HY헤드라인M" pitchFamily="18" charset="-127"/>
                <a:ea typeface="HY헤드라인M" pitchFamily="18" charset="-127"/>
              </a:rPr>
              <a:t>) </a:t>
            </a:r>
            <a:r>
              <a:rPr lang="ko-KR" altLang="en-US" sz="1600" dirty="0" smtClean="0">
                <a:solidFill>
                  <a:schemeClr val="tx1"/>
                </a:solidFill>
                <a:latin typeface="HY헤드라인M" pitchFamily="18" charset="-127"/>
                <a:ea typeface="HY헤드라인M" pitchFamily="18" charset="-127"/>
              </a:rPr>
              <a:t>이후에 </a:t>
            </a:r>
            <a:r>
              <a:rPr lang="ko-KR" altLang="en-US" sz="1600" dirty="0" err="1" smtClean="0">
                <a:solidFill>
                  <a:schemeClr val="tx1"/>
                </a:solidFill>
                <a:latin typeface="HY헤드라인M" pitchFamily="18" charset="-127"/>
                <a:ea typeface="HY헤드라인M" pitchFamily="18" charset="-127"/>
              </a:rPr>
              <a:t>비보험자</a:t>
            </a:r>
            <a:r>
              <a:rPr lang="ko-KR" altLang="en-US" sz="1600" dirty="0" smtClean="0">
                <a:solidFill>
                  <a:schemeClr val="tx1"/>
                </a:solidFill>
                <a:latin typeface="HY헤드라인M" pitchFamily="18" charset="-127"/>
                <a:ea typeface="HY헤드라인M" pitchFamily="18" charset="-127"/>
              </a:rPr>
              <a:t> 수가 급격히 줄고 </a:t>
            </a:r>
            <a:r>
              <a:rPr lang="ko-KR" altLang="en-US" sz="1600" dirty="0" err="1" smtClean="0">
                <a:solidFill>
                  <a:schemeClr val="tx1"/>
                </a:solidFill>
                <a:latin typeface="HY헤드라인M" pitchFamily="18" charset="-127"/>
                <a:ea typeface="HY헤드라인M" pitchFamily="18" charset="-127"/>
              </a:rPr>
              <a:t>메디케이드</a:t>
            </a:r>
            <a:r>
              <a:rPr lang="ko-KR" altLang="en-US" sz="1600" dirty="0" smtClean="0">
                <a:solidFill>
                  <a:schemeClr val="tx1"/>
                </a:solidFill>
                <a:latin typeface="HY헤드라인M" pitchFamily="18" charset="-127"/>
                <a:ea typeface="HY헤드라인M" pitchFamily="18" charset="-127"/>
              </a:rPr>
              <a:t> 대상자 수가 증가한 것을 볼 수 있음</a:t>
            </a:r>
            <a:endParaRPr lang="en-US" altLang="ko-KR" sz="1600" dirty="0">
              <a:solidFill>
                <a:schemeClr val="tx1"/>
              </a:solidFill>
              <a:latin typeface="HY헤드라인M" pitchFamily="18" charset="-127"/>
              <a:ea typeface="HY헤드라인M" pitchFamily="18" charset="-127"/>
            </a:endParaRPr>
          </a:p>
        </p:txBody>
      </p:sp>
      <p:sp>
        <p:nvSpPr>
          <p:cNvPr id="17" name="직사각형 16"/>
          <p:cNvSpPr/>
          <p:nvPr/>
        </p:nvSpPr>
        <p:spPr>
          <a:xfrm>
            <a:off x="1322202" y="1219582"/>
            <a:ext cx="9960276" cy="473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600" dirty="0" smtClean="0">
                <a:solidFill>
                  <a:schemeClr val="tx1"/>
                </a:solidFill>
                <a:latin typeface="HY헤드라인M" pitchFamily="18" charset="-127"/>
                <a:ea typeface="HY헤드라인M" pitchFamily="18" charset="-127"/>
              </a:rPr>
              <a:t>미국의 의료보험 가입자 구성 추이에서 특이한 사항은 </a:t>
            </a:r>
            <a:r>
              <a:rPr lang="en-US" altLang="ko-KR" sz="1600" dirty="0" smtClean="0">
                <a:solidFill>
                  <a:schemeClr val="tx1"/>
                </a:solidFill>
                <a:latin typeface="HY헤드라인M" pitchFamily="18" charset="-127"/>
                <a:ea typeface="HY헤드라인M" pitchFamily="18" charset="-127"/>
              </a:rPr>
              <a:t>2000</a:t>
            </a:r>
            <a:r>
              <a:rPr lang="ko-KR" altLang="en-US" sz="1600" dirty="0" smtClean="0">
                <a:solidFill>
                  <a:schemeClr val="tx1"/>
                </a:solidFill>
                <a:latin typeface="HY헤드라인M" pitchFamily="18" charset="-127"/>
                <a:ea typeface="HY헤드라인M" pitchFamily="18" charset="-127"/>
              </a:rPr>
              <a:t>년 대에 들면서 </a:t>
            </a:r>
            <a:r>
              <a:rPr lang="ko-KR" altLang="en-US" sz="1600" dirty="0" err="1" smtClean="0">
                <a:solidFill>
                  <a:schemeClr val="tx1"/>
                </a:solidFill>
                <a:latin typeface="HY헤드라인M" pitchFamily="18" charset="-127"/>
                <a:ea typeface="HY헤드라인M" pitchFamily="18" charset="-127"/>
              </a:rPr>
              <a:t>메디케어</a:t>
            </a:r>
            <a:r>
              <a:rPr lang="en-US" altLang="ko-KR" sz="1600" dirty="0" smtClean="0">
                <a:solidFill>
                  <a:schemeClr val="tx1"/>
                </a:solidFill>
                <a:latin typeface="HY헤드라인M" pitchFamily="18" charset="-127"/>
                <a:ea typeface="HY헤드라인M" pitchFamily="18" charset="-127"/>
              </a:rPr>
              <a:t>, </a:t>
            </a:r>
            <a:r>
              <a:rPr lang="ko-KR" altLang="en-US" sz="1600" dirty="0" err="1" smtClean="0">
                <a:solidFill>
                  <a:schemeClr val="tx1"/>
                </a:solidFill>
                <a:latin typeface="HY헤드라인M" pitchFamily="18" charset="-127"/>
                <a:ea typeface="HY헤드라인M" pitchFamily="18" charset="-127"/>
              </a:rPr>
              <a:t>메디케이드가</a:t>
            </a:r>
            <a:r>
              <a:rPr lang="ko-KR" altLang="en-US" sz="1600" dirty="0" smtClean="0">
                <a:solidFill>
                  <a:schemeClr val="tx1"/>
                </a:solidFill>
                <a:latin typeface="HY헤드라인M" pitchFamily="18" charset="-127"/>
                <a:ea typeface="HY헤드라인M" pitchFamily="18" charset="-127"/>
              </a:rPr>
              <a:t> 늘면서 민간보험 가입자 구성비가 지속적으로 감소하고 있는 것을 주목할 필요가 있음</a:t>
            </a:r>
            <a:endParaRPr lang="en-US" altLang="ko-KR" sz="1600" dirty="0">
              <a:solidFill>
                <a:schemeClr val="tx1"/>
              </a:solidFill>
              <a:latin typeface="HY헤드라인M" pitchFamily="18" charset="-127"/>
              <a:ea typeface="HY헤드라인M" pitchFamily="18" charset="-127"/>
            </a:endParaRPr>
          </a:p>
        </p:txBody>
      </p:sp>
      <p:pic>
        <p:nvPicPr>
          <p:cNvPr id="18" name="Picture 44" descr="na_c22"/>
          <p:cNvPicPr>
            <a:picLocks noChangeAspect="1" noChangeArrowheads="1"/>
          </p:cNvPicPr>
          <p:nvPr/>
        </p:nvPicPr>
        <p:blipFill>
          <a:blip r:embed="rId3" cstate="print"/>
          <a:srcRect/>
          <a:stretch>
            <a:fillRect/>
          </a:stretch>
        </p:blipFill>
        <p:spPr bwMode="auto">
          <a:xfrm>
            <a:off x="1138929" y="980470"/>
            <a:ext cx="163255" cy="176882"/>
          </a:xfrm>
          <a:prstGeom prst="rect">
            <a:avLst/>
          </a:prstGeom>
          <a:noFill/>
          <a:ln w="9525">
            <a:noFill/>
            <a:miter lim="800000"/>
            <a:headEnd/>
            <a:tailEnd/>
          </a:ln>
        </p:spPr>
      </p:pic>
      <p:pic>
        <p:nvPicPr>
          <p:cNvPr id="64" name="Picture 44" descr="na_c22"/>
          <p:cNvPicPr>
            <a:picLocks noChangeAspect="1" noChangeArrowheads="1"/>
          </p:cNvPicPr>
          <p:nvPr/>
        </p:nvPicPr>
        <p:blipFill>
          <a:blip r:embed="rId3" cstate="print"/>
          <a:srcRect/>
          <a:stretch>
            <a:fillRect/>
          </a:stretch>
        </p:blipFill>
        <p:spPr bwMode="auto">
          <a:xfrm>
            <a:off x="1135746" y="1236394"/>
            <a:ext cx="163255" cy="176882"/>
          </a:xfrm>
          <a:prstGeom prst="rect">
            <a:avLst/>
          </a:prstGeom>
          <a:noFill/>
          <a:ln w="9525">
            <a:noFill/>
            <a:miter lim="800000"/>
            <a:headEnd/>
            <a:tailEnd/>
          </a:ln>
        </p:spPr>
      </p:pic>
      <p:graphicFrame>
        <p:nvGraphicFramePr>
          <p:cNvPr id="14" name="차트 13"/>
          <p:cNvGraphicFramePr>
            <a:graphicFrameLocks/>
          </p:cNvGraphicFramePr>
          <p:nvPr>
            <p:extLst>
              <p:ext uri="{D42A27DB-BD31-4B8C-83A1-F6EECF244321}">
                <p14:modId xmlns:p14="http://schemas.microsoft.com/office/powerpoint/2010/main" val="3402485185"/>
              </p:ext>
            </p:extLst>
          </p:nvPr>
        </p:nvGraphicFramePr>
        <p:xfrm>
          <a:off x="858556" y="3091053"/>
          <a:ext cx="5842000" cy="2895599"/>
        </p:xfrm>
        <a:graphic>
          <a:graphicData uri="http://schemas.openxmlformats.org/drawingml/2006/chart">
            <c:chart xmlns:c="http://schemas.openxmlformats.org/drawingml/2006/chart" xmlns:r="http://schemas.openxmlformats.org/officeDocument/2006/relationships" r:id="rId4"/>
          </a:graphicData>
        </a:graphic>
      </p:graphicFrame>
      <p:sp>
        <p:nvSpPr>
          <p:cNvPr id="23" name="직사각형 22"/>
          <p:cNvSpPr/>
          <p:nvPr/>
        </p:nvSpPr>
        <p:spPr>
          <a:xfrm>
            <a:off x="1041748" y="3089214"/>
            <a:ext cx="5572479" cy="2897437"/>
          </a:xfrm>
          <a:prstGeom prst="rect">
            <a:avLst/>
          </a:prstGeom>
          <a:noFill/>
          <a:ln w="2222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p:cNvSpPr/>
          <p:nvPr/>
        </p:nvSpPr>
        <p:spPr>
          <a:xfrm>
            <a:off x="1041747" y="2586104"/>
            <a:ext cx="5572479" cy="496013"/>
          </a:xfrm>
          <a:prstGeom prst="rect">
            <a:avLst/>
          </a:prstGeom>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미국 의료보험 가입자 수 추이</a:t>
            </a:r>
            <a:r>
              <a:rPr lang="en-US" altLang="ko-KR" dirty="0" smtClean="0"/>
              <a:t>(1987-2015)</a:t>
            </a:r>
            <a:endParaRPr lang="ko-KR" altLang="en-US" dirty="0"/>
          </a:p>
        </p:txBody>
      </p:sp>
      <p:sp>
        <p:nvSpPr>
          <p:cNvPr id="27" name="직사각형 26"/>
          <p:cNvSpPr/>
          <p:nvPr/>
        </p:nvSpPr>
        <p:spPr>
          <a:xfrm>
            <a:off x="6856464" y="2672599"/>
            <a:ext cx="4296310" cy="496013"/>
          </a:xfrm>
          <a:prstGeom prst="rect">
            <a:avLst/>
          </a:prstGeom>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1600" dirty="0" smtClean="0"/>
              <a:t>미국 의료보험 가입자 구성 추이</a:t>
            </a:r>
            <a:r>
              <a:rPr lang="en-US" altLang="ko-KR" sz="1600" dirty="0" smtClean="0"/>
              <a:t>(1987-2015)</a:t>
            </a:r>
            <a:endParaRPr lang="ko-KR" altLang="en-US" sz="1600" dirty="0"/>
          </a:p>
        </p:txBody>
      </p:sp>
      <p:sp>
        <p:nvSpPr>
          <p:cNvPr id="28" name="직사각형 27"/>
          <p:cNvSpPr/>
          <p:nvPr/>
        </p:nvSpPr>
        <p:spPr>
          <a:xfrm>
            <a:off x="6872964" y="3187995"/>
            <a:ext cx="4279810" cy="2709790"/>
          </a:xfrm>
          <a:prstGeom prst="rect">
            <a:avLst/>
          </a:prstGeom>
          <a:noFill/>
          <a:ln w="2222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9" name="차트 28"/>
          <p:cNvGraphicFramePr>
            <a:graphicFrameLocks/>
          </p:cNvGraphicFramePr>
          <p:nvPr>
            <p:extLst>
              <p:ext uri="{D42A27DB-BD31-4B8C-83A1-F6EECF244321}">
                <p14:modId xmlns:p14="http://schemas.microsoft.com/office/powerpoint/2010/main" val="560242565"/>
              </p:ext>
            </p:extLst>
          </p:nvPr>
        </p:nvGraphicFramePr>
        <p:xfrm>
          <a:off x="6797419" y="3126706"/>
          <a:ext cx="4453160" cy="2771079"/>
        </p:xfrm>
        <a:graphic>
          <a:graphicData uri="http://schemas.openxmlformats.org/drawingml/2006/chart">
            <c:chart xmlns:c="http://schemas.openxmlformats.org/drawingml/2006/chart" xmlns:r="http://schemas.openxmlformats.org/officeDocument/2006/relationships" r:id="rId5"/>
          </a:graphicData>
        </a:graphic>
      </p:graphicFrame>
      <p:sp>
        <p:nvSpPr>
          <p:cNvPr id="2" name="타원 1"/>
          <p:cNvSpPr/>
          <p:nvPr/>
        </p:nvSpPr>
        <p:spPr>
          <a:xfrm>
            <a:off x="5995982" y="4308445"/>
            <a:ext cx="715108" cy="726831"/>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p:cNvSpPr/>
          <p:nvPr/>
        </p:nvSpPr>
        <p:spPr>
          <a:xfrm>
            <a:off x="10133380" y="3235415"/>
            <a:ext cx="1166102" cy="1099766"/>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AutoShape 44"/>
          <p:cNvSpPr>
            <a:spLocks noChangeArrowheads="1"/>
          </p:cNvSpPr>
          <p:nvPr/>
        </p:nvSpPr>
        <p:spPr bwMode="auto">
          <a:xfrm>
            <a:off x="585952" y="2399086"/>
            <a:ext cx="11024022" cy="3818718"/>
          </a:xfrm>
          <a:prstGeom prst="roundRect">
            <a:avLst>
              <a:gd name="adj" fmla="val 5278"/>
            </a:avLst>
          </a:prstGeom>
          <a:solidFill>
            <a:schemeClr val="bg1">
              <a:lumMod val="95000"/>
              <a:alpha val="10000"/>
            </a:schemeClr>
          </a:solidFill>
          <a:ln w="31750" algn="ctr">
            <a:solidFill>
              <a:srgbClr val="C0C0C0"/>
            </a:solidFill>
            <a:round/>
            <a:headEnd/>
            <a:tailEnd/>
          </a:ln>
          <a:effectLst/>
        </p:spPr>
        <p:txBody>
          <a:bodyPr wrap="none" anchor="ctr"/>
          <a:lstStyle/>
          <a:p>
            <a:pPr fontAlgn="base">
              <a:spcBef>
                <a:spcPct val="0"/>
              </a:spcBef>
              <a:spcAft>
                <a:spcPct val="0"/>
              </a:spcAft>
            </a:pPr>
            <a:endParaRPr kumimoji="1" lang="ko-KR" altLang="en-US" sz="2400">
              <a:solidFill>
                <a:srgbClr val="000000"/>
              </a:solidFill>
            </a:endParaRPr>
          </a:p>
        </p:txBody>
      </p:sp>
      <p:sp>
        <p:nvSpPr>
          <p:cNvPr id="20" name="바닥글 개체 틀 14"/>
          <p:cNvSpPr>
            <a:spLocks noGrp="1"/>
          </p:cNvSpPr>
          <p:nvPr>
            <p:ph type="ftr" sz="quarter" idx="11"/>
          </p:nvPr>
        </p:nvSpPr>
        <p:spPr>
          <a:xfrm>
            <a:off x="0" y="34232"/>
            <a:ext cx="1841326" cy="227069"/>
          </a:xfrm>
        </p:spPr>
        <p:txBody>
          <a:bodyPr/>
          <a:lstStyle/>
          <a:p>
            <a:pPr algn="l"/>
            <a:r>
              <a:rPr lang="en-US" altLang="ko-KR" sz="1400" b="1" smtClean="0">
                <a:solidFill>
                  <a:srgbClr val="002060"/>
                </a:solidFill>
              </a:rPr>
              <a:t>1. CMS</a:t>
            </a:r>
            <a:r>
              <a:rPr lang="ko-KR" altLang="en-US" sz="1400" b="1" smtClean="0">
                <a:solidFill>
                  <a:srgbClr val="002060"/>
                </a:solidFill>
              </a:rPr>
              <a:t>와 </a:t>
            </a:r>
            <a:r>
              <a:rPr lang="en-US" altLang="ko-KR" sz="1400" b="1" smtClean="0">
                <a:solidFill>
                  <a:srgbClr val="002060"/>
                </a:solidFill>
              </a:rPr>
              <a:t>HIRA</a:t>
            </a:r>
            <a:endParaRPr lang="ko-KR" altLang="en-US" sz="1400" b="1">
              <a:solidFill>
                <a:srgbClr val="002060"/>
              </a:solidFill>
            </a:endParaRPr>
          </a:p>
        </p:txBody>
      </p:sp>
    </p:spTree>
    <p:extLst>
      <p:ext uri="{BB962C8B-B14F-4D97-AF65-F5344CB8AC3E}">
        <p14:creationId xmlns:p14="http://schemas.microsoft.com/office/powerpoint/2010/main" val="31611548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44"/>
          <p:cNvSpPr>
            <a:spLocks noChangeArrowheads="1"/>
          </p:cNvSpPr>
          <p:nvPr/>
        </p:nvSpPr>
        <p:spPr bwMode="auto">
          <a:xfrm>
            <a:off x="718606" y="2194113"/>
            <a:ext cx="10740926" cy="3950677"/>
          </a:xfrm>
          <a:prstGeom prst="roundRect">
            <a:avLst>
              <a:gd name="adj" fmla="val 5278"/>
            </a:avLst>
          </a:prstGeom>
          <a:solidFill>
            <a:schemeClr val="bg1">
              <a:lumMod val="95000"/>
              <a:alpha val="30000"/>
            </a:schemeClr>
          </a:solidFill>
          <a:ln w="12700" algn="ctr">
            <a:solidFill>
              <a:srgbClr val="C0C0C0"/>
            </a:solidFill>
            <a:round/>
            <a:headEnd/>
            <a:tailEnd/>
          </a:ln>
        </p:spPr>
        <p:txBody>
          <a:bodyPr wrap="none" anchor="ctr"/>
          <a:lstStyle/>
          <a:p>
            <a:pPr fontAlgn="base">
              <a:spcBef>
                <a:spcPct val="0"/>
              </a:spcBef>
              <a:spcAft>
                <a:spcPct val="0"/>
              </a:spcAft>
            </a:pPr>
            <a:endParaRPr kumimoji="1" lang="ko-KR" altLang="en-US" sz="2400">
              <a:solidFill>
                <a:srgbClr val="000000"/>
              </a:solidFill>
            </a:endParaRPr>
          </a:p>
        </p:txBody>
      </p:sp>
      <p:sp>
        <p:nvSpPr>
          <p:cNvPr id="3" name="제목 2"/>
          <p:cNvSpPr>
            <a:spLocks noGrp="1"/>
          </p:cNvSpPr>
          <p:nvPr>
            <p:ph type="title"/>
          </p:nvPr>
        </p:nvSpPr>
        <p:spPr>
          <a:xfrm>
            <a:off x="876643" y="271319"/>
            <a:ext cx="10515600" cy="478232"/>
          </a:xfrm>
        </p:spPr>
        <p:txBody>
          <a:bodyPr>
            <a:noAutofit/>
          </a:bodyPr>
          <a:lstStyle/>
          <a:p>
            <a:r>
              <a:rPr lang="ko-KR" altLang="en-US" sz="3200" b="1" dirty="0" smtClean="0"/>
              <a:t>미국 국민의료비 </a:t>
            </a:r>
            <a:r>
              <a:rPr lang="ko-KR" altLang="en-US" sz="3200" b="1" dirty="0" err="1" smtClean="0"/>
              <a:t>재원별</a:t>
            </a:r>
            <a:r>
              <a:rPr lang="ko-KR" altLang="en-US" sz="3200" b="1" dirty="0" smtClean="0"/>
              <a:t> 금액과 구성 추이</a:t>
            </a:r>
            <a:r>
              <a:rPr lang="en-US" altLang="ko-KR" sz="3200" b="1" dirty="0" smtClean="0"/>
              <a:t>(1960-2015)</a:t>
            </a:r>
            <a:endParaRPr lang="ko-KR" altLang="en-US" sz="3200" b="1" dirty="0"/>
          </a:p>
        </p:txBody>
      </p:sp>
      <p:sp>
        <p:nvSpPr>
          <p:cNvPr id="12" name="직사각형 11"/>
          <p:cNvSpPr/>
          <p:nvPr/>
        </p:nvSpPr>
        <p:spPr>
          <a:xfrm>
            <a:off x="1340131" y="885237"/>
            <a:ext cx="10277438"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600" dirty="0" smtClean="0">
                <a:solidFill>
                  <a:schemeClr val="tx1"/>
                </a:solidFill>
                <a:latin typeface="HY헤드라인M" pitchFamily="18" charset="-127"/>
                <a:ea typeface="HY헤드라인M" pitchFamily="18" charset="-127"/>
              </a:rPr>
              <a:t>미국 국민의료비를 </a:t>
            </a:r>
            <a:r>
              <a:rPr lang="ko-KR" altLang="en-US" sz="1600" dirty="0" err="1" smtClean="0">
                <a:solidFill>
                  <a:schemeClr val="tx1"/>
                </a:solidFill>
                <a:latin typeface="HY헤드라인M" pitchFamily="18" charset="-127"/>
                <a:ea typeface="HY헤드라인M" pitchFamily="18" charset="-127"/>
              </a:rPr>
              <a:t>재원별로</a:t>
            </a:r>
            <a:r>
              <a:rPr lang="ko-KR" altLang="en-US" sz="1600" dirty="0" smtClean="0">
                <a:solidFill>
                  <a:schemeClr val="tx1"/>
                </a:solidFill>
                <a:latin typeface="HY헤드라인M" pitchFamily="18" charset="-127"/>
                <a:ea typeface="HY헤드라인M" pitchFamily="18" charset="-127"/>
              </a:rPr>
              <a:t> 보면</a:t>
            </a:r>
            <a:r>
              <a:rPr lang="en-US" altLang="ko-KR" sz="1600" dirty="0" smtClean="0">
                <a:solidFill>
                  <a:schemeClr val="tx1"/>
                </a:solidFill>
                <a:latin typeface="HY헤드라인M" pitchFamily="18" charset="-127"/>
                <a:ea typeface="HY헤드라인M" pitchFamily="18" charset="-127"/>
              </a:rPr>
              <a:t>, </a:t>
            </a:r>
            <a:r>
              <a:rPr lang="ko-KR" altLang="en-US" sz="1600" dirty="0" smtClean="0">
                <a:solidFill>
                  <a:schemeClr val="tx1"/>
                </a:solidFill>
                <a:latin typeface="HY헤드라인M" pitchFamily="18" charset="-127"/>
                <a:ea typeface="HY헤드라인M" pitchFamily="18" charset="-127"/>
              </a:rPr>
              <a:t>가장 비중이 큰 민간의료보험</a:t>
            </a:r>
            <a:r>
              <a:rPr lang="en-US" altLang="ko-KR" sz="1600" dirty="0" smtClean="0">
                <a:solidFill>
                  <a:schemeClr val="tx1"/>
                </a:solidFill>
                <a:latin typeface="HY헤드라인M" pitchFamily="18" charset="-127"/>
                <a:ea typeface="HY헤드라인M" pitchFamily="18" charset="-127"/>
              </a:rPr>
              <a:t>, </a:t>
            </a:r>
            <a:r>
              <a:rPr lang="ko-KR" altLang="en-US" sz="1600" dirty="0" err="1" smtClean="0">
                <a:solidFill>
                  <a:schemeClr val="tx1"/>
                </a:solidFill>
                <a:latin typeface="HY헤드라인M" pitchFamily="18" charset="-127"/>
                <a:ea typeface="HY헤드라인M" pitchFamily="18" charset="-127"/>
              </a:rPr>
              <a:t>메디케어</a:t>
            </a:r>
            <a:r>
              <a:rPr lang="en-US" altLang="ko-KR" sz="1600" dirty="0" smtClean="0">
                <a:solidFill>
                  <a:schemeClr val="tx1"/>
                </a:solidFill>
                <a:latin typeface="HY헤드라인M" pitchFamily="18" charset="-127"/>
                <a:ea typeface="HY헤드라인M" pitchFamily="18" charset="-127"/>
              </a:rPr>
              <a:t>, </a:t>
            </a:r>
            <a:r>
              <a:rPr lang="ko-KR" altLang="en-US" sz="1600" dirty="0" err="1" smtClean="0">
                <a:solidFill>
                  <a:schemeClr val="tx1"/>
                </a:solidFill>
                <a:latin typeface="HY헤드라인M" pitchFamily="18" charset="-127"/>
                <a:ea typeface="HY헤드라인M" pitchFamily="18" charset="-127"/>
              </a:rPr>
              <a:t>메디케이드가</a:t>
            </a:r>
            <a:r>
              <a:rPr lang="ko-KR" altLang="en-US" sz="1600" dirty="0" smtClean="0">
                <a:solidFill>
                  <a:schemeClr val="tx1"/>
                </a:solidFill>
                <a:latin typeface="HY헤드라인M" pitchFamily="18" charset="-127"/>
                <a:ea typeface="HY헤드라인M" pitchFamily="18" charset="-127"/>
              </a:rPr>
              <a:t> 모두 동반 상승하고 있으며</a:t>
            </a:r>
            <a:r>
              <a:rPr lang="en-US" altLang="ko-KR" sz="1600" dirty="0" smtClean="0">
                <a:solidFill>
                  <a:schemeClr val="tx1"/>
                </a:solidFill>
                <a:latin typeface="HY헤드라인M" pitchFamily="18" charset="-127"/>
                <a:ea typeface="HY헤드라인M" pitchFamily="18" charset="-127"/>
              </a:rPr>
              <a:t>, 2012</a:t>
            </a:r>
            <a:r>
              <a:rPr lang="ko-KR" altLang="en-US" sz="1600" dirty="0" smtClean="0">
                <a:solidFill>
                  <a:schemeClr val="tx1"/>
                </a:solidFill>
                <a:latin typeface="HY헤드라인M" pitchFamily="18" charset="-127"/>
                <a:ea typeface="HY헤드라인M" pitchFamily="18" charset="-127"/>
              </a:rPr>
              <a:t>년 이후에 민간의료보험과 </a:t>
            </a:r>
            <a:r>
              <a:rPr lang="ko-KR" altLang="en-US" sz="1600" dirty="0" err="1" smtClean="0">
                <a:solidFill>
                  <a:schemeClr val="tx1"/>
                </a:solidFill>
                <a:latin typeface="HY헤드라인M" pitchFamily="18" charset="-127"/>
                <a:ea typeface="HY헤드라인M" pitchFamily="18" charset="-127"/>
              </a:rPr>
              <a:t>메디케이드가</a:t>
            </a:r>
            <a:r>
              <a:rPr lang="ko-KR" altLang="en-US" sz="1600" dirty="0" smtClean="0">
                <a:solidFill>
                  <a:schemeClr val="tx1"/>
                </a:solidFill>
                <a:latin typeface="HY헤드라인M" pitchFamily="18" charset="-127"/>
                <a:ea typeface="HY헤드라인M" pitchFamily="18" charset="-127"/>
              </a:rPr>
              <a:t> 더 급하게 상승하고 있음을 알 수 있음</a:t>
            </a:r>
            <a:endParaRPr lang="en-US" altLang="ko-KR" sz="1600" dirty="0">
              <a:solidFill>
                <a:schemeClr val="tx1"/>
              </a:solidFill>
              <a:latin typeface="HY헤드라인M" pitchFamily="18" charset="-127"/>
              <a:ea typeface="HY헤드라인M" pitchFamily="18" charset="-127"/>
            </a:endParaRPr>
          </a:p>
        </p:txBody>
      </p:sp>
      <p:pic>
        <p:nvPicPr>
          <p:cNvPr id="13" name="Picture 44" descr="na_c22"/>
          <p:cNvPicPr>
            <a:picLocks noChangeAspect="1" noChangeArrowheads="1"/>
          </p:cNvPicPr>
          <p:nvPr/>
        </p:nvPicPr>
        <p:blipFill>
          <a:blip r:embed="rId3" cstate="print"/>
          <a:srcRect/>
          <a:stretch>
            <a:fillRect/>
          </a:stretch>
        </p:blipFill>
        <p:spPr bwMode="auto">
          <a:xfrm>
            <a:off x="1142451" y="1446043"/>
            <a:ext cx="163255" cy="176882"/>
          </a:xfrm>
          <a:prstGeom prst="rect">
            <a:avLst/>
          </a:prstGeom>
          <a:noFill/>
          <a:ln w="9525">
            <a:noFill/>
            <a:miter lim="800000"/>
            <a:headEnd/>
            <a:tailEnd/>
          </a:ln>
        </p:spPr>
      </p:pic>
      <p:pic>
        <p:nvPicPr>
          <p:cNvPr id="18" name="Picture 44" descr="na_c22"/>
          <p:cNvPicPr>
            <a:picLocks noChangeAspect="1" noChangeArrowheads="1"/>
          </p:cNvPicPr>
          <p:nvPr/>
        </p:nvPicPr>
        <p:blipFill>
          <a:blip r:embed="rId3" cstate="print"/>
          <a:srcRect/>
          <a:stretch>
            <a:fillRect/>
          </a:stretch>
        </p:blipFill>
        <p:spPr bwMode="auto">
          <a:xfrm>
            <a:off x="1145634" y="883683"/>
            <a:ext cx="163255" cy="176882"/>
          </a:xfrm>
          <a:prstGeom prst="rect">
            <a:avLst/>
          </a:prstGeom>
          <a:noFill/>
          <a:ln w="9525">
            <a:noFill/>
            <a:miter lim="800000"/>
            <a:headEnd/>
            <a:tailEnd/>
          </a:ln>
        </p:spPr>
      </p:pic>
      <p:sp>
        <p:nvSpPr>
          <p:cNvPr id="63" name="TextBox 62"/>
          <p:cNvSpPr txBox="1"/>
          <p:nvPr/>
        </p:nvSpPr>
        <p:spPr>
          <a:xfrm>
            <a:off x="1340131" y="1387833"/>
            <a:ext cx="8059904" cy="323165"/>
          </a:xfrm>
          <a:prstGeom prst="rect">
            <a:avLst/>
          </a:prstGeom>
          <a:noFill/>
        </p:spPr>
        <p:txBody>
          <a:bodyPr wrap="square" rtlCol="0">
            <a:spAutoFit/>
          </a:bodyPr>
          <a:lstStyle/>
          <a:p>
            <a:endParaRPr lang="ko-KR" altLang="en-US" sz="1500" dirty="0"/>
          </a:p>
        </p:txBody>
      </p:sp>
      <p:sp>
        <p:nvSpPr>
          <p:cNvPr id="91" name="직사각형 90"/>
          <p:cNvSpPr/>
          <p:nvPr/>
        </p:nvSpPr>
        <p:spPr>
          <a:xfrm>
            <a:off x="1340131" y="1429202"/>
            <a:ext cx="10277438" cy="438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500" dirty="0" smtClean="0">
                <a:solidFill>
                  <a:schemeClr val="tx1"/>
                </a:solidFill>
                <a:latin typeface="HY헤드라인M" pitchFamily="18" charset="-127"/>
                <a:ea typeface="HY헤드라인M" pitchFamily="18" charset="-127"/>
              </a:rPr>
              <a:t>반면에 재원 구성에서는 민간의료보험이 차지하는 비중은 </a:t>
            </a:r>
            <a:r>
              <a:rPr lang="en-US" altLang="ko-KR" sz="1500" dirty="0" smtClean="0">
                <a:solidFill>
                  <a:schemeClr val="tx1"/>
                </a:solidFill>
                <a:latin typeface="HY헤드라인M" pitchFamily="18" charset="-127"/>
                <a:ea typeface="HY헤드라인M" pitchFamily="18" charset="-127"/>
              </a:rPr>
              <a:t>50% </a:t>
            </a:r>
            <a:r>
              <a:rPr lang="ko-KR" altLang="en-US" sz="1500" dirty="0" smtClean="0">
                <a:solidFill>
                  <a:schemeClr val="tx1"/>
                </a:solidFill>
                <a:latin typeface="HY헤드라인M" pitchFamily="18" charset="-127"/>
                <a:ea typeface="HY헤드라인M" pitchFamily="18" charset="-127"/>
              </a:rPr>
              <a:t>남짓으로 일정한 반면</a:t>
            </a:r>
            <a:r>
              <a:rPr lang="en-US" altLang="ko-KR" sz="1500" dirty="0" smtClean="0">
                <a:solidFill>
                  <a:schemeClr val="tx1"/>
                </a:solidFill>
                <a:latin typeface="HY헤드라인M" pitchFamily="18" charset="-127"/>
                <a:ea typeface="HY헤드라인M" pitchFamily="18" charset="-127"/>
              </a:rPr>
              <a:t>, </a:t>
            </a:r>
            <a:r>
              <a:rPr lang="ko-KR" altLang="en-US" sz="1500" dirty="0" smtClean="0">
                <a:solidFill>
                  <a:schemeClr val="tx1"/>
                </a:solidFill>
                <a:latin typeface="HY헤드라인M" pitchFamily="18" charset="-127"/>
                <a:ea typeface="HY헤드라인M" pitchFamily="18" charset="-127"/>
              </a:rPr>
              <a:t>본인부담이 줄은 만큼 </a:t>
            </a:r>
            <a:r>
              <a:rPr lang="ko-KR" altLang="en-US" sz="1500" dirty="0" err="1" smtClean="0">
                <a:solidFill>
                  <a:schemeClr val="tx1"/>
                </a:solidFill>
                <a:latin typeface="HY헤드라인M" pitchFamily="18" charset="-127"/>
                <a:ea typeface="HY헤드라인M" pitchFamily="18" charset="-127"/>
              </a:rPr>
              <a:t>메디케어</a:t>
            </a:r>
            <a:r>
              <a:rPr lang="en-US" altLang="ko-KR" sz="1500" dirty="0" smtClean="0">
                <a:solidFill>
                  <a:schemeClr val="tx1"/>
                </a:solidFill>
                <a:latin typeface="HY헤드라인M" pitchFamily="18" charset="-127"/>
                <a:ea typeface="HY헤드라인M" pitchFamily="18" charset="-127"/>
              </a:rPr>
              <a:t>, </a:t>
            </a:r>
            <a:r>
              <a:rPr lang="ko-KR" altLang="en-US" sz="1500" dirty="0" err="1" smtClean="0">
                <a:solidFill>
                  <a:schemeClr val="tx1"/>
                </a:solidFill>
                <a:latin typeface="HY헤드라인M" pitchFamily="18" charset="-127"/>
                <a:ea typeface="HY헤드라인M" pitchFamily="18" charset="-127"/>
              </a:rPr>
              <a:t>메디케이드</a:t>
            </a:r>
            <a:r>
              <a:rPr lang="ko-KR" altLang="en-US" sz="1500" dirty="0" smtClean="0">
                <a:solidFill>
                  <a:schemeClr val="tx1"/>
                </a:solidFill>
                <a:latin typeface="HY헤드라인M" pitchFamily="18" charset="-127"/>
                <a:ea typeface="HY헤드라인M" pitchFamily="18" charset="-127"/>
              </a:rPr>
              <a:t> 비중이 조금씩 늘고 있음을 알 수 있음</a:t>
            </a:r>
            <a:endParaRPr lang="en-US" altLang="ko-KR" sz="1500" dirty="0">
              <a:solidFill>
                <a:schemeClr val="tx1"/>
              </a:solidFill>
              <a:latin typeface="HY헤드라인M" pitchFamily="18" charset="-127"/>
              <a:ea typeface="HY헤드라인M" pitchFamily="18" charset="-127"/>
            </a:endParaRPr>
          </a:p>
        </p:txBody>
      </p:sp>
      <p:grpSp>
        <p:nvGrpSpPr>
          <p:cNvPr id="8" name="그룹 7"/>
          <p:cNvGrpSpPr/>
          <p:nvPr/>
        </p:nvGrpSpPr>
        <p:grpSpPr>
          <a:xfrm>
            <a:off x="988515" y="2526959"/>
            <a:ext cx="5036048" cy="3205803"/>
            <a:chOff x="383832" y="2477676"/>
            <a:chExt cx="5036048" cy="3205803"/>
          </a:xfrm>
        </p:grpSpPr>
        <p:grpSp>
          <p:nvGrpSpPr>
            <p:cNvPr id="5" name="그룹 4"/>
            <p:cNvGrpSpPr/>
            <p:nvPr/>
          </p:nvGrpSpPr>
          <p:grpSpPr>
            <a:xfrm>
              <a:off x="383832" y="2477676"/>
              <a:ext cx="4992028" cy="3205803"/>
              <a:chOff x="1204332" y="2579580"/>
              <a:chExt cx="4992028" cy="3205803"/>
            </a:xfrm>
          </p:grpSpPr>
          <p:graphicFrame>
            <p:nvGraphicFramePr>
              <p:cNvPr id="21" name="차트 20"/>
              <p:cNvGraphicFramePr>
                <a:graphicFrameLocks/>
              </p:cNvGraphicFramePr>
              <p:nvPr>
                <p:extLst>
                  <p:ext uri="{D42A27DB-BD31-4B8C-83A1-F6EECF244321}">
                    <p14:modId xmlns:p14="http://schemas.microsoft.com/office/powerpoint/2010/main" val="3701407411"/>
                  </p:ext>
                </p:extLst>
              </p:nvPr>
            </p:nvGraphicFramePr>
            <p:xfrm>
              <a:off x="1204332" y="3042183"/>
              <a:ext cx="4992028"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2" name="직사각형 1"/>
              <p:cNvSpPr/>
              <p:nvPr/>
            </p:nvSpPr>
            <p:spPr>
              <a:xfrm>
                <a:off x="1333843" y="3068043"/>
                <a:ext cx="4777026" cy="2717340"/>
              </a:xfrm>
              <a:prstGeom prst="rect">
                <a:avLst/>
              </a:prstGeom>
              <a:noFill/>
              <a:ln w="2222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1298965" y="2579580"/>
                <a:ext cx="4811905" cy="496013"/>
              </a:xfrm>
              <a:prstGeom prst="rect">
                <a:avLst/>
              </a:prstGeom>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미국 국민의료비 </a:t>
                </a:r>
                <a:r>
                  <a:rPr lang="ko-KR" altLang="en-US" dirty="0" err="1" smtClean="0"/>
                  <a:t>재원별</a:t>
                </a:r>
                <a:r>
                  <a:rPr lang="ko-KR" altLang="en-US" dirty="0" smtClean="0"/>
                  <a:t> 추이</a:t>
                </a:r>
                <a:r>
                  <a:rPr lang="en-US" altLang="ko-KR" dirty="0" smtClean="0"/>
                  <a:t>(1960-2015)</a:t>
                </a:r>
                <a:endParaRPr lang="ko-KR" altLang="en-US" dirty="0"/>
              </a:p>
            </p:txBody>
          </p:sp>
        </p:grpSp>
        <p:sp>
          <p:nvSpPr>
            <p:cNvPr id="16" name="타원 15"/>
            <p:cNvSpPr/>
            <p:nvPr/>
          </p:nvSpPr>
          <p:spPr>
            <a:xfrm>
              <a:off x="3251615" y="3785190"/>
              <a:ext cx="2168265" cy="669959"/>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 name="그룹 5"/>
          <p:cNvGrpSpPr/>
          <p:nvPr/>
        </p:nvGrpSpPr>
        <p:grpSpPr>
          <a:xfrm>
            <a:off x="6578812" y="2507576"/>
            <a:ext cx="4880720" cy="3225186"/>
            <a:chOff x="6511524" y="2593607"/>
            <a:chExt cx="4880720" cy="3225186"/>
          </a:xfrm>
        </p:grpSpPr>
        <p:graphicFrame>
          <p:nvGraphicFramePr>
            <p:cNvPr id="15" name="차트 14"/>
            <p:cNvGraphicFramePr>
              <a:graphicFrameLocks/>
            </p:cNvGraphicFramePr>
            <p:nvPr>
              <p:extLst>
                <p:ext uri="{D42A27DB-BD31-4B8C-83A1-F6EECF244321}">
                  <p14:modId xmlns:p14="http://schemas.microsoft.com/office/powerpoint/2010/main" val="3765278563"/>
                </p:ext>
              </p:extLst>
            </p:nvPr>
          </p:nvGraphicFramePr>
          <p:xfrm>
            <a:off x="6511524" y="3075593"/>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23" name="직사각형 22"/>
            <p:cNvSpPr/>
            <p:nvPr/>
          </p:nvSpPr>
          <p:spPr>
            <a:xfrm>
              <a:off x="6511525" y="2593607"/>
              <a:ext cx="4595090" cy="496013"/>
            </a:xfrm>
            <a:prstGeom prst="rect">
              <a:avLst/>
            </a:prstGeom>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dirty="0" smtClean="0"/>
                <a:t>미국 국민의료비 </a:t>
              </a:r>
              <a:r>
                <a:rPr lang="ko-KR" altLang="en-US" sz="2000" dirty="0" smtClean="0"/>
                <a:t>재원구성</a:t>
              </a:r>
              <a:r>
                <a:rPr lang="ko-KR" altLang="en-US" dirty="0" smtClean="0"/>
                <a:t> 추이</a:t>
              </a:r>
              <a:r>
                <a:rPr lang="en-US" altLang="ko-KR" dirty="0" smtClean="0"/>
                <a:t>(1960-2015)</a:t>
              </a:r>
              <a:endParaRPr lang="ko-KR" altLang="en-US" dirty="0"/>
            </a:p>
          </p:txBody>
        </p:sp>
        <p:sp>
          <p:nvSpPr>
            <p:cNvPr id="4" name="직사각형 3"/>
            <p:cNvSpPr/>
            <p:nvPr/>
          </p:nvSpPr>
          <p:spPr>
            <a:xfrm>
              <a:off x="6528025" y="3109003"/>
              <a:ext cx="4578590" cy="2709790"/>
            </a:xfrm>
            <a:prstGeom prst="rect">
              <a:avLst/>
            </a:prstGeom>
            <a:noFill/>
            <a:ln w="2222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p:cNvSpPr/>
            <p:nvPr/>
          </p:nvSpPr>
          <p:spPr>
            <a:xfrm>
              <a:off x="8899452" y="3641176"/>
              <a:ext cx="2492792" cy="961446"/>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바닥글 개체 틀 14"/>
          <p:cNvSpPr>
            <a:spLocks noGrp="1"/>
          </p:cNvSpPr>
          <p:nvPr>
            <p:ph type="ftr" sz="quarter" idx="11"/>
          </p:nvPr>
        </p:nvSpPr>
        <p:spPr>
          <a:xfrm>
            <a:off x="0" y="34232"/>
            <a:ext cx="1841326" cy="227069"/>
          </a:xfrm>
        </p:spPr>
        <p:txBody>
          <a:bodyPr/>
          <a:lstStyle/>
          <a:p>
            <a:pPr algn="l"/>
            <a:r>
              <a:rPr lang="en-US" altLang="ko-KR" sz="1400" b="1" smtClean="0">
                <a:solidFill>
                  <a:srgbClr val="002060"/>
                </a:solidFill>
              </a:rPr>
              <a:t>1. CMS</a:t>
            </a:r>
            <a:r>
              <a:rPr lang="ko-KR" altLang="en-US" sz="1400" b="1" smtClean="0">
                <a:solidFill>
                  <a:srgbClr val="002060"/>
                </a:solidFill>
              </a:rPr>
              <a:t>와 </a:t>
            </a:r>
            <a:r>
              <a:rPr lang="en-US" altLang="ko-KR" sz="1400" b="1" smtClean="0">
                <a:solidFill>
                  <a:srgbClr val="002060"/>
                </a:solidFill>
              </a:rPr>
              <a:t>HIRA</a:t>
            </a:r>
            <a:endParaRPr lang="ko-KR" altLang="en-US" sz="1400" b="1">
              <a:solidFill>
                <a:srgbClr val="002060"/>
              </a:solidFill>
            </a:endParaRPr>
          </a:p>
        </p:txBody>
      </p:sp>
    </p:spTree>
    <p:extLst>
      <p:ext uri="{BB962C8B-B14F-4D97-AF65-F5344CB8AC3E}">
        <p14:creationId xmlns:p14="http://schemas.microsoft.com/office/powerpoint/2010/main" val="24218710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6"/>
            <a:ext cx="10124209" cy="424584"/>
          </a:xfrm>
        </p:spPr>
        <p:txBody>
          <a:bodyPr>
            <a:normAutofit fontScale="90000"/>
          </a:bodyPr>
          <a:lstStyle/>
          <a:p>
            <a:pPr algn="ctr"/>
            <a:r>
              <a:rPr lang="en-US" altLang="ko-KR" sz="3600" b="1" dirty="0" smtClean="0"/>
              <a:t>CMS </a:t>
            </a:r>
            <a:r>
              <a:rPr lang="ko-KR" altLang="en-US" sz="3600" b="1" dirty="0" smtClean="0"/>
              <a:t>조직도</a:t>
            </a:r>
            <a:endParaRPr lang="ko-KR" altLang="en-US" b="1" dirty="0"/>
          </a:p>
        </p:txBody>
      </p:sp>
      <p:pic>
        <p:nvPicPr>
          <p:cNvPr id="5" name="그림 4"/>
          <p:cNvPicPr>
            <a:picLocks noChangeAspect="1"/>
          </p:cNvPicPr>
          <p:nvPr/>
        </p:nvPicPr>
        <p:blipFill>
          <a:blip r:embed="rId2"/>
          <a:stretch>
            <a:fillRect/>
          </a:stretch>
        </p:blipFill>
        <p:spPr>
          <a:xfrm>
            <a:off x="155864" y="1052258"/>
            <a:ext cx="11294918" cy="5805742"/>
          </a:xfrm>
          <a:prstGeom prst="rect">
            <a:avLst/>
          </a:prstGeom>
        </p:spPr>
      </p:pic>
      <p:sp>
        <p:nvSpPr>
          <p:cNvPr id="3" name="슬라이드 번호 개체 틀 2"/>
          <p:cNvSpPr>
            <a:spLocks noGrp="1"/>
          </p:cNvSpPr>
          <p:nvPr>
            <p:ph type="sldNum" sz="quarter" idx="12"/>
          </p:nvPr>
        </p:nvSpPr>
        <p:spPr/>
        <p:txBody>
          <a:bodyPr/>
          <a:lstStyle/>
          <a:p>
            <a:fld id="{226A7A18-950E-430F-B78B-4CE5EA3222A8}" type="slidenum">
              <a:rPr lang="ko-KR" altLang="en-US" smtClean="0"/>
              <a:t>7</a:t>
            </a:fld>
            <a:endParaRPr lang="ko-KR" altLang="en-US"/>
          </a:p>
        </p:txBody>
      </p:sp>
      <p:sp>
        <p:nvSpPr>
          <p:cNvPr id="4" name="타원 3"/>
          <p:cNvSpPr/>
          <p:nvPr/>
        </p:nvSpPr>
        <p:spPr>
          <a:xfrm>
            <a:off x="3707248" y="3344449"/>
            <a:ext cx="2317315" cy="1052187"/>
          </a:xfrm>
          <a:prstGeom prst="ellipse">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a:off x="6118755" y="3465513"/>
            <a:ext cx="1806046" cy="810652"/>
          </a:xfrm>
          <a:prstGeom prst="ellipse">
            <a:avLst/>
          </a:prstGeom>
          <a:no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바닥글 개체 틀 14"/>
          <p:cNvSpPr>
            <a:spLocks noGrp="1"/>
          </p:cNvSpPr>
          <p:nvPr>
            <p:ph type="ftr" sz="quarter" idx="11"/>
          </p:nvPr>
        </p:nvSpPr>
        <p:spPr>
          <a:xfrm>
            <a:off x="0" y="34232"/>
            <a:ext cx="1841326" cy="176445"/>
          </a:xfrm>
        </p:spPr>
        <p:txBody>
          <a:bodyPr/>
          <a:lstStyle/>
          <a:p>
            <a:pPr algn="l"/>
            <a:r>
              <a:rPr lang="en-US" altLang="ko-KR" sz="1400" b="1">
                <a:solidFill>
                  <a:srgbClr val="002060"/>
                </a:solidFill>
              </a:rPr>
              <a:t>1</a:t>
            </a:r>
            <a:r>
              <a:rPr lang="en-US" altLang="ko-KR" sz="1400" b="1" smtClean="0">
                <a:solidFill>
                  <a:srgbClr val="002060"/>
                </a:solidFill>
              </a:rPr>
              <a:t>. CMS</a:t>
            </a:r>
            <a:r>
              <a:rPr lang="ko-KR" altLang="en-US" sz="1400" b="1" smtClean="0">
                <a:solidFill>
                  <a:srgbClr val="002060"/>
                </a:solidFill>
              </a:rPr>
              <a:t>와 </a:t>
            </a:r>
            <a:r>
              <a:rPr lang="en-US" altLang="ko-KR" sz="1400" b="1" smtClean="0">
                <a:solidFill>
                  <a:srgbClr val="002060"/>
                </a:solidFill>
              </a:rPr>
              <a:t>HIRA</a:t>
            </a:r>
            <a:endParaRPr lang="ko-KR" altLang="en-US" sz="1400" b="1">
              <a:solidFill>
                <a:srgbClr val="002060"/>
              </a:solidFill>
            </a:endParaRPr>
          </a:p>
        </p:txBody>
      </p:sp>
    </p:spTree>
    <p:extLst>
      <p:ext uri="{BB962C8B-B14F-4D97-AF65-F5344CB8AC3E}">
        <p14:creationId xmlns:p14="http://schemas.microsoft.com/office/powerpoint/2010/main" val="3404225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876643" y="101772"/>
            <a:ext cx="10515600" cy="909845"/>
          </a:xfrm>
        </p:spPr>
        <p:txBody>
          <a:bodyPr>
            <a:noAutofit/>
          </a:bodyPr>
          <a:lstStyle/>
          <a:p>
            <a:pPr algn="ctr"/>
            <a:r>
              <a:rPr lang="ko-KR" altLang="en-US" sz="3200" b="1" smtClean="0"/>
              <a:t>미국 보건의료체계 패러다임 변화 방향</a:t>
            </a:r>
            <a:r>
              <a:rPr lang="en-US" altLang="ko-KR" sz="3200" smtClean="0"/>
              <a:t/>
            </a:r>
            <a:br>
              <a:rPr lang="en-US" altLang="ko-KR" sz="3200" smtClean="0"/>
            </a:br>
            <a:r>
              <a:rPr lang="en-US" altLang="ko-KR" sz="1400" smtClean="0"/>
              <a:t>(U.S</a:t>
            </a:r>
            <a:r>
              <a:rPr lang="en-US" altLang="ko-KR" sz="1400"/>
              <a:t>. Department of Health and Human Services, “Better, Smarter, Healthier: In historic announcement, HHS sets clear goals and timeline for shifting Medicare reimbursements from volume to value,” News, January 26, 2015 </a:t>
            </a:r>
            <a:r>
              <a:rPr lang="en-US" altLang="ko-KR" sz="1400" smtClean="0"/>
              <a:t>)</a:t>
            </a:r>
            <a:r>
              <a:rPr lang="ko-KR" altLang="en-US" sz="1400" smtClean="0">
                <a:latin typeface="HY헤드라인M" pitchFamily="18" charset="-127"/>
                <a:ea typeface="HY헤드라인M" pitchFamily="18" charset="-127"/>
              </a:rPr>
              <a:t> </a:t>
            </a:r>
            <a:endParaRPr lang="ko-KR" altLang="en-US" sz="1800" b="1" dirty="0"/>
          </a:p>
        </p:txBody>
      </p:sp>
      <p:sp>
        <p:nvSpPr>
          <p:cNvPr id="12" name="직사각형 11"/>
          <p:cNvSpPr/>
          <p:nvPr/>
        </p:nvSpPr>
        <p:spPr>
          <a:xfrm>
            <a:off x="1177407" y="1890715"/>
            <a:ext cx="9853045" cy="551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buSzPct val="80000"/>
              <a:defRPr/>
            </a:pPr>
            <a:r>
              <a:rPr lang="ko-KR" altLang="en-US" sz="1600" smtClean="0">
                <a:solidFill>
                  <a:schemeClr val="tx1"/>
                </a:solidFill>
                <a:latin typeface="HY헤드라인M" panose="02030600000101010101" pitchFamily="18" charset="-127"/>
                <a:ea typeface="HY헤드라인M" panose="02030600000101010101" pitchFamily="18" charset="-127"/>
              </a:rPr>
              <a:t>미국 보건성</a:t>
            </a:r>
            <a:r>
              <a:rPr lang="en-US" altLang="ko-KR" sz="1600" smtClean="0">
                <a:solidFill>
                  <a:schemeClr val="tx1"/>
                </a:solidFill>
                <a:latin typeface="HY헤드라인M" panose="02030600000101010101" pitchFamily="18" charset="-127"/>
                <a:ea typeface="HY헤드라인M" panose="02030600000101010101" pitchFamily="18" charset="-127"/>
              </a:rPr>
              <a:t>(HHS)</a:t>
            </a:r>
            <a:r>
              <a:rPr lang="ko-KR" altLang="en-US" sz="1600" smtClean="0">
                <a:solidFill>
                  <a:schemeClr val="tx1"/>
                </a:solidFill>
                <a:latin typeface="HY헤드라인M" panose="02030600000101010101" pitchFamily="18" charset="-127"/>
                <a:ea typeface="HY헤드라인M" panose="02030600000101010101" pitchFamily="18" charset="-127"/>
              </a:rPr>
              <a:t>과 산하 지불자</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공급자 등은 전통적인 행위별수가제에서 가치</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기반 상환 모형으로의 전환</a:t>
            </a:r>
            <a:r>
              <a:rPr lang="ko-KR" altLang="en-US" sz="1600">
                <a:solidFill>
                  <a:schemeClr val="tx1"/>
                </a:solidFill>
                <a:latin typeface="HY헤드라인M" panose="02030600000101010101" pitchFamily="18" charset="-127"/>
                <a:ea typeface="HY헤드라인M" panose="02030600000101010101" pitchFamily="18" charset="-127"/>
              </a:rPr>
              <a:t>을</a:t>
            </a:r>
            <a:r>
              <a:rPr lang="ko-KR" altLang="en-US" sz="1600" smtClean="0">
                <a:solidFill>
                  <a:schemeClr val="tx1"/>
                </a:solidFill>
                <a:latin typeface="HY헤드라인M" panose="02030600000101010101" pitchFamily="18" charset="-127"/>
                <a:ea typeface="HY헤드라인M" panose="02030600000101010101" pitchFamily="18" charset="-127"/>
              </a:rPr>
              <a:t> 촉진하는데 집중하고 있음</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메디케어에 가치</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기반 지불을 적용하는 것은 역사상 처음임</a:t>
            </a:r>
            <a:endParaRPr lang="en-US" altLang="ko-KR" sz="1600" dirty="0">
              <a:solidFill>
                <a:schemeClr val="tx1"/>
              </a:solidFill>
              <a:latin typeface="HY헤드라인M" panose="02030600000101010101" pitchFamily="18" charset="-127"/>
              <a:ea typeface="HY헤드라인M" panose="02030600000101010101" pitchFamily="18" charset="-127"/>
            </a:endParaRPr>
          </a:p>
        </p:txBody>
      </p:sp>
      <p:pic>
        <p:nvPicPr>
          <p:cNvPr id="13" name="Picture 44" descr="na_c22"/>
          <p:cNvPicPr>
            <a:picLocks noChangeAspect="1" noChangeArrowheads="1"/>
          </p:cNvPicPr>
          <p:nvPr/>
        </p:nvPicPr>
        <p:blipFill>
          <a:blip r:embed="rId3" cstate="print"/>
          <a:srcRect/>
          <a:stretch>
            <a:fillRect/>
          </a:stretch>
        </p:blipFill>
        <p:spPr bwMode="auto">
          <a:xfrm>
            <a:off x="876314" y="1984899"/>
            <a:ext cx="163255" cy="176882"/>
          </a:xfrm>
          <a:prstGeom prst="rect">
            <a:avLst/>
          </a:prstGeom>
          <a:noFill/>
          <a:ln w="9525">
            <a:noFill/>
            <a:miter lim="800000"/>
            <a:headEnd/>
            <a:tailEnd/>
          </a:ln>
        </p:spPr>
      </p:pic>
      <p:pic>
        <p:nvPicPr>
          <p:cNvPr id="18" name="Picture 44" descr="na_c22"/>
          <p:cNvPicPr>
            <a:picLocks noChangeAspect="1" noChangeArrowheads="1"/>
          </p:cNvPicPr>
          <p:nvPr/>
        </p:nvPicPr>
        <p:blipFill>
          <a:blip r:embed="rId3" cstate="print"/>
          <a:srcRect/>
          <a:stretch>
            <a:fillRect/>
          </a:stretch>
        </p:blipFill>
        <p:spPr bwMode="auto">
          <a:xfrm>
            <a:off x="876314" y="1130408"/>
            <a:ext cx="163255" cy="176882"/>
          </a:xfrm>
          <a:prstGeom prst="rect">
            <a:avLst/>
          </a:prstGeom>
          <a:noFill/>
          <a:ln w="9525">
            <a:noFill/>
            <a:miter lim="800000"/>
            <a:headEnd/>
            <a:tailEnd/>
          </a:ln>
        </p:spPr>
      </p:pic>
      <p:sp>
        <p:nvSpPr>
          <p:cNvPr id="58" name="직사각형 57"/>
          <p:cNvSpPr/>
          <p:nvPr/>
        </p:nvSpPr>
        <p:spPr>
          <a:xfrm>
            <a:off x="1177407" y="1109422"/>
            <a:ext cx="10571570" cy="702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smtClean="0">
                <a:solidFill>
                  <a:schemeClr val="tx1"/>
                </a:solidFill>
                <a:latin typeface="HY헤드라인M" panose="02030600000101010101" pitchFamily="18" charset="-127"/>
                <a:ea typeface="HY헤드라인M" panose="02030600000101010101" pitchFamily="18" charset="-127"/>
              </a:rPr>
              <a:t>미국 보건의료비는 빠르게 증가하고 있지만</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이 중 </a:t>
            </a:r>
            <a:r>
              <a:rPr lang="en-US" altLang="ko-KR" sz="1600" b="1" smtClean="0">
                <a:solidFill>
                  <a:srgbClr val="FF00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⅓</a:t>
            </a:r>
            <a:r>
              <a:rPr lang="en-US" altLang="ko-KR" sz="1600" smtClean="0">
                <a:solidFill>
                  <a:srgbClr val="FF0000"/>
                </a:solidFill>
                <a:latin typeface="맑은 고딕" panose="020B0503020000020004" pitchFamily="50" charset="-127"/>
                <a:ea typeface="맑은 고딕" panose="020B0503020000020004" pitchFamily="50" charset="-127"/>
              </a:rPr>
              <a:t> </a:t>
            </a:r>
            <a:r>
              <a:rPr lang="ko-KR" altLang="en-US" sz="1600" smtClean="0">
                <a:solidFill>
                  <a:srgbClr val="FF0000"/>
                </a:solidFill>
                <a:latin typeface="HY헤드라인M" panose="02030600000101010101" pitchFamily="18" charset="-127"/>
                <a:ea typeface="HY헤드라인M" panose="02030600000101010101" pitchFamily="18" charset="-127"/>
              </a:rPr>
              <a:t>은 엄격하게 보면 낭비</a:t>
            </a:r>
            <a:r>
              <a:rPr lang="ko-KR" altLang="en-US" sz="1600" smtClean="0">
                <a:solidFill>
                  <a:schemeClr val="tx1"/>
                </a:solidFill>
                <a:latin typeface="HY헤드라인M" panose="02030600000101010101" pitchFamily="18" charset="-127"/>
                <a:ea typeface="HY헤드라인M" panose="02030600000101010101" pitchFamily="18" charset="-127"/>
              </a:rPr>
              <a:t>에 해당함</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en-US" altLang="ko-KR" sz="1600" smtClean="0">
                <a:solidFill>
                  <a:schemeClr val="tx1"/>
                </a:solidFill>
              </a:rPr>
              <a:t>Health </a:t>
            </a:r>
            <a:r>
              <a:rPr lang="en-US" altLang="ko-KR" sz="1600">
                <a:solidFill>
                  <a:schemeClr val="tx1"/>
                </a:solidFill>
              </a:rPr>
              <a:t>Affairs &amp; Robert Wood Johnson Foundation, Health Policy Brief, “Reducing the Waste in Health Care,” 12 December </a:t>
            </a:r>
            <a:r>
              <a:rPr lang="en-US" altLang="ko-KR" sz="1600" smtClean="0">
                <a:solidFill>
                  <a:schemeClr val="tx1"/>
                </a:solidFill>
              </a:rPr>
              <a:t>2012).</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주요 원인들로 꼽는 </a:t>
            </a:r>
            <a:r>
              <a:rPr lang="ko-KR" altLang="en-US" sz="1600" smtClean="0">
                <a:solidFill>
                  <a:srgbClr val="FF0000"/>
                </a:solidFill>
                <a:latin typeface="HY헤드라인M" panose="02030600000101010101" pitchFamily="18" charset="-127"/>
                <a:ea typeface="HY헤드라인M" panose="02030600000101010101" pitchFamily="18" charset="-127"/>
              </a:rPr>
              <a:t>과잉치료</a:t>
            </a:r>
            <a:r>
              <a:rPr lang="en-US" altLang="ko-KR" sz="1600" smtClean="0">
                <a:solidFill>
                  <a:srgbClr val="FF0000"/>
                </a:solidFill>
                <a:latin typeface="HY헤드라인M" panose="02030600000101010101" pitchFamily="18" charset="-127"/>
                <a:ea typeface="HY헤드라인M" panose="02030600000101010101" pitchFamily="18" charset="-127"/>
              </a:rPr>
              <a:t>, </a:t>
            </a:r>
            <a:r>
              <a:rPr lang="ko-KR" altLang="en-US" sz="1600" smtClean="0">
                <a:solidFill>
                  <a:srgbClr val="FF0000"/>
                </a:solidFill>
                <a:latin typeface="HY헤드라인M" panose="02030600000101010101" pitchFamily="18" charset="-127"/>
                <a:ea typeface="HY헤드라인M" panose="02030600000101010101" pitchFamily="18" charset="-127"/>
              </a:rPr>
              <a:t>예방 기회를 놓친 것</a:t>
            </a:r>
            <a:r>
              <a:rPr lang="en-US" altLang="ko-KR" sz="1600" smtClean="0">
                <a:solidFill>
                  <a:srgbClr val="FF0000"/>
                </a:solidFill>
                <a:latin typeface="HY헤드라인M" panose="02030600000101010101" pitchFamily="18" charset="-127"/>
                <a:ea typeface="HY헤드라인M" panose="02030600000101010101" pitchFamily="18" charset="-127"/>
              </a:rPr>
              <a:t>, </a:t>
            </a:r>
            <a:r>
              <a:rPr lang="ko-KR" altLang="en-US" sz="1600" smtClean="0">
                <a:solidFill>
                  <a:srgbClr val="FF0000"/>
                </a:solidFill>
                <a:latin typeface="HY헤드라인M" panose="02030600000101010101" pitchFamily="18" charset="-127"/>
                <a:ea typeface="HY헤드라인M" panose="02030600000101010101" pitchFamily="18" charset="-127"/>
              </a:rPr>
              <a:t>분절된 서비스 등은 </a:t>
            </a:r>
            <a:r>
              <a:rPr lang="ko-KR" altLang="en-US" sz="1600" smtClean="0">
                <a:solidFill>
                  <a:schemeClr val="tx1"/>
                </a:solidFill>
                <a:latin typeface="HY헤드라인M" panose="02030600000101010101" pitchFamily="18" charset="-127"/>
                <a:ea typeface="HY헤드라인M" panose="02030600000101010101" pitchFamily="18" charset="-127"/>
              </a:rPr>
              <a:t>가치</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기반 지불이 아닌 </a:t>
            </a:r>
            <a:r>
              <a:rPr lang="ko-KR" altLang="en-US" sz="1600" smtClean="0">
                <a:solidFill>
                  <a:srgbClr val="FF0000"/>
                </a:solidFill>
                <a:latin typeface="HY헤드라인M" panose="02030600000101010101" pitchFamily="18" charset="-127"/>
                <a:ea typeface="HY헤드라인M" panose="02030600000101010101" pitchFamily="18" charset="-127"/>
              </a:rPr>
              <a:t>양</a:t>
            </a:r>
            <a:r>
              <a:rPr lang="en-US" altLang="ko-KR" sz="1600" smtClean="0">
                <a:solidFill>
                  <a:srgbClr val="FF0000"/>
                </a:solidFill>
                <a:latin typeface="HY헤드라인M" panose="02030600000101010101" pitchFamily="18" charset="-127"/>
                <a:ea typeface="HY헤드라인M" panose="02030600000101010101" pitchFamily="18" charset="-127"/>
              </a:rPr>
              <a:t>-</a:t>
            </a:r>
            <a:r>
              <a:rPr lang="ko-KR" altLang="en-US" sz="1600" smtClean="0">
                <a:solidFill>
                  <a:srgbClr val="FF0000"/>
                </a:solidFill>
                <a:latin typeface="HY헤드라인M" panose="02030600000101010101" pitchFamily="18" charset="-127"/>
                <a:ea typeface="HY헤드라인M" panose="02030600000101010101" pitchFamily="18" charset="-127"/>
              </a:rPr>
              <a:t>기반 지불에 기인함</a:t>
            </a:r>
            <a:endParaRPr lang="en-US" altLang="ko-KR" sz="1600" b="1" dirty="0">
              <a:solidFill>
                <a:srgbClr val="FF0000"/>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endParaRPr>
          </a:p>
        </p:txBody>
      </p:sp>
      <p:grpSp>
        <p:nvGrpSpPr>
          <p:cNvPr id="7" name="그룹 6"/>
          <p:cNvGrpSpPr/>
          <p:nvPr/>
        </p:nvGrpSpPr>
        <p:grpSpPr>
          <a:xfrm>
            <a:off x="4886325" y="4874711"/>
            <a:ext cx="6677025" cy="1738741"/>
            <a:chOff x="4886324" y="4315359"/>
            <a:chExt cx="6677025" cy="1757195"/>
          </a:xfrm>
        </p:grpSpPr>
        <p:sp>
          <p:nvSpPr>
            <p:cNvPr id="15" name="직사각형 14"/>
            <p:cNvSpPr/>
            <p:nvPr/>
          </p:nvSpPr>
          <p:spPr>
            <a:xfrm>
              <a:off x="5000311" y="4913354"/>
              <a:ext cx="6449052" cy="589142"/>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0" smtClean="0">
                  <a:solidFill>
                    <a:prstClr val="black"/>
                  </a:solidFill>
                </a:rPr>
                <a:t>2018</a:t>
              </a:r>
              <a:r>
                <a:rPr lang="ko-KR" altLang="en-US" sz="1700" smtClean="0">
                  <a:solidFill>
                    <a:prstClr val="black"/>
                  </a:solidFill>
                </a:rPr>
                <a:t>년까지 메디케어 </a:t>
              </a:r>
              <a:r>
                <a:rPr lang="en-US" altLang="ko-KR" sz="1700" smtClean="0">
                  <a:solidFill>
                    <a:prstClr val="black"/>
                  </a:solidFill>
                </a:rPr>
                <a:t>FFS </a:t>
              </a:r>
              <a:r>
                <a:rPr lang="ko-KR" altLang="en-US" sz="1700" smtClean="0">
                  <a:solidFill>
                    <a:prstClr val="black"/>
                  </a:solidFill>
                </a:rPr>
                <a:t>지불의 </a:t>
              </a:r>
              <a:r>
                <a:rPr lang="en-US" altLang="ko-KR" sz="1700" smtClean="0">
                  <a:solidFill>
                    <a:prstClr val="black"/>
                  </a:solidFill>
                </a:rPr>
                <a:t>50%</a:t>
              </a:r>
              <a:r>
                <a:rPr lang="ko-KR" altLang="en-US" sz="1700" smtClean="0">
                  <a:solidFill>
                    <a:prstClr val="black"/>
                  </a:solidFill>
                </a:rPr>
                <a:t>를 대안적지불모형</a:t>
              </a:r>
              <a:r>
                <a:rPr lang="en-US" altLang="ko-KR" sz="1700" smtClean="0">
                  <a:solidFill>
                    <a:prstClr val="black"/>
                  </a:solidFill>
                </a:rPr>
                <a:t>(APM)</a:t>
              </a:r>
              <a:r>
                <a:rPr lang="ko-KR" altLang="en-US" sz="1700" smtClean="0">
                  <a:solidFill>
                    <a:prstClr val="black"/>
                  </a:solidFill>
                </a:rPr>
                <a:t>으로 함</a:t>
              </a:r>
              <a:r>
                <a:rPr lang="en-US" altLang="ko-KR" sz="1700" smtClean="0">
                  <a:solidFill>
                    <a:prstClr val="black"/>
                  </a:solidFill>
                </a:rPr>
                <a:t>(</a:t>
              </a:r>
              <a:r>
                <a:rPr lang="ko-KR" altLang="en-US" sz="1700" smtClean="0">
                  <a:solidFill>
                    <a:prstClr val="black"/>
                  </a:solidFill>
                </a:rPr>
                <a:t>예</a:t>
              </a:r>
              <a:r>
                <a:rPr lang="en-US" altLang="ko-KR" sz="1700">
                  <a:solidFill>
                    <a:prstClr val="black"/>
                  </a:solidFill>
                </a:rPr>
                <a:t>, </a:t>
              </a:r>
              <a:r>
                <a:rPr lang="en-US" altLang="ko-KR" sz="1700" smtClean="0">
                  <a:solidFill>
                    <a:prstClr val="black"/>
                  </a:solidFill>
                </a:rPr>
                <a:t>ACO) </a:t>
              </a:r>
              <a:endParaRPr lang="ko-KR" altLang="en-US" sz="1700" dirty="0">
                <a:solidFill>
                  <a:prstClr val="black"/>
                </a:solidFill>
              </a:endParaRPr>
            </a:p>
          </p:txBody>
        </p:sp>
        <p:sp>
          <p:nvSpPr>
            <p:cNvPr id="19" name="직사각형 18"/>
            <p:cNvSpPr/>
            <p:nvPr/>
          </p:nvSpPr>
          <p:spPr>
            <a:xfrm>
              <a:off x="5000311" y="4401061"/>
              <a:ext cx="6449052" cy="466000"/>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solidFill>
                    <a:srgbClr val="FFC000"/>
                  </a:solidFill>
                </a:rPr>
                <a:t>미국 보건성의 목표</a:t>
              </a:r>
              <a:endParaRPr lang="ko-KR" altLang="en-US" dirty="0">
                <a:solidFill>
                  <a:srgbClr val="FFC000"/>
                </a:solidFill>
              </a:endParaRPr>
            </a:p>
          </p:txBody>
        </p:sp>
        <p:sp>
          <p:nvSpPr>
            <p:cNvPr id="25" name="직사각형 24"/>
            <p:cNvSpPr/>
            <p:nvPr/>
          </p:nvSpPr>
          <p:spPr>
            <a:xfrm>
              <a:off x="5000313" y="5561045"/>
              <a:ext cx="6449051" cy="386725"/>
            </a:xfrm>
            <a:prstGeom prst="rect">
              <a:avLst/>
            </a:prstGeom>
            <a:solidFill>
              <a:schemeClr val="bg1"/>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prstClr val="black"/>
                  </a:solidFill>
                </a:rPr>
                <a:t> </a:t>
              </a:r>
              <a:r>
                <a:rPr lang="en-US" altLang="ko-KR" sz="1700" smtClean="0">
                  <a:solidFill>
                    <a:prstClr val="black"/>
                  </a:solidFill>
                </a:rPr>
                <a:t>2018</a:t>
              </a:r>
              <a:r>
                <a:rPr lang="ko-KR" altLang="en-US" sz="1700" smtClean="0">
                  <a:solidFill>
                    <a:prstClr val="black"/>
                  </a:solidFill>
                </a:rPr>
                <a:t>년까지 지불의 </a:t>
              </a:r>
              <a:r>
                <a:rPr lang="en-US" altLang="ko-KR" sz="1700" smtClean="0">
                  <a:solidFill>
                    <a:prstClr val="black"/>
                  </a:solidFill>
                </a:rPr>
                <a:t>90%</a:t>
              </a:r>
              <a:r>
                <a:rPr lang="ko-KR" altLang="en-US" sz="1700" smtClean="0">
                  <a:solidFill>
                    <a:prstClr val="black"/>
                  </a:solidFill>
                </a:rPr>
                <a:t>를 가치</a:t>
              </a:r>
              <a:r>
                <a:rPr lang="en-US" altLang="ko-KR" sz="1700" smtClean="0">
                  <a:solidFill>
                    <a:prstClr val="black"/>
                  </a:solidFill>
                </a:rPr>
                <a:t>-</a:t>
              </a:r>
              <a:r>
                <a:rPr lang="ko-KR" altLang="en-US" sz="1700" smtClean="0">
                  <a:solidFill>
                    <a:prstClr val="black"/>
                  </a:solidFill>
                </a:rPr>
                <a:t>기반지불로 함</a:t>
              </a:r>
              <a:r>
                <a:rPr lang="en-US" altLang="ko-KR" sz="1700" smtClean="0">
                  <a:solidFill>
                    <a:prstClr val="black"/>
                  </a:solidFill>
                </a:rPr>
                <a:t>(</a:t>
              </a:r>
              <a:r>
                <a:rPr lang="ko-KR" altLang="en-US" sz="1700" smtClean="0">
                  <a:solidFill>
                    <a:prstClr val="black"/>
                  </a:solidFill>
                </a:rPr>
                <a:t>예</a:t>
              </a:r>
              <a:r>
                <a:rPr lang="en-US" altLang="ko-KR" sz="1700" smtClean="0">
                  <a:solidFill>
                    <a:prstClr val="black"/>
                  </a:solidFill>
                </a:rPr>
                <a:t>, HVBP, HRRP)</a:t>
              </a:r>
              <a:endParaRPr lang="ko-KR" altLang="en-US" sz="1700" dirty="0">
                <a:solidFill>
                  <a:prstClr val="black"/>
                </a:solidFill>
              </a:endParaRPr>
            </a:p>
          </p:txBody>
        </p:sp>
        <p:sp>
          <p:nvSpPr>
            <p:cNvPr id="2" name="직사각형 1"/>
            <p:cNvSpPr/>
            <p:nvPr/>
          </p:nvSpPr>
          <p:spPr>
            <a:xfrm>
              <a:off x="4886324" y="4315359"/>
              <a:ext cx="6677025" cy="1757195"/>
            </a:xfrm>
            <a:prstGeom prst="rect">
              <a:avLst/>
            </a:prstGeom>
            <a:noFill/>
            <a:ln w="12700">
              <a:solidFill>
                <a:schemeClr val="accent1">
                  <a:lumMod val="75000"/>
                </a:schemeClr>
              </a:solidFill>
            </a:ln>
            <a:effectLst>
              <a:outerShdw blurRad="50800" dist="38100" dir="2700000" algn="tl"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8" name="직사각형 37"/>
          <p:cNvSpPr/>
          <p:nvPr/>
        </p:nvSpPr>
        <p:spPr>
          <a:xfrm>
            <a:off x="1177407" y="2496662"/>
            <a:ext cx="9996761" cy="500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smtClean="0">
                <a:solidFill>
                  <a:schemeClr val="tx1"/>
                </a:solidFill>
                <a:latin typeface="HY헤드라인M" panose="02030600000101010101" pitchFamily="18" charset="-127"/>
                <a:ea typeface="HY헤드라인M" panose="02030600000101010101" pitchFamily="18" charset="-127"/>
              </a:rPr>
              <a:t>성공적인 가치</a:t>
            </a:r>
            <a:r>
              <a:rPr lang="en-US" altLang="ko-KR" sz="160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인식의 보건의료시스템으로의 전환을 위해</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비용절감과 의사에 대한 지불에 촛점을 맞추었던 과거에서 교훈을 얻고</a:t>
            </a:r>
            <a:r>
              <a:rPr lang="ko-KR" altLang="en-US"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rgbClr val="FF0000"/>
                </a:solidFill>
                <a:latin typeface="HY헤드라인M" panose="02030600000101010101" pitchFamily="18" charset="-127"/>
                <a:ea typeface="HY헤드라인M" panose="02030600000101010101" pitchFamily="18" charset="-127"/>
              </a:rPr>
              <a:t>건강</a:t>
            </a:r>
            <a:r>
              <a:rPr lang="en-US" altLang="ko-KR" sz="1600" smtClean="0">
                <a:solidFill>
                  <a:srgbClr val="FF0000"/>
                </a:solidFill>
                <a:latin typeface="HY헤드라인M" panose="02030600000101010101" pitchFamily="18" charset="-127"/>
                <a:ea typeface="HY헤드라인M" panose="02030600000101010101" pitchFamily="18" charset="-127"/>
              </a:rPr>
              <a:t>, </a:t>
            </a:r>
            <a:r>
              <a:rPr lang="ko-KR" altLang="en-US" sz="1600" smtClean="0">
                <a:solidFill>
                  <a:srgbClr val="FF0000"/>
                </a:solidFill>
                <a:latin typeface="HY헤드라인M" panose="02030600000101010101" pitchFamily="18" charset="-127"/>
                <a:ea typeface="HY헤드라인M" panose="02030600000101010101" pitchFamily="18" charset="-127"/>
              </a:rPr>
              <a:t>적정서비스 제공과</a:t>
            </a:r>
            <a:r>
              <a:rPr lang="en-US" altLang="ko-KR" sz="1600" smtClean="0">
                <a:solidFill>
                  <a:srgbClr val="FF0000"/>
                </a:solidFill>
                <a:latin typeface="HY헤드라인M" panose="02030600000101010101" pitchFamily="18" charset="-127"/>
                <a:ea typeface="HY헤드라인M" panose="02030600000101010101" pitchFamily="18" charset="-127"/>
              </a:rPr>
              <a:t> </a:t>
            </a:r>
            <a:r>
              <a:rPr lang="ko-KR" altLang="en-US" sz="1600" smtClean="0">
                <a:solidFill>
                  <a:srgbClr val="FF0000"/>
                </a:solidFill>
                <a:latin typeface="HY헤드라인M" panose="02030600000101010101" pitchFamily="18" charset="-127"/>
                <a:ea typeface="HY헤드라인M" panose="02030600000101010101" pitchFamily="18" charset="-127"/>
              </a:rPr>
              <a:t>환자 경험</a:t>
            </a:r>
            <a:r>
              <a:rPr lang="ko-KR" altLang="en-US" sz="1600" smtClean="0">
                <a:solidFill>
                  <a:schemeClr val="tx1"/>
                </a:solidFill>
                <a:latin typeface="HY헤드라인M" panose="02030600000101010101" pitchFamily="18" charset="-127"/>
                <a:ea typeface="HY헤드라인M" panose="02030600000101010101" pitchFamily="18" charset="-127"/>
              </a:rPr>
              <a:t>을 향상하기 위한 </a:t>
            </a:r>
            <a:r>
              <a:rPr lang="ko-KR" altLang="en-US" sz="1600" smtClean="0">
                <a:solidFill>
                  <a:srgbClr val="FF0000"/>
                </a:solidFill>
                <a:latin typeface="HY헤드라인M" panose="02030600000101010101" pitchFamily="18" charset="-127"/>
                <a:ea typeface="HY헤드라인M" panose="02030600000101010101" pitchFamily="18" charset="-127"/>
              </a:rPr>
              <a:t>협동</a:t>
            </a:r>
            <a:r>
              <a:rPr lang="en-US" altLang="ko-KR" sz="1600" smtClean="0">
                <a:solidFill>
                  <a:srgbClr val="FF0000"/>
                </a:solidFill>
                <a:latin typeface="HY헤드라인M" panose="02030600000101010101" pitchFamily="18" charset="-127"/>
                <a:ea typeface="HY헤드라인M" panose="02030600000101010101" pitchFamily="18" charset="-127"/>
              </a:rPr>
              <a:t>(Collaboration)</a:t>
            </a:r>
            <a:r>
              <a:rPr lang="ko-KR" altLang="en-US" sz="1600" smtClean="0">
                <a:solidFill>
                  <a:schemeClr val="tx1"/>
                </a:solidFill>
                <a:latin typeface="HY헤드라인M" panose="02030600000101010101" pitchFamily="18" charset="-127"/>
                <a:ea typeface="HY헤드라인M" panose="02030600000101010101" pitchFamily="18" charset="-127"/>
              </a:rPr>
              <a:t>을 중시함</a:t>
            </a:r>
            <a:endParaRPr lang="en-US" altLang="ko-KR" sz="1600">
              <a:solidFill>
                <a:schemeClr val="tx1"/>
              </a:solidFill>
              <a:latin typeface="HY헤드라인M" panose="02030600000101010101" pitchFamily="18" charset="-127"/>
              <a:ea typeface="HY헤드라인M" panose="02030600000101010101" pitchFamily="18" charset="-127"/>
            </a:endParaRPr>
          </a:p>
        </p:txBody>
      </p:sp>
      <p:pic>
        <p:nvPicPr>
          <p:cNvPr id="41" name="Picture 44" descr="na_c22"/>
          <p:cNvPicPr>
            <a:picLocks noChangeAspect="1" noChangeArrowheads="1"/>
          </p:cNvPicPr>
          <p:nvPr/>
        </p:nvPicPr>
        <p:blipFill>
          <a:blip r:embed="rId3" cstate="print"/>
          <a:srcRect/>
          <a:stretch>
            <a:fillRect/>
          </a:stretch>
        </p:blipFill>
        <p:spPr bwMode="auto">
          <a:xfrm>
            <a:off x="891528" y="2574885"/>
            <a:ext cx="163255" cy="176882"/>
          </a:xfrm>
          <a:prstGeom prst="rect">
            <a:avLst/>
          </a:prstGeom>
          <a:noFill/>
          <a:ln w="9525">
            <a:noFill/>
            <a:miter lim="800000"/>
            <a:headEnd/>
            <a:tailEnd/>
          </a:ln>
        </p:spPr>
      </p:pic>
      <p:graphicFrame>
        <p:nvGraphicFramePr>
          <p:cNvPr id="22" name="차트 21"/>
          <p:cNvGraphicFramePr>
            <a:graphicFrameLocks/>
          </p:cNvGraphicFramePr>
          <p:nvPr>
            <p:extLst>
              <p:ext uri="{D42A27DB-BD31-4B8C-83A1-F6EECF244321}">
                <p14:modId xmlns:p14="http://schemas.microsoft.com/office/powerpoint/2010/main" val="2848898118"/>
              </p:ext>
            </p:extLst>
          </p:nvPr>
        </p:nvGraphicFramePr>
        <p:xfrm>
          <a:off x="257331" y="3710863"/>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27" name="직사각형 26"/>
          <p:cNvSpPr/>
          <p:nvPr/>
        </p:nvSpPr>
        <p:spPr>
          <a:xfrm>
            <a:off x="5505137" y="4060473"/>
            <a:ext cx="1857688" cy="649357"/>
          </a:xfrm>
          <a:prstGeom prst="rect">
            <a:avLst/>
          </a:prstGeom>
          <a:gradFill flip="none" rotWithShape="1">
            <a:gsLst>
              <a:gs pos="0">
                <a:schemeClr val="bg2">
                  <a:lumMod val="90000"/>
                  <a:shade val="30000"/>
                  <a:satMod val="115000"/>
                </a:schemeClr>
              </a:gs>
              <a:gs pos="50000">
                <a:schemeClr val="bg2">
                  <a:lumMod val="90000"/>
                  <a:shade val="67500"/>
                  <a:satMod val="115000"/>
                </a:schemeClr>
              </a:gs>
              <a:gs pos="100000">
                <a:schemeClr val="bg2">
                  <a:lumMod val="90000"/>
                  <a:shade val="100000"/>
                  <a:satMod val="115000"/>
                </a:schemeClr>
              </a:gs>
            </a:gsLst>
            <a:path path="circle">
              <a:fillToRect l="100000" t="100000"/>
            </a:path>
            <a:tileRect r="-100000" b="-100000"/>
          </a:gra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prstClr val="black"/>
                </a:solidFill>
              </a:rPr>
              <a:t>행위에 대한 지불</a:t>
            </a:r>
            <a:r>
              <a:rPr lang="en-US" altLang="ko-KR" sz="1700" smtClean="0">
                <a:solidFill>
                  <a:prstClr val="black"/>
                </a:solidFill>
              </a:rPr>
              <a:t>(Fee for Service)</a:t>
            </a:r>
            <a:endParaRPr lang="ko-KR" altLang="en-US" sz="1700" dirty="0">
              <a:solidFill>
                <a:prstClr val="black"/>
              </a:solidFill>
            </a:endParaRPr>
          </a:p>
        </p:txBody>
      </p:sp>
      <p:sp>
        <p:nvSpPr>
          <p:cNvPr id="28" name="직사각형 27"/>
          <p:cNvSpPr/>
          <p:nvPr/>
        </p:nvSpPr>
        <p:spPr>
          <a:xfrm>
            <a:off x="5000312" y="3523039"/>
            <a:ext cx="6449052" cy="466000"/>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solidFill>
                  <a:srgbClr val="FFC000"/>
                </a:solidFill>
              </a:rPr>
              <a:t>미국 보건성의 전략</a:t>
            </a:r>
            <a:endParaRPr lang="ko-KR" altLang="en-US" dirty="0">
              <a:solidFill>
                <a:srgbClr val="FFC000"/>
              </a:solidFill>
            </a:endParaRPr>
          </a:p>
        </p:txBody>
      </p:sp>
      <p:sp>
        <p:nvSpPr>
          <p:cNvPr id="29" name="직사각형 28"/>
          <p:cNvSpPr/>
          <p:nvPr/>
        </p:nvSpPr>
        <p:spPr>
          <a:xfrm>
            <a:off x="8966258" y="4060473"/>
            <a:ext cx="1971675" cy="649357"/>
          </a:xfrm>
          <a:prstGeom prst="rect">
            <a:avLst/>
          </a:prstGeom>
          <a:gradFill flip="none" rotWithShape="1">
            <a:gsLst>
              <a:gs pos="0">
                <a:schemeClr val="accent6">
                  <a:lumMod val="40000"/>
                  <a:lumOff val="60000"/>
                  <a:shade val="30000"/>
                  <a:satMod val="115000"/>
                </a:schemeClr>
              </a:gs>
              <a:gs pos="50000">
                <a:schemeClr val="accent6">
                  <a:lumMod val="40000"/>
                  <a:lumOff val="60000"/>
                  <a:shade val="67500"/>
                  <a:satMod val="115000"/>
                </a:schemeClr>
              </a:gs>
              <a:gs pos="100000">
                <a:schemeClr val="accent6">
                  <a:lumMod val="40000"/>
                  <a:lumOff val="60000"/>
                  <a:shade val="100000"/>
                  <a:satMod val="115000"/>
                </a:schemeClr>
              </a:gs>
            </a:gsLst>
            <a:lin ang="5400000" scaled="1"/>
            <a:tileRect/>
          </a:gra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prstClr val="black"/>
                </a:solidFill>
              </a:rPr>
              <a:t> 가치에 대한 지불</a:t>
            </a:r>
            <a:r>
              <a:rPr lang="en-US" altLang="ko-KR" sz="1700" smtClean="0">
                <a:solidFill>
                  <a:prstClr val="black"/>
                </a:solidFill>
              </a:rPr>
              <a:t>(Fee for Value)</a:t>
            </a:r>
            <a:endParaRPr lang="ko-KR" altLang="en-US" sz="1700" dirty="0">
              <a:solidFill>
                <a:prstClr val="black"/>
              </a:solidFill>
            </a:endParaRPr>
          </a:p>
        </p:txBody>
      </p:sp>
      <p:sp>
        <p:nvSpPr>
          <p:cNvPr id="30" name="직사각형 29"/>
          <p:cNvSpPr/>
          <p:nvPr/>
        </p:nvSpPr>
        <p:spPr>
          <a:xfrm>
            <a:off x="4886325" y="3471330"/>
            <a:ext cx="6677025" cy="1325365"/>
          </a:xfrm>
          <a:prstGeom prst="rect">
            <a:avLst/>
          </a:prstGeom>
          <a:noFill/>
          <a:ln w="12700">
            <a:solidFill>
              <a:schemeClr val="accent1">
                <a:lumMod val="75000"/>
              </a:schemeClr>
            </a:solidFill>
          </a:ln>
          <a:effectLst>
            <a:outerShdw blurRad="50800" dist="38100" dir="2700000" algn="tl"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오른쪽 화살표 30"/>
          <p:cNvSpPr/>
          <p:nvPr/>
        </p:nvSpPr>
        <p:spPr>
          <a:xfrm>
            <a:off x="7535295" y="4159117"/>
            <a:ext cx="1258492" cy="428622"/>
          </a:xfrm>
          <a:prstGeom prst="rightArrow">
            <a:avLst>
              <a:gd name="adj1" fmla="val 41942"/>
              <a:gd name="adj2" fmla="val 81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슬라이드 번호 개체 틀 3"/>
          <p:cNvSpPr>
            <a:spLocks noGrp="1"/>
          </p:cNvSpPr>
          <p:nvPr>
            <p:ph type="sldNum" sz="quarter" idx="12"/>
          </p:nvPr>
        </p:nvSpPr>
        <p:spPr/>
        <p:txBody>
          <a:bodyPr/>
          <a:lstStyle/>
          <a:p>
            <a:fld id="{226A7A18-950E-430F-B78B-4CE5EA3222A8}" type="slidenum">
              <a:rPr lang="ko-KR" altLang="en-US" smtClean="0"/>
              <a:t>8</a:t>
            </a:fld>
            <a:endParaRPr lang="ko-KR" altLang="en-US"/>
          </a:p>
        </p:txBody>
      </p:sp>
      <p:sp>
        <p:nvSpPr>
          <p:cNvPr id="21" name="바닥글 개체 틀 14"/>
          <p:cNvSpPr>
            <a:spLocks noGrp="1"/>
          </p:cNvSpPr>
          <p:nvPr>
            <p:ph type="ftr" sz="quarter" idx="11"/>
          </p:nvPr>
        </p:nvSpPr>
        <p:spPr>
          <a:xfrm>
            <a:off x="-1" y="34232"/>
            <a:ext cx="2455101" cy="195558"/>
          </a:xfrm>
        </p:spPr>
        <p:txBody>
          <a:bodyPr/>
          <a:lstStyle/>
          <a:p>
            <a:pPr algn="l"/>
            <a:r>
              <a:rPr lang="en-US" altLang="ko-KR" sz="1400" b="1" smtClean="0">
                <a:solidFill>
                  <a:srgbClr val="002060"/>
                </a:solidFill>
              </a:rPr>
              <a:t>2. CMS</a:t>
            </a:r>
            <a:r>
              <a:rPr lang="ko-KR" altLang="en-US" sz="1400" b="1" smtClean="0">
                <a:solidFill>
                  <a:srgbClr val="002060"/>
                </a:solidFill>
              </a:rPr>
              <a:t>가 추구하는 방향</a:t>
            </a:r>
            <a:endParaRPr lang="ko-KR" altLang="en-US" sz="1400" b="1">
              <a:solidFill>
                <a:srgbClr val="002060"/>
              </a:solidFill>
            </a:endParaRPr>
          </a:p>
        </p:txBody>
      </p:sp>
    </p:spTree>
    <p:extLst>
      <p:ext uri="{BB962C8B-B14F-4D97-AF65-F5344CB8AC3E}">
        <p14:creationId xmlns:p14="http://schemas.microsoft.com/office/powerpoint/2010/main" val="3082422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p:cNvSpPr/>
          <p:nvPr/>
        </p:nvSpPr>
        <p:spPr>
          <a:xfrm>
            <a:off x="5257800" y="3705224"/>
            <a:ext cx="6438900" cy="2968329"/>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w="12700">
            <a:solidFill>
              <a:schemeClr val="accent1">
                <a:lumMod val="75000"/>
              </a:schemeClr>
            </a:solidFill>
          </a:ln>
          <a:effectLst>
            <a:outerShdw blurRad="50800" dist="38100" dir="2700000" algn="tl" rotWithShape="0">
              <a:schemeClr val="accent6">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title"/>
          </p:nvPr>
        </p:nvSpPr>
        <p:spPr>
          <a:xfrm>
            <a:off x="876314" y="207898"/>
            <a:ext cx="10515600" cy="716586"/>
          </a:xfrm>
        </p:spPr>
        <p:txBody>
          <a:bodyPr>
            <a:noAutofit/>
          </a:bodyPr>
          <a:lstStyle/>
          <a:p>
            <a:pPr algn="ctr"/>
            <a:r>
              <a:rPr lang="ko-KR" altLang="en-US" sz="3200" b="1" smtClean="0"/>
              <a:t>미국 보건의료비 통제를 위한 과거 접근 방향</a:t>
            </a:r>
            <a:r>
              <a:rPr lang="en-US" altLang="ko-KR" sz="3200" b="1" smtClean="0"/>
              <a:t>(HMO)</a:t>
            </a:r>
            <a:br>
              <a:rPr lang="en-US" altLang="ko-KR" sz="3200" b="1" smtClean="0"/>
            </a:br>
            <a:r>
              <a:rPr lang="en-US" altLang="ko-KR" sz="1800"/>
              <a:t> </a:t>
            </a:r>
            <a:r>
              <a:rPr lang="en-US" altLang="ko-KR" sz="1400" smtClean="0"/>
              <a:t>(Catlin</a:t>
            </a:r>
            <a:r>
              <a:rPr lang="en-US" altLang="ko-KR" sz="1400"/>
              <a:t>, Aaron C. and Cowan, Cathy A., “History of Health Spending in the United States, 1960-2013,” 19 November </a:t>
            </a:r>
            <a:r>
              <a:rPr lang="en-US" altLang="ko-KR" sz="1400" smtClean="0"/>
              <a:t>2015)</a:t>
            </a:r>
            <a:r>
              <a:rPr lang="ko-KR" altLang="en-US" sz="1400" smtClean="0">
                <a:latin typeface="HY헤드라인M" pitchFamily="18" charset="-127"/>
                <a:ea typeface="HY헤드라인M" pitchFamily="18" charset="-127"/>
              </a:rPr>
              <a:t> </a:t>
            </a:r>
            <a:endParaRPr lang="ko-KR" altLang="en-US" sz="1400" b="1" dirty="0"/>
          </a:p>
        </p:txBody>
      </p:sp>
      <p:sp>
        <p:nvSpPr>
          <p:cNvPr id="12" name="직사각형 11"/>
          <p:cNvSpPr/>
          <p:nvPr/>
        </p:nvSpPr>
        <p:spPr>
          <a:xfrm>
            <a:off x="1177407" y="1966266"/>
            <a:ext cx="10519293" cy="882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lnSpc>
                <a:spcPct val="120000"/>
              </a:lnSpc>
              <a:buSzPct val="80000"/>
              <a:defRPr/>
            </a:pPr>
            <a:r>
              <a:rPr lang="ko-KR" altLang="en-US" sz="1600" smtClean="0">
                <a:solidFill>
                  <a:schemeClr val="tx1"/>
                </a:solidFill>
                <a:latin typeface="HY헤드라인M" panose="02030600000101010101" pitchFamily="18" charset="-127"/>
                <a:ea typeface="HY헤드라인M" panose="02030600000101010101" pitchFamily="18" charset="-127"/>
              </a:rPr>
              <a:t>이 결과 </a:t>
            </a:r>
            <a:r>
              <a:rPr lang="en-US" altLang="ko-KR" sz="1600" smtClean="0">
                <a:solidFill>
                  <a:schemeClr val="tx1"/>
                </a:solidFill>
                <a:latin typeface="HY헤드라인M" panose="02030600000101010101" pitchFamily="18" charset="-127"/>
                <a:ea typeface="HY헤드라인M" panose="02030600000101010101" pitchFamily="18" charset="-127"/>
              </a:rPr>
              <a:t>1990</a:t>
            </a:r>
            <a:r>
              <a:rPr lang="ko-KR" altLang="en-US" sz="1600" smtClean="0">
                <a:solidFill>
                  <a:schemeClr val="tx1"/>
                </a:solidFill>
                <a:latin typeface="HY헤드라인M" panose="02030600000101010101" pitchFamily="18" charset="-127"/>
                <a:ea typeface="HY헤드라인M" panose="02030600000101010101" pitchFamily="18" charset="-127"/>
              </a:rPr>
              <a:t>년대에 의료비가 정체되었는데</a:t>
            </a:r>
            <a:r>
              <a:rPr lang="en-US" altLang="ko-KR" sz="1600" smtClean="0">
                <a:solidFill>
                  <a:schemeClr val="tx1"/>
                </a:solidFill>
                <a:latin typeface="HY헤드라인M" panose="02030600000101010101" pitchFamily="18" charset="-127"/>
                <a:ea typeface="HY헤드라인M" panose="02030600000101010101" pitchFamily="18" charset="-127"/>
              </a:rPr>
              <a:t>, HMO</a:t>
            </a:r>
            <a:r>
              <a:rPr lang="ko-KR" altLang="en-US" sz="1600" smtClean="0">
                <a:solidFill>
                  <a:schemeClr val="tx1"/>
                </a:solidFill>
                <a:latin typeface="HY헤드라인M" panose="02030600000101010101" pitchFamily="18" charset="-127"/>
                <a:ea typeface="HY헤드라인M" panose="02030600000101010101" pitchFamily="18" charset="-127"/>
              </a:rPr>
              <a:t>플랜이 사용한 비용 절감의 대표적인 방법 두 가지는</a:t>
            </a:r>
            <a:r>
              <a:rPr lang="en-US" altLang="ko-KR" sz="1600" smtClean="0">
                <a:solidFill>
                  <a:schemeClr val="tx1"/>
                </a:solidFill>
                <a:latin typeface="HY헤드라인M" panose="02030600000101010101" pitchFamily="18" charset="-127"/>
                <a:ea typeface="HY헤드라인M" panose="02030600000101010101" pitchFamily="18" charset="-127"/>
              </a:rPr>
              <a:t>,</a:t>
            </a:r>
            <a:r>
              <a:rPr lang="ko-KR" altLang="en-US" sz="1600" smtClean="0">
                <a:solidFill>
                  <a:schemeClr val="tx1"/>
                </a:solidFill>
                <a:latin typeface="HY헤드라인M" panose="02030600000101010101" pitchFamily="18" charset="-127"/>
                <a:ea typeface="HY헤드라인M" panose="02030600000101010101" pitchFamily="18" charset="-127"/>
              </a:rPr>
              <a:t> </a:t>
            </a:r>
            <a:r>
              <a:rPr lang="ko-KR" altLang="en-US" sz="1600" b="1" smtClean="0">
                <a:solidFill>
                  <a:schemeClr val="tx1"/>
                </a:solidFill>
                <a:latin typeface="맑은 고딕" panose="020B0503020000020004" pitchFamily="50" charset="-127"/>
                <a:ea typeface="맑은 고딕" panose="020B0503020000020004" pitchFamily="50" charset="-127"/>
              </a:rPr>
              <a:t>①</a:t>
            </a:r>
            <a:r>
              <a:rPr lang="ko-KR" altLang="en-US" sz="1600" smtClean="0">
                <a:solidFill>
                  <a:schemeClr val="tx1"/>
                </a:solidFill>
                <a:latin typeface="HY헤드라인M" panose="02030600000101010101" pitchFamily="18" charset="-127"/>
                <a:ea typeface="HY헤드라인M" panose="02030600000101010101" pitchFamily="18" charset="-127"/>
              </a:rPr>
              <a:t>인두제</a:t>
            </a:r>
            <a:r>
              <a:rPr lang="en-US" altLang="ko-KR" sz="1600" smtClean="0">
                <a:solidFill>
                  <a:schemeClr val="tx1"/>
                </a:solidFill>
                <a:latin typeface="HY헤드라인M" panose="02030600000101010101" pitchFamily="18" charset="-127"/>
                <a:ea typeface="HY헤드라인M" panose="02030600000101010101" pitchFamily="18" charset="-127"/>
              </a:rPr>
              <a:t>(Capitation)</a:t>
            </a:r>
            <a:r>
              <a:rPr lang="ko-KR" altLang="en-US" sz="1600" smtClean="0">
                <a:solidFill>
                  <a:schemeClr val="tx1"/>
                </a:solidFill>
                <a:latin typeface="HY헤드라인M" panose="02030600000101010101" pitchFamily="18" charset="-127"/>
                <a:ea typeface="HY헤드라인M" panose="02030600000101010101" pitchFamily="18" charset="-127"/>
              </a:rPr>
              <a:t>로 정해진 기간동안 </a:t>
            </a:r>
            <a:r>
              <a:rPr lang="ko-KR" altLang="en-US" sz="1600" u="sng" smtClean="0">
                <a:solidFill>
                  <a:schemeClr val="tx1"/>
                </a:solidFill>
                <a:latin typeface="HY헤드라인M" panose="02030600000101010101" pitchFamily="18" charset="-127"/>
                <a:ea typeface="HY헤드라인M" panose="02030600000101010101" pitchFamily="18" charset="-127"/>
              </a:rPr>
              <a:t>사람당 일정액을 모든 서비스 제공의 대가</a:t>
            </a:r>
            <a:r>
              <a:rPr lang="ko-KR" altLang="en-US" sz="1600" smtClean="0">
                <a:solidFill>
                  <a:schemeClr val="tx1"/>
                </a:solidFill>
                <a:latin typeface="HY헤드라인M" panose="02030600000101010101" pitchFamily="18" charset="-127"/>
                <a:ea typeface="HY헤드라인M" panose="02030600000101010101" pitchFamily="18" charset="-127"/>
              </a:rPr>
              <a:t>로 공급자에게</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smtClean="0">
                <a:solidFill>
                  <a:schemeClr val="tx1"/>
                </a:solidFill>
                <a:latin typeface="HY헤드라인M" panose="02030600000101010101" pitchFamily="18" charset="-127"/>
                <a:ea typeface="HY헤드라인M" panose="02030600000101010101" pitchFamily="18" charset="-127"/>
              </a:rPr>
              <a:t>지불하고 </a:t>
            </a:r>
            <a:r>
              <a:rPr lang="ko-KR" altLang="en-US" sz="1600" b="1" smtClean="0">
                <a:solidFill>
                  <a:schemeClr val="tx1"/>
                </a:solidFill>
                <a:latin typeface="맑은 고딕" panose="020B0503020000020004" pitchFamily="50" charset="-127"/>
                <a:ea typeface="맑은 고딕" panose="020B0503020000020004" pitchFamily="50" charset="-127"/>
              </a:rPr>
              <a:t>②</a:t>
            </a:r>
            <a:r>
              <a:rPr lang="ko-KR" altLang="en-US" sz="1600" smtClean="0">
                <a:solidFill>
                  <a:schemeClr val="tx1"/>
                </a:solidFill>
                <a:latin typeface="HY헤드라인M" panose="02030600000101010101" pitchFamily="18" charset="-127"/>
                <a:ea typeface="HY헤드라인M" panose="02030600000101010101" pitchFamily="18" charset="-127"/>
              </a:rPr>
              <a:t>문지기</a:t>
            </a:r>
            <a:r>
              <a:rPr lang="en-US" altLang="ko-KR" sz="1600" smtClean="0">
                <a:solidFill>
                  <a:schemeClr val="tx1"/>
                </a:solidFill>
                <a:latin typeface="HY헤드라인M" panose="02030600000101010101" pitchFamily="18" charset="-127"/>
                <a:ea typeface="HY헤드라인M" panose="02030600000101010101" pitchFamily="18" charset="-127"/>
              </a:rPr>
              <a:t>(Gatekeeper)</a:t>
            </a:r>
            <a:r>
              <a:rPr lang="ko-KR" altLang="en-US" sz="1600" smtClean="0">
                <a:solidFill>
                  <a:schemeClr val="tx1"/>
                </a:solidFill>
                <a:latin typeface="HY헤드라인M" panose="02030600000101010101" pitchFamily="18" charset="-127"/>
                <a:ea typeface="HY헤드라인M" panose="02030600000101010101" pitchFamily="18" charset="-127"/>
              </a:rPr>
              <a:t>를 활용해 일차진료의사가 전문의에게 서비스 의뢰하도록 함</a:t>
            </a:r>
            <a:endParaRPr lang="en-US" altLang="ko-KR" sz="1600" dirty="0">
              <a:solidFill>
                <a:schemeClr val="tx1"/>
              </a:solidFill>
              <a:latin typeface="HY헤드라인M" panose="02030600000101010101" pitchFamily="18" charset="-127"/>
              <a:ea typeface="HY헤드라인M" panose="02030600000101010101" pitchFamily="18" charset="-127"/>
            </a:endParaRPr>
          </a:p>
        </p:txBody>
      </p:sp>
      <p:pic>
        <p:nvPicPr>
          <p:cNvPr id="13" name="Picture 44" descr="na_c22"/>
          <p:cNvPicPr>
            <a:picLocks noChangeAspect="1" noChangeArrowheads="1"/>
          </p:cNvPicPr>
          <p:nvPr/>
        </p:nvPicPr>
        <p:blipFill>
          <a:blip r:embed="rId3" cstate="print"/>
          <a:srcRect/>
          <a:stretch>
            <a:fillRect/>
          </a:stretch>
        </p:blipFill>
        <p:spPr bwMode="auto">
          <a:xfrm>
            <a:off x="876314" y="1996421"/>
            <a:ext cx="163255" cy="176882"/>
          </a:xfrm>
          <a:prstGeom prst="rect">
            <a:avLst/>
          </a:prstGeom>
          <a:noFill/>
          <a:ln w="9525">
            <a:noFill/>
            <a:miter lim="800000"/>
            <a:headEnd/>
            <a:tailEnd/>
          </a:ln>
        </p:spPr>
      </p:pic>
      <p:pic>
        <p:nvPicPr>
          <p:cNvPr id="18" name="Picture 44" descr="na_c22"/>
          <p:cNvPicPr>
            <a:picLocks noChangeAspect="1" noChangeArrowheads="1"/>
          </p:cNvPicPr>
          <p:nvPr/>
        </p:nvPicPr>
        <p:blipFill>
          <a:blip r:embed="rId3" cstate="print"/>
          <a:srcRect/>
          <a:stretch>
            <a:fillRect/>
          </a:stretch>
        </p:blipFill>
        <p:spPr bwMode="auto">
          <a:xfrm>
            <a:off x="876314" y="939908"/>
            <a:ext cx="163255" cy="176882"/>
          </a:xfrm>
          <a:prstGeom prst="rect">
            <a:avLst/>
          </a:prstGeom>
          <a:noFill/>
          <a:ln w="9525">
            <a:noFill/>
            <a:miter lim="800000"/>
            <a:headEnd/>
            <a:tailEnd/>
          </a:ln>
        </p:spPr>
      </p:pic>
      <p:sp>
        <p:nvSpPr>
          <p:cNvPr id="58" name="직사각형 57"/>
          <p:cNvSpPr/>
          <p:nvPr/>
        </p:nvSpPr>
        <p:spPr>
          <a:xfrm>
            <a:off x="1177407" y="918921"/>
            <a:ext cx="10656630" cy="9581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smtClean="0">
                <a:solidFill>
                  <a:schemeClr val="tx1"/>
                </a:solidFill>
                <a:latin typeface="HY헤드라인M" panose="02030600000101010101" pitchFamily="18" charset="-127"/>
                <a:ea typeface="HY헤드라인M" panose="02030600000101010101" pitchFamily="18" charset="-127"/>
              </a:rPr>
              <a:t>1970</a:t>
            </a:r>
            <a:r>
              <a:rPr lang="ko-KR" altLang="en-US" sz="1600" smtClean="0">
                <a:solidFill>
                  <a:schemeClr val="tx1"/>
                </a:solidFill>
                <a:latin typeface="HY헤드라인M" panose="02030600000101010101" pitchFamily="18" charset="-127"/>
                <a:ea typeface="HY헤드라인M" panose="02030600000101010101" pitchFamily="18" charset="-127"/>
              </a:rPr>
              <a:t>년대 중반부터 </a:t>
            </a:r>
            <a:r>
              <a:rPr lang="en-US" altLang="ko-KR" sz="1600" smtClean="0">
                <a:solidFill>
                  <a:schemeClr val="tx1"/>
                </a:solidFill>
                <a:latin typeface="HY헤드라인M" panose="02030600000101010101" pitchFamily="18" charset="-127"/>
                <a:ea typeface="HY헤드라인M" panose="02030600000101010101" pitchFamily="18" charset="-127"/>
              </a:rPr>
              <a:t>1980</a:t>
            </a:r>
            <a:r>
              <a:rPr lang="ko-KR" altLang="en-US" sz="1600" smtClean="0">
                <a:solidFill>
                  <a:schemeClr val="tx1"/>
                </a:solidFill>
                <a:latin typeface="HY헤드라인M" panose="02030600000101010101" pitchFamily="18" charset="-127"/>
                <a:ea typeface="HY헤드라인M" panose="02030600000101010101" pitchFamily="18" charset="-127"/>
              </a:rPr>
              <a:t>년대에 걸쳐 급격하게 증가하는 의료비에 대처하기 위해 고용주들은 공급자들에게 </a:t>
            </a:r>
            <a:r>
              <a:rPr lang="ko-KR" altLang="en-US" sz="1600" u="sng" smtClean="0">
                <a:solidFill>
                  <a:schemeClr val="tx1"/>
                </a:solidFill>
                <a:latin typeface="HY헤드라인M" panose="02030600000101010101" pitchFamily="18" charset="-127"/>
                <a:ea typeface="HY헤드라인M" panose="02030600000101010101" pitchFamily="18" charset="-127"/>
              </a:rPr>
              <a:t>아무런 제한이 없는 전통적인 지불방법을 대신할 </a:t>
            </a:r>
            <a:r>
              <a:rPr lang="ko-KR" altLang="en-US" sz="1600" smtClean="0">
                <a:solidFill>
                  <a:schemeClr val="tx1"/>
                </a:solidFill>
                <a:latin typeface="HY헤드라인M" panose="02030600000101010101" pitchFamily="18" charset="-127"/>
                <a:ea typeface="HY헤드라인M" panose="02030600000101010101" pitchFamily="18" charset="-127"/>
              </a:rPr>
              <a:t>대안의 서비스 제공방식으로 </a:t>
            </a:r>
            <a:r>
              <a:rPr lang="en-US" altLang="ko-KR" sz="1600" smtClean="0">
                <a:solidFill>
                  <a:schemeClr val="tx1"/>
                </a:solidFill>
                <a:latin typeface="HY헤드라인M" panose="02030600000101010101" pitchFamily="18" charset="-127"/>
                <a:ea typeface="HY헤드라인M" panose="02030600000101010101" pitchFamily="18" charset="-127"/>
              </a:rPr>
              <a:t>POS </a:t>
            </a:r>
            <a:r>
              <a:rPr lang="ko-KR" altLang="en-US" sz="1600" smtClean="0">
                <a:solidFill>
                  <a:schemeClr val="tx1"/>
                </a:solidFill>
                <a:latin typeface="HY헤드라인M" panose="02030600000101010101" pitchFamily="18" charset="-127"/>
                <a:ea typeface="HY헤드라인M" panose="02030600000101010101" pitchFamily="18" charset="-127"/>
              </a:rPr>
              <a:t>혹은</a:t>
            </a:r>
            <a:r>
              <a:rPr lang="en-US" altLang="ko-KR" sz="1600" smtClean="0">
                <a:solidFill>
                  <a:schemeClr val="tx1"/>
                </a:solidFill>
                <a:latin typeface="HY헤드라인M" panose="02030600000101010101" pitchFamily="18" charset="-127"/>
                <a:ea typeface="HY헤드라인M" panose="02030600000101010101" pitchFamily="18" charset="-127"/>
              </a:rPr>
              <a:t> HMO</a:t>
            </a:r>
            <a:r>
              <a:rPr lang="ko-KR" altLang="en-US" sz="1600" smtClean="0">
                <a:solidFill>
                  <a:schemeClr val="tx1"/>
                </a:solidFill>
                <a:latin typeface="HY헤드라인M" panose="02030600000101010101" pitchFamily="18" charset="-127"/>
                <a:ea typeface="HY헤드라인M" panose="02030600000101010101" pitchFamily="18" charset="-127"/>
              </a:rPr>
              <a:t>와 같은 </a:t>
            </a:r>
            <a:r>
              <a:rPr lang="en-US" altLang="ko-KR" sz="1600" smtClean="0">
                <a:solidFill>
                  <a:schemeClr val="tx1"/>
                </a:solidFill>
                <a:latin typeface="HY헤드라인M" panose="02030600000101010101" pitchFamily="18" charset="-127"/>
                <a:ea typeface="HY헤드라인M" panose="02030600000101010101" pitchFamily="18" charset="-127"/>
              </a:rPr>
              <a:t>Managed Care Plan</a:t>
            </a:r>
            <a:r>
              <a:rPr lang="ko-KR" altLang="en-US" sz="1600" smtClean="0">
                <a:solidFill>
                  <a:schemeClr val="tx1"/>
                </a:solidFill>
                <a:latin typeface="HY헤드라인M" panose="02030600000101010101" pitchFamily="18" charset="-127"/>
                <a:ea typeface="HY헤드라인M" panose="02030600000101010101" pitchFamily="18" charset="-127"/>
              </a:rPr>
              <a:t>을 적극 고려함</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네트워크 내 의료기관을 이용하도록 하고 환자 수를 고려한 할인된 수가</a:t>
            </a:r>
            <a:r>
              <a:rPr lang="ko-KR" altLang="en-US" sz="1600" smtClean="0">
                <a:solidFill>
                  <a:schemeClr val="tx1"/>
                </a:solidFill>
                <a:latin typeface="HY헤드라인M" panose="02030600000101010101" pitchFamily="18" charset="-127"/>
                <a:ea typeface="HY헤드라인M" panose="02030600000101010101" pitchFamily="18" charset="-127"/>
              </a:rPr>
              <a:t>로 공급자와 협상함으로써 보험료를 절감할 수 있음</a:t>
            </a:r>
            <a:endParaRPr lang="en-US" altLang="ko-KR" sz="1600" b="1" dirty="0">
              <a:solidFill>
                <a:schemeClr val="tx1"/>
              </a:solidFill>
              <a:effectLst>
                <a:outerShdw blurRad="38100" dist="38100" dir="2700000" algn="tl">
                  <a:srgbClr val="000000">
                    <a:alpha val="43137"/>
                  </a:srgbClr>
                </a:outerShdw>
              </a:effectLst>
              <a:latin typeface="HY헤드라인M" panose="02030600000101010101" pitchFamily="18" charset="-127"/>
              <a:ea typeface="HY헤드라인M" panose="02030600000101010101" pitchFamily="18" charset="-127"/>
            </a:endParaRPr>
          </a:p>
        </p:txBody>
      </p:sp>
      <p:sp>
        <p:nvSpPr>
          <p:cNvPr id="38" name="직사각형 37"/>
          <p:cNvSpPr/>
          <p:nvPr/>
        </p:nvSpPr>
        <p:spPr>
          <a:xfrm>
            <a:off x="1177407" y="2937551"/>
            <a:ext cx="10795518" cy="491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u="sng" smtClean="0">
                <a:solidFill>
                  <a:schemeClr val="tx1"/>
                </a:solidFill>
                <a:latin typeface="HY헤드라인M" panose="02030600000101010101" pitchFamily="18" charset="-127"/>
                <a:ea typeface="HY헤드라인M" panose="02030600000101010101" pitchFamily="18" charset="-127"/>
              </a:rPr>
              <a:t>인두제</a:t>
            </a:r>
            <a:r>
              <a:rPr lang="ko-KR" altLang="en-US" sz="1600" smtClean="0">
                <a:solidFill>
                  <a:schemeClr val="tx1"/>
                </a:solidFill>
                <a:latin typeface="HY헤드라인M" panose="02030600000101010101" pitchFamily="18" charset="-127"/>
                <a:ea typeface="HY헤드라인M" panose="02030600000101010101" pitchFamily="18" charset="-127"/>
              </a:rPr>
              <a:t>가 공급자에게 큰 재무적 위험을 부담하게 됨으로써 </a:t>
            </a:r>
            <a:r>
              <a:rPr lang="ko-KR" altLang="en-US" sz="1600" u="sng" smtClean="0">
                <a:solidFill>
                  <a:schemeClr val="tx1"/>
                </a:solidFill>
                <a:latin typeface="HY헤드라인M" panose="02030600000101010101" pitchFamily="18" charset="-127"/>
                <a:ea typeface="HY헤드라인M" panose="02030600000101010101" pitchFamily="18" charset="-127"/>
              </a:rPr>
              <a:t>공급자 간 합병</a:t>
            </a:r>
            <a:r>
              <a:rPr lang="ko-KR" altLang="en-US" sz="1600" smtClean="0">
                <a:solidFill>
                  <a:schemeClr val="tx1"/>
                </a:solidFill>
                <a:latin typeface="HY헤드라인M" panose="02030600000101010101" pitchFamily="18" charset="-127"/>
                <a:ea typeface="HY헤드라인M" panose="02030600000101010101" pitchFamily="18" charset="-127"/>
              </a:rPr>
              <a:t>과 잠재적으로는 </a:t>
            </a:r>
            <a:r>
              <a:rPr lang="ko-KR" altLang="en-US" sz="1600" u="sng" smtClean="0">
                <a:solidFill>
                  <a:schemeClr val="tx1"/>
                </a:solidFill>
                <a:latin typeface="HY헤드라인M" panose="02030600000101010101" pitchFamily="18" charset="-127"/>
                <a:ea typeface="HY헤드라인M" panose="02030600000101010101" pitchFamily="18" charset="-127"/>
              </a:rPr>
              <a:t>필요한 서비스에 대해 제한하는 결과</a:t>
            </a:r>
            <a:r>
              <a:rPr lang="ko-KR" altLang="en-US" sz="1600" smtClean="0">
                <a:solidFill>
                  <a:schemeClr val="tx1"/>
                </a:solidFill>
                <a:latin typeface="HY헤드라인M" panose="02030600000101010101" pitchFamily="18" charset="-127"/>
                <a:ea typeface="HY헤드라인M" panose="02030600000101010101" pitchFamily="18" charset="-127"/>
              </a:rPr>
              <a:t>를 야기하였고</a:t>
            </a:r>
            <a:r>
              <a:rPr lang="en-US" altLang="ko-KR" sz="1600" smtClean="0">
                <a:solidFill>
                  <a:schemeClr val="tx1"/>
                </a:solidFill>
                <a:latin typeface="HY헤드라인M" panose="02030600000101010101" pitchFamily="18" charset="-127"/>
                <a:ea typeface="HY헤드라인M" panose="02030600000101010101" pitchFamily="18" charset="-127"/>
              </a:rPr>
              <a:t>, </a:t>
            </a:r>
            <a:r>
              <a:rPr lang="ko-KR" altLang="en-US" sz="1600" u="sng" smtClean="0">
                <a:solidFill>
                  <a:schemeClr val="tx1"/>
                </a:solidFill>
                <a:latin typeface="HY헤드라인M" panose="02030600000101010101" pitchFamily="18" charset="-127"/>
                <a:ea typeface="HY헤드라인M" panose="02030600000101010101" pitchFamily="18" charset="-127"/>
              </a:rPr>
              <a:t>문지기</a:t>
            </a:r>
            <a:r>
              <a:rPr lang="ko-KR" altLang="en-US" sz="1600" smtClean="0">
                <a:solidFill>
                  <a:schemeClr val="tx1"/>
                </a:solidFill>
                <a:latin typeface="HY헤드라인M" panose="02030600000101010101" pitchFamily="18" charset="-127"/>
                <a:ea typeface="HY헤드라인M" panose="02030600000101010101" pitchFamily="18" charset="-127"/>
              </a:rPr>
              <a:t>는 서비스 받는 시간이 지연되고 관리 상의 부담과 함께 </a:t>
            </a:r>
            <a:r>
              <a:rPr lang="ko-KR" altLang="en-US" sz="1600" u="sng" smtClean="0">
                <a:solidFill>
                  <a:schemeClr val="tx1"/>
                </a:solidFill>
                <a:latin typeface="HY헤드라인M" panose="02030600000101010101" pitchFamily="18" charset="-127"/>
                <a:ea typeface="HY헤드라인M" panose="02030600000101010101" pitchFamily="18" charset="-127"/>
              </a:rPr>
              <a:t>환자 친화적이지 못하였음</a:t>
            </a:r>
            <a:endParaRPr lang="en-US" altLang="ko-KR" sz="1600" u="sng">
              <a:solidFill>
                <a:schemeClr val="tx1"/>
              </a:solidFill>
              <a:latin typeface="HY헤드라인M" panose="02030600000101010101" pitchFamily="18" charset="-127"/>
              <a:ea typeface="HY헤드라인M" panose="02030600000101010101" pitchFamily="18" charset="-127"/>
            </a:endParaRPr>
          </a:p>
        </p:txBody>
      </p:sp>
      <p:pic>
        <p:nvPicPr>
          <p:cNvPr id="41" name="Picture 44" descr="na_c22"/>
          <p:cNvPicPr>
            <a:picLocks noChangeAspect="1" noChangeArrowheads="1"/>
          </p:cNvPicPr>
          <p:nvPr/>
        </p:nvPicPr>
        <p:blipFill>
          <a:blip r:embed="rId3" cstate="print"/>
          <a:srcRect/>
          <a:stretch>
            <a:fillRect/>
          </a:stretch>
        </p:blipFill>
        <p:spPr bwMode="auto">
          <a:xfrm>
            <a:off x="891528" y="2976270"/>
            <a:ext cx="163255" cy="176882"/>
          </a:xfrm>
          <a:prstGeom prst="rect">
            <a:avLst/>
          </a:prstGeom>
          <a:noFill/>
          <a:ln w="9525">
            <a:noFill/>
            <a:miter lim="800000"/>
            <a:headEnd/>
            <a:tailEnd/>
          </a:ln>
        </p:spPr>
      </p:pic>
      <p:graphicFrame>
        <p:nvGraphicFramePr>
          <p:cNvPr id="14" name="차트 13"/>
          <p:cNvGraphicFramePr>
            <a:graphicFrameLocks/>
          </p:cNvGraphicFramePr>
          <p:nvPr/>
        </p:nvGraphicFramePr>
        <p:xfrm>
          <a:off x="1054783" y="3541753"/>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19" name="직사각형 18"/>
          <p:cNvSpPr/>
          <p:nvPr/>
        </p:nvSpPr>
        <p:spPr>
          <a:xfrm>
            <a:off x="6636266" y="5054714"/>
            <a:ext cx="2327105" cy="1365136"/>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5400000" scaled="1"/>
            <a:tileRect/>
          </a:gra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Tx/>
              <a:buChar char="-"/>
            </a:pPr>
            <a:r>
              <a:rPr lang="ko-KR" altLang="en-US" sz="1700" smtClean="0">
                <a:solidFill>
                  <a:prstClr val="black"/>
                </a:solidFill>
              </a:rPr>
              <a:t> 재무위험을 피하기 위한 </a:t>
            </a:r>
            <a:r>
              <a:rPr lang="ko-KR" altLang="en-US" sz="1700" smtClean="0">
                <a:solidFill>
                  <a:srgbClr val="C00000"/>
                </a:solidFill>
              </a:rPr>
              <a:t>합병</a:t>
            </a:r>
            <a:endParaRPr lang="en-US" altLang="ko-KR" sz="1700">
              <a:solidFill>
                <a:srgbClr val="C00000"/>
              </a:solidFill>
            </a:endParaRPr>
          </a:p>
          <a:p>
            <a:pPr>
              <a:buFontTx/>
              <a:buChar char="-"/>
            </a:pPr>
            <a:r>
              <a:rPr lang="ko-KR" altLang="en-US" sz="1700" smtClean="0">
                <a:solidFill>
                  <a:prstClr val="black"/>
                </a:solidFill>
              </a:rPr>
              <a:t> </a:t>
            </a:r>
            <a:r>
              <a:rPr lang="ko-KR" altLang="en-US" sz="1700" smtClean="0">
                <a:solidFill>
                  <a:schemeClr val="tx1"/>
                </a:solidFill>
              </a:rPr>
              <a:t>공급자가</a:t>
            </a:r>
            <a:r>
              <a:rPr lang="ko-KR" altLang="en-US" sz="1700" smtClean="0">
                <a:solidFill>
                  <a:prstClr val="black"/>
                </a:solidFill>
              </a:rPr>
              <a:t> 잠재적으로 </a:t>
            </a:r>
            <a:r>
              <a:rPr lang="ko-KR" altLang="en-US" sz="1700" smtClean="0">
                <a:solidFill>
                  <a:srgbClr val="C00000"/>
                </a:solidFill>
              </a:rPr>
              <a:t>필요한 서비스를 제한</a:t>
            </a:r>
            <a:endParaRPr lang="ko-KR" altLang="en-US" sz="1700" dirty="0">
              <a:solidFill>
                <a:srgbClr val="C00000"/>
              </a:solidFill>
            </a:endParaRPr>
          </a:p>
        </p:txBody>
      </p:sp>
      <p:sp>
        <p:nvSpPr>
          <p:cNvPr id="26" name="직사각형 25"/>
          <p:cNvSpPr/>
          <p:nvPr/>
        </p:nvSpPr>
        <p:spPr>
          <a:xfrm>
            <a:off x="9067802" y="5046416"/>
            <a:ext cx="2524467" cy="1373434"/>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5400000" scaled="1"/>
            <a:tileRect/>
          </a:gra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Tx/>
              <a:buChar char="-"/>
            </a:pPr>
            <a:r>
              <a:rPr lang="ko-KR" altLang="en-US" sz="1700" smtClean="0">
                <a:solidFill>
                  <a:prstClr val="black"/>
                </a:solidFill>
              </a:rPr>
              <a:t> 환자</a:t>
            </a:r>
            <a:r>
              <a:rPr lang="en-US" altLang="ko-KR" sz="1700">
                <a:solidFill>
                  <a:prstClr val="black"/>
                </a:solidFill>
              </a:rPr>
              <a:t>, </a:t>
            </a:r>
            <a:r>
              <a:rPr lang="ko-KR" altLang="en-US" sz="1700">
                <a:solidFill>
                  <a:prstClr val="black"/>
                </a:solidFill>
              </a:rPr>
              <a:t>의사에게 모두 </a:t>
            </a:r>
            <a:r>
              <a:rPr lang="ko-KR" altLang="en-US" sz="1700">
                <a:solidFill>
                  <a:srgbClr val="C00000"/>
                </a:solidFill>
              </a:rPr>
              <a:t>익숙하지 </a:t>
            </a:r>
            <a:r>
              <a:rPr lang="ko-KR" altLang="en-US" sz="1700" smtClean="0">
                <a:solidFill>
                  <a:srgbClr val="C00000"/>
                </a:solidFill>
              </a:rPr>
              <a:t>않음</a:t>
            </a:r>
            <a:endParaRPr lang="en-US" altLang="ko-KR" sz="1700">
              <a:solidFill>
                <a:srgbClr val="C00000"/>
              </a:solidFill>
            </a:endParaRPr>
          </a:p>
          <a:p>
            <a:pPr>
              <a:buFontTx/>
              <a:buChar char="-"/>
            </a:pPr>
            <a:r>
              <a:rPr lang="ko-KR" altLang="en-US" sz="1700" smtClean="0">
                <a:solidFill>
                  <a:prstClr val="black"/>
                </a:solidFill>
              </a:rPr>
              <a:t> 서비스 받는 시간이 </a:t>
            </a:r>
            <a:r>
              <a:rPr lang="ko-KR" altLang="en-US" sz="1700" smtClean="0">
                <a:solidFill>
                  <a:srgbClr val="C00000"/>
                </a:solidFill>
              </a:rPr>
              <a:t>지연됨</a:t>
            </a:r>
            <a:endParaRPr lang="en-US" altLang="ko-KR" sz="1700" smtClean="0">
              <a:solidFill>
                <a:srgbClr val="C00000"/>
              </a:solidFill>
            </a:endParaRPr>
          </a:p>
        </p:txBody>
      </p:sp>
      <p:sp>
        <p:nvSpPr>
          <p:cNvPr id="28" name="직사각형 27"/>
          <p:cNvSpPr/>
          <p:nvPr/>
        </p:nvSpPr>
        <p:spPr>
          <a:xfrm>
            <a:off x="6616872" y="4325625"/>
            <a:ext cx="2327105" cy="649357"/>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prstClr val="black"/>
                </a:solidFill>
              </a:rPr>
              <a:t>인두제</a:t>
            </a:r>
            <a:r>
              <a:rPr lang="en-US" altLang="ko-KR" sz="1700" smtClean="0">
                <a:solidFill>
                  <a:prstClr val="black"/>
                </a:solidFill>
              </a:rPr>
              <a:t>(Capitation)</a:t>
            </a:r>
            <a:endParaRPr lang="ko-KR" altLang="en-US" sz="1700" dirty="0">
              <a:solidFill>
                <a:prstClr val="black"/>
              </a:solidFill>
            </a:endParaRPr>
          </a:p>
        </p:txBody>
      </p:sp>
      <p:sp>
        <p:nvSpPr>
          <p:cNvPr id="29" name="직사각형 28"/>
          <p:cNvSpPr/>
          <p:nvPr/>
        </p:nvSpPr>
        <p:spPr>
          <a:xfrm>
            <a:off x="5348650" y="3788192"/>
            <a:ext cx="6243620" cy="466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smtClean="0">
                <a:solidFill>
                  <a:schemeClr val="accent3">
                    <a:lumMod val="50000"/>
                  </a:schemeClr>
                </a:solidFill>
              </a:rPr>
              <a:t> 과거 </a:t>
            </a:r>
            <a:r>
              <a:rPr lang="en-US" altLang="ko-KR" b="1" smtClean="0">
                <a:solidFill>
                  <a:schemeClr val="accent3">
                    <a:lumMod val="50000"/>
                  </a:schemeClr>
                </a:solidFill>
              </a:rPr>
              <a:t>HMO</a:t>
            </a:r>
            <a:r>
              <a:rPr lang="ko-KR" altLang="en-US" b="1" smtClean="0">
                <a:solidFill>
                  <a:schemeClr val="accent3">
                    <a:lumMod val="50000"/>
                  </a:schemeClr>
                </a:solidFill>
              </a:rPr>
              <a:t> 비용절감 기전과 이로 인한 결과</a:t>
            </a:r>
            <a:endParaRPr lang="ko-KR" altLang="en-US" b="1" dirty="0">
              <a:solidFill>
                <a:schemeClr val="accent3">
                  <a:lumMod val="50000"/>
                </a:schemeClr>
              </a:solidFill>
            </a:endParaRPr>
          </a:p>
        </p:txBody>
      </p:sp>
      <p:sp>
        <p:nvSpPr>
          <p:cNvPr id="30" name="직사각형 29"/>
          <p:cNvSpPr/>
          <p:nvPr/>
        </p:nvSpPr>
        <p:spPr>
          <a:xfrm>
            <a:off x="9067802" y="4325626"/>
            <a:ext cx="2524467" cy="649357"/>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0" smtClean="0">
                <a:solidFill>
                  <a:prstClr val="black"/>
                </a:solidFill>
              </a:rPr>
              <a:t> 문지기 의사</a:t>
            </a:r>
            <a:endParaRPr lang="en-US" altLang="ko-KR" sz="1700" smtClean="0">
              <a:solidFill>
                <a:prstClr val="black"/>
              </a:solidFill>
            </a:endParaRPr>
          </a:p>
          <a:p>
            <a:pPr algn="ctr"/>
            <a:r>
              <a:rPr lang="en-US" altLang="ko-KR" sz="1700" smtClean="0">
                <a:solidFill>
                  <a:prstClr val="black"/>
                </a:solidFill>
              </a:rPr>
              <a:t>(Gatekeeper)</a:t>
            </a:r>
            <a:endParaRPr lang="ko-KR" altLang="en-US" sz="1700" dirty="0">
              <a:solidFill>
                <a:prstClr val="black"/>
              </a:solidFill>
            </a:endParaRPr>
          </a:p>
        </p:txBody>
      </p:sp>
      <p:sp>
        <p:nvSpPr>
          <p:cNvPr id="33" name="직사각형 32"/>
          <p:cNvSpPr/>
          <p:nvPr/>
        </p:nvSpPr>
        <p:spPr>
          <a:xfrm>
            <a:off x="5354637" y="4325625"/>
            <a:ext cx="1157804" cy="64935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solidFill>
                  <a:srgbClr val="FFC000"/>
                </a:solidFill>
              </a:rPr>
              <a:t>비용절감 기전</a:t>
            </a:r>
            <a:endParaRPr lang="ko-KR" altLang="en-US" dirty="0">
              <a:solidFill>
                <a:srgbClr val="FFC000"/>
              </a:solidFill>
            </a:endParaRPr>
          </a:p>
        </p:txBody>
      </p:sp>
      <p:sp>
        <p:nvSpPr>
          <p:cNvPr id="34" name="직사각형 33"/>
          <p:cNvSpPr/>
          <p:nvPr/>
        </p:nvSpPr>
        <p:spPr>
          <a:xfrm>
            <a:off x="5348650" y="5038904"/>
            <a:ext cx="1157804" cy="135880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solidFill>
                  <a:srgbClr val="FFC000"/>
                </a:solidFill>
              </a:rPr>
              <a:t>결과</a:t>
            </a:r>
            <a:endParaRPr lang="en-US" altLang="ko-KR" smtClean="0">
              <a:solidFill>
                <a:srgbClr val="FFC000"/>
              </a:solidFill>
            </a:endParaRPr>
          </a:p>
        </p:txBody>
      </p:sp>
      <p:sp>
        <p:nvSpPr>
          <p:cNvPr id="2" name="슬라이드 번호 개체 틀 1"/>
          <p:cNvSpPr>
            <a:spLocks noGrp="1"/>
          </p:cNvSpPr>
          <p:nvPr>
            <p:ph type="sldNum" sz="quarter" idx="12"/>
          </p:nvPr>
        </p:nvSpPr>
        <p:spPr/>
        <p:txBody>
          <a:bodyPr/>
          <a:lstStyle/>
          <a:p>
            <a:fld id="{226A7A18-950E-430F-B78B-4CE5EA3222A8}" type="slidenum">
              <a:rPr lang="ko-KR" altLang="en-US" smtClean="0"/>
              <a:t>9</a:t>
            </a:fld>
            <a:endParaRPr lang="ko-KR" altLang="en-US"/>
          </a:p>
        </p:txBody>
      </p:sp>
      <p:sp>
        <p:nvSpPr>
          <p:cNvPr id="20" name="바닥글 개체 틀 14"/>
          <p:cNvSpPr>
            <a:spLocks noGrp="1"/>
          </p:cNvSpPr>
          <p:nvPr>
            <p:ph type="ftr" sz="quarter" idx="11"/>
          </p:nvPr>
        </p:nvSpPr>
        <p:spPr>
          <a:xfrm>
            <a:off x="-1" y="34232"/>
            <a:ext cx="2455101" cy="210317"/>
          </a:xfrm>
        </p:spPr>
        <p:txBody>
          <a:bodyPr/>
          <a:lstStyle/>
          <a:p>
            <a:pPr algn="l"/>
            <a:r>
              <a:rPr lang="en-US" altLang="ko-KR" sz="1400" b="1" smtClean="0">
                <a:solidFill>
                  <a:srgbClr val="002060"/>
                </a:solidFill>
              </a:rPr>
              <a:t>2. CMS</a:t>
            </a:r>
            <a:r>
              <a:rPr lang="ko-KR" altLang="en-US" sz="1400" b="1" smtClean="0">
                <a:solidFill>
                  <a:srgbClr val="002060"/>
                </a:solidFill>
              </a:rPr>
              <a:t>가 추구하는 방향</a:t>
            </a:r>
            <a:endParaRPr lang="ko-KR" altLang="en-US" sz="1400" b="1">
              <a:solidFill>
                <a:srgbClr val="002060"/>
              </a:solidFill>
            </a:endParaRPr>
          </a:p>
        </p:txBody>
      </p:sp>
    </p:spTree>
    <p:extLst>
      <p:ext uri="{BB962C8B-B14F-4D97-AF65-F5344CB8AC3E}">
        <p14:creationId xmlns:p14="http://schemas.microsoft.com/office/powerpoint/2010/main" val="9838934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40242</TotalTime>
  <Words>8287</Words>
  <Application>Microsoft Office PowerPoint</Application>
  <PresentationFormat>와이드스크린</PresentationFormat>
  <Paragraphs>746</Paragraphs>
  <Slides>40</Slides>
  <Notes>37</Notes>
  <HiddenSlides>0</HiddenSlides>
  <MMClips>0</MMClips>
  <ScaleCrop>false</ScaleCrop>
  <HeadingPairs>
    <vt:vector size="6" baseType="variant">
      <vt:variant>
        <vt:lpstr>사용한 글꼴</vt:lpstr>
      </vt:variant>
      <vt:variant>
        <vt:i4>6</vt:i4>
      </vt:variant>
      <vt:variant>
        <vt:lpstr>테마</vt:lpstr>
      </vt:variant>
      <vt:variant>
        <vt:i4>2</vt:i4>
      </vt:variant>
      <vt:variant>
        <vt:lpstr>슬라이드 제목</vt:lpstr>
      </vt:variant>
      <vt:variant>
        <vt:i4>40</vt:i4>
      </vt:variant>
    </vt:vector>
  </HeadingPairs>
  <TitlesOfParts>
    <vt:vector size="48" baseType="lpstr">
      <vt:lpstr>HY견고딕</vt:lpstr>
      <vt:lpstr>HY헤드라인M</vt:lpstr>
      <vt:lpstr>돋움</vt:lpstr>
      <vt:lpstr>맑은 고딕</vt:lpstr>
      <vt:lpstr>Arial</vt:lpstr>
      <vt:lpstr>Wingdings</vt:lpstr>
      <vt:lpstr>Office 테마</vt:lpstr>
      <vt:lpstr>1_Office 테마</vt:lpstr>
      <vt:lpstr>만성질환 관련 전문가 교육  평가위원 전기홍</vt:lpstr>
      <vt:lpstr>미국 보건의료체계와 ACO</vt:lpstr>
      <vt:lpstr>우리나라 건강보험과 미국 CMS 의료보장 구조 비교  </vt:lpstr>
      <vt:lpstr>미국 5대 민간의료보험의 내용과 지불자별 대상인구 크기</vt:lpstr>
      <vt:lpstr>미국 의료보험 가입자 수와 구성 추이(1987-2015)</vt:lpstr>
      <vt:lpstr>미국 국민의료비 재원별 금액과 구성 추이(1960-2015)</vt:lpstr>
      <vt:lpstr>CMS 조직도</vt:lpstr>
      <vt:lpstr>미국 보건의료체계 패러다임 변화 방향 (U.S. Department of Health and Human Services, “Better, Smarter, Healthier: In historic announcement, HHS sets clear goals and timeline for shifting Medicare reimbursements from volume to value,” News, January 26, 2015 ) </vt:lpstr>
      <vt:lpstr>미국 보건의료비 통제를 위한 과거 접근 방향(HMO)  (Catlin, Aaron C. and Cowan, Cathy A., “History of Health Spending in the United States, 1960-2013,” 19 November 2015) </vt:lpstr>
      <vt:lpstr>오늘날 보건의료비 증가의 동인들   (A Report by the State Health Care Cost Containment Commission, The Miller Canter – University of Virginia, “Cracking the Code on Health Care Costs,” January 2014. ) </vt:lpstr>
      <vt:lpstr>비용 통제 노력이 1990년대와 어떻게 다른가?   (Cigna 892997, “Creating value through collaboration:Lessons learned from past effort to control health care cost” Feb 2016) </vt:lpstr>
      <vt:lpstr>가치-기반 전환의 중심에 있는 ACO와 1990년대와의 차이   (Muhlestein, David, Health Affairs Blog, “Growth and Dispersion of Accountable Care Organizations in 2015,” 31 March 2015., Muhlestein, D., et.al. Leavitt Partners, “Projected Growth of Accountable Care Organizations,” December 2015.) </vt:lpstr>
      <vt:lpstr>가치-기반 지불로의 전환이 불가피한 이유(2000년대 이후)   (Managed Care, “Capitation: The Once and Future King,” August 2015) </vt:lpstr>
      <vt:lpstr>CMS 센터장 Seema Verma 연설 중(1)                     (켈리포니아 Commonwealth club에서 2018년 7월25일) </vt:lpstr>
      <vt:lpstr>CMS 센터장 Seema Verma 연설 중(2)                     (켈리포니아 Commonwealth club에서 2018년 7월25일) </vt:lpstr>
      <vt:lpstr>가치(Value)와 질(Quality)의 차이  </vt:lpstr>
      <vt:lpstr>가치-기반케어를 위한 4개의 개념적 지불 틀</vt:lpstr>
      <vt:lpstr>MACRA 법과 향후 의료인 인센티브 시스템  </vt:lpstr>
      <vt:lpstr>질 지불 프로그램(Quality Payment Program) </vt:lpstr>
      <vt:lpstr>MACRA가 보건부에 요구한 과업 </vt:lpstr>
      <vt:lpstr>가치-기반 프로그램(Value-based programs) </vt:lpstr>
      <vt:lpstr>건강의 사회적결정요인(Social determinant of health)</vt:lpstr>
      <vt:lpstr>인구집단건강(Population Health)   (MEDICAID AND PUBLIC HEALTH PARTNERSHIP LEARNING SERIES | PUBLIC HEALTH AND POPULATION HEALTH 101) </vt:lpstr>
      <vt:lpstr>인구집단건강(Popultation Health)과 공중보건(Public Health)의 차이</vt:lpstr>
      <vt:lpstr>인구집단의학(Popultation Medicine)</vt:lpstr>
      <vt:lpstr>인구집단의학(Population medicine)이 인구집단건강과 만날 때</vt:lpstr>
      <vt:lpstr>인구집단건강의 주요 시사점과 현실</vt:lpstr>
      <vt:lpstr>인구집단-기반 보건의료와 가치-기반지불</vt:lpstr>
      <vt:lpstr>가치-기반케어지불, 질 성과와 인구집단건강관리 (How Quality Metrics Affect Value-Based Reimbursement. by Vera Gruessner, 2016.6.29)  </vt:lpstr>
      <vt:lpstr>인구집단-기반 지불의 투자대비이익(ROI) 증거 부상                     (prepared by Bailit Health Purchasing, LLC.  February 2013 AcademyHealth)</vt:lpstr>
      <vt:lpstr>   인구집단-기반 지불모형에서의 핵심역량 (https://revcycleintelligence.com/news/key-capabilities-for-population-based-alternative-payment-models)</vt:lpstr>
      <vt:lpstr>미래 우리가 성공하기 위해 어떻게 우리를 위치할까? - 지불자   (Cigna 892997, “Creating value through collaboration:Lessons learned from past effort to control health care cost” Feb 2016) </vt:lpstr>
      <vt:lpstr>미래 우리가 성공하기 위해 어떻게 우리를 위치할까? - 공급자   (Cigna 892997, “Creating value through collaboration:Lessons learned from past effort to control health care cost” Feb 2016) </vt:lpstr>
      <vt:lpstr>NHS의 인구집단건강 접근 ("What does improving population health really mean? 21 April 2017 The King's Fund. https://www.kingsfund.org.uk/ publications/what-does-improving-population-health-mean)</vt:lpstr>
      <vt:lpstr>NHS의 인구집단-기반 책임의료 (OCT24, 2016 Jacob West, MPP NHS, England)</vt:lpstr>
      <vt:lpstr>캐나다의 인구집단건강 접근의 역사  (Population health: Focus on the health of populations - Canada.ca. https://www.canada.ca/en/public-health/services/health-promotion/population-health/population-health-approach: -from Towards A Common Understanding: Clarifying the Core Concepts of Population Health, A Public Health Agency of Canada Discussion Paper) </vt:lpstr>
      <vt:lpstr>인구집단-기반 보건의료 변환을 위한 국가와 아이오와주의 노력                      (prepared by Bailit Health Purchasing, LLC.  February 2013 AcademyHealth)</vt:lpstr>
      <vt:lpstr>인구집단-기반 보건의료 변환을 위한 국가와 아이오와주의 노력                      (prepared by Bailit Health Purchasing, LLC.  February 2013 AcademyHealth)</vt:lpstr>
      <vt:lpstr>인구집단-기반 보건의료 변환을 위한 국가와 아이오와주의 노력                      (prepared by Bailit Health Purchasing, LLC.  February 2013 AcademyHealth)</vt:lpstr>
      <vt:lpstr>인구집단-기반 보건의료 변환을 위한 국가와 아이오와주의 노력                      (prepared by Bailit Health Purchasing, LLC.  February 2013 AcademyHealth)</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CHUN KIHONG</dc:creator>
  <cp:lastModifiedBy>CHUN KIHONG</cp:lastModifiedBy>
  <cp:revision>1055</cp:revision>
  <dcterms:created xsi:type="dcterms:W3CDTF">2019-02-20T00:33:15Z</dcterms:created>
  <dcterms:modified xsi:type="dcterms:W3CDTF">2020-06-23T08:51:19Z</dcterms:modified>
</cp:coreProperties>
</file>